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45" r:id="rId2"/>
    <p:sldId id="346" r:id="rId3"/>
    <p:sldId id="347" r:id="rId4"/>
    <p:sldId id="348" r:id="rId5"/>
    <p:sldId id="349" r:id="rId6"/>
    <p:sldId id="350" r:id="rId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6"/>
  </p:normalViewPr>
  <p:slideViewPr>
    <p:cSldViewPr snapToGrid="0">
      <p:cViewPr varScale="1">
        <p:scale>
          <a:sx n="105" d="100"/>
          <a:sy n="105" d="100"/>
        </p:scale>
        <p:origin x="8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438FBB-86B9-9943-91D9-73AC46E894E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235733D-4B6C-A74C-B29A-58C3005DBA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AE8E038-94F8-874B-A98E-0311E3F31563}"/>
              </a:ext>
            </a:extLst>
          </p:cNvPr>
          <p:cNvSpPr>
            <a:spLocks noGrp="1"/>
          </p:cNvSpPr>
          <p:nvPr>
            <p:ph type="dt" sz="half" idx="10"/>
          </p:nvPr>
        </p:nvSpPr>
        <p:spPr/>
        <p:txBody>
          <a:bodyPr/>
          <a:lstStyle/>
          <a:p>
            <a:fld id="{00DFDE6C-5370-3741-837F-9ED1028CF52F}" type="datetime1">
              <a:rPr lang="it-IT" smtClean="0"/>
              <a:t>27/03/25</a:t>
            </a:fld>
            <a:endParaRPr lang="it-IT"/>
          </a:p>
        </p:txBody>
      </p:sp>
      <p:sp>
        <p:nvSpPr>
          <p:cNvPr id="5" name="Segnaposto piè di pagina 4">
            <a:extLst>
              <a:ext uri="{FF2B5EF4-FFF2-40B4-BE49-F238E27FC236}">
                <a16:creationId xmlns:a16="http://schemas.microsoft.com/office/drawing/2014/main" id="{26D9C158-228A-DB40-8E66-B018D2B5517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7C09264-41CF-3445-8DAF-9F4FAB540955}"/>
              </a:ext>
            </a:extLst>
          </p:cNvPr>
          <p:cNvSpPr>
            <a:spLocks noGrp="1"/>
          </p:cNvSpPr>
          <p:nvPr>
            <p:ph type="sldNum" sz="quarter" idx="12"/>
          </p:nvPr>
        </p:nvSpPr>
        <p:spPr/>
        <p:txBody>
          <a:bodyPr/>
          <a:lstStyle/>
          <a:p>
            <a:fld id="{8621FA24-8C21-FE4F-AE69-589F0CD33D3B}" type="slidenum">
              <a:rPr lang="it-IT" smtClean="0"/>
              <a:t>‹N›</a:t>
            </a:fld>
            <a:endParaRPr lang="it-IT"/>
          </a:p>
        </p:txBody>
      </p:sp>
    </p:spTree>
    <p:extLst>
      <p:ext uri="{BB962C8B-B14F-4D97-AF65-F5344CB8AC3E}">
        <p14:creationId xmlns:p14="http://schemas.microsoft.com/office/powerpoint/2010/main" val="103143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D25002-995B-F049-90D9-0923860087E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7DDAB69-9583-884D-BB72-E226027B83B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31D61E9-5729-0343-BED1-AA440825B827}"/>
              </a:ext>
            </a:extLst>
          </p:cNvPr>
          <p:cNvSpPr>
            <a:spLocks noGrp="1"/>
          </p:cNvSpPr>
          <p:nvPr>
            <p:ph type="dt" sz="half" idx="10"/>
          </p:nvPr>
        </p:nvSpPr>
        <p:spPr/>
        <p:txBody>
          <a:bodyPr/>
          <a:lstStyle/>
          <a:p>
            <a:fld id="{757F1425-4DFA-2346-95B2-4C49152A7184}" type="datetime1">
              <a:rPr lang="it-IT" smtClean="0"/>
              <a:t>27/03/25</a:t>
            </a:fld>
            <a:endParaRPr lang="it-IT"/>
          </a:p>
        </p:txBody>
      </p:sp>
      <p:sp>
        <p:nvSpPr>
          <p:cNvPr id="5" name="Segnaposto piè di pagina 4">
            <a:extLst>
              <a:ext uri="{FF2B5EF4-FFF2-40B4-BE49-F238E27FC236}">
                <a16:creationId xmlns:a16="http://schemas.microsoft.com/office/drawing/2014/main" id="{6BAE50F2-7B75-4A4F-BCB0-D6111E21FA5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BB88B43-476A-1B4B-AF4A-E98C7E261810}"/>
              </a:ext>
            </a:extLst>
          </p:cNvPr>
          <p:cNvSpPr>
            <a:spLocks noGrp="1"/>
          </p:cNvSpPr>
          <p:nvPr>
            <p:ph type="sldNum" sz="quarter" idx="12"/>
          </p:nvPr>
        </p:nvSpPr>
        <p:spPr/>
        <p:txBody>
          <a:bodyPr/>
          <a:lstStyle/>
          <a:p>
            <a:fld id="{8621FA24-8C21-FE4F-AE69-589F0CD33D3B}" type="slidenum">
              <a:rPr lang="it-IT" smtClean="0"/>
              <a:t>‹N›</a:t>
            </a:fld>
            <a:endParaRPr lang="it-IT"/>
          </a:p>
        </p:txBody>
      </p:sp>
    </p:spTree>
    <p:extLst>
      <p:ext uri="{BB962C8B-B14F-4D97-AF65-F5344CB8AC3E}">
        <p14:creationId xmlns:p14="http://schemas.microsoft.com/office/powerpoint/2010/main" val="870722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1D4C1FB-0F7B-C04A-8B77-1A97D01BAF5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554A2BE-4E76-C54A-9E02-ACF3DB36BC6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6BE7265-6D66-0A48-8853-7B820813FEE3}"/>
              </a:ext>
            </a:extLst>
          </p:cNvPr>
          <p:cNvSpPr>
            <a:spLocks noGrp="1"/>
          </p:cNvSpPr>
          <p:nvPr>
            <p:ph type="dt" sz="half" idx="10"/>
          </p:nvPr>
        </p:nvSpPr>
        <p:spPr/>
        <p:txBody>
          <a:bodyPr/>
          <a:lstStyle/>
          <a:p>
            <a:fld id="{6DE1B1DD-0CEC-724B-AF43-DAAB40D97626}" type="datetime1">
              <a:rPr lang="it-IT" smtClean="0"/>
              <a:t>27/03/25</a:t>
            </a:fld>
            <a:endParaRPr lang="it-IT"/>
          </a:p>
        </p:txBody>
      </p:sp>
      <p:sp>
        <p:nvSpPr>
          <p:cNvPr id="5" name="Segnaposto piè di pagina 4">
            <a:extLst>
              <a:ext uri="{FF2B5EF4-FFF2-40B4-BE49-F238E27FC236}">
                <a16:creationId xmlns:a16="http://schemas.microsoft.com/office/drawing/2014/main" id="{1C71A801-D62D-C547-A22B-F3CFEB2F657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39ABFA3-EBEE-0A42-9B9D-D28FA3722F5C}"/>
              </a:ext>
            </a:extLst>
          </p:cNvPr>
          <p:cNvSpPr>
            <a:spLocks noGrp="1"/>
          </p:cNvSpPr>
          <p:nvPr>
            <p:ph type="sldNum" sz="quarter" idx="12"/>
          </p:nvPr>
        </p:nvSpPr>
        <p:spPr/>
        <p:txBody>
          <a:bodyPr/>
          <a:lstStyle/>
          <a:p>
            <a:fld id="{8621FA24-8C21-FE4F-AE69-589F0CD33D3B}" type="slidenum">
              <a:rPr lang="it-IT" smtClean="0"/>
              <a:t>‹N›</a:t>
            </a:fld>
            <a:endParaRPr lang="it-IT"/>
          </a:p>
        </p:txBody>
      </p:sp>
    </p:spTree>
    <p:extLst>
      <p:ext uri="{BB962C8B-B14F-4D97-AF65-F5344CB8AC3E}">
        <p14:creationId xmlns:p14="http://schemas.microsoft.com/office/powerpoint/2010/main" val="2753928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160F70-1F00-D643-94A3-303D1D305EF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36C0D70-2889-BD49-B4CC-777BA515139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0CF7FBD-075C-7C4A-85DF-D0BFF223F9B7}"/>
              </a:ext>
            </a:extLst>
          </p:cNvPr>
          <p:cNvSpPr>
            <a:spLocks noGrp="1"/>
          </p:cNvSpPr>
          <p:nvPr>
            <p:ph type="dt" sz="half" idx="10"/>
          </p:nvPr>
        </p:nvSpPr>
        <p:spPr/>
        <p:txBody>
          <a:bodyPr/>
          <a:lstStyle/>
          <a:p>
            <a:fld id="{E41D6C8C-E6F8-3243-8BAD-29F9FF9B4D14}" type="datetime1">
              <a:rPr lang="it-IT" smtClean="0"/>
              <a:t>27/03/25</a:t>
            </a:fld>
            <a:endParaRPr lang="it-IT"/>
          </a:p>
        </p:txBody>
      </p:sp>
      <p:sp>
        <p:nvSpPr>
          <p:cNvPr id="5" name="Segnaposto piè di pagina 4">
            <a:extLst>
              <a:ext uri="{FF2B5EF4-FFF2-40B4-BE49-F238E27FC236}">
                <a16:creationId xmlns:a16="http://schemas.microsoft.com/office/drawing/2014/main" id="{55A98F7D-78CC-9546-B1F8-0DEB594B880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4A14941-1C0E-F049-9242-33976AC860B9}"/>
              </a:ext>
            </a:extLst>
          </p:cNvPr>
          <p:cNvSpPr>
            <a:spLocks noGrp="1"/>
          </p:cNvSpPr>
          <p:nvPr>
            <p:ph type="sldNum" sz="quarter" idx="12"/>
          </p:nvPr>
        </p:nvSpPr>
        <p:spPr/>
        <p:txBody>
          <a:bodyPr/>
          <a:lstStyle/>
          <a:p>
            <a:fld id="{8621FA24-8C21-FE4F-AE69-589F0CD33D3B}" type="slidenum">
              <a:rPr lang="it-IT" smtClean="0"/>
              <a:t>‹N›</a:t>
            </a:fld>
            <a:endParaRPr lang="it-IT"/>
          </a:p>
        </p:txBody>
      </p:sp>
    </p:spTree>
    <p:extLst>
      <p:ext uri="{BB962C8B-B14F-4D97-AF65-F5344CB8AC3E}">
        <p14:creationId xmlns:p14="http://schemas.microsoft.com/office/powerpoint/2010/main" val="1941259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12B9FB-8446-214B-B0C0-579D0FA1A9B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6592B07-A025-524D-BF64-8C572D2CDA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2C8270C-F743-B542-B016-0C049B14CEA3}"/>
              </a:ext>
            </a:extLst>
          </p:cNvPr>
          <p:cNvSpPr>
            <a:spLocks noGrp="1"/>
          </p:cNvSpPr>
          <p:nvPr>
            <p:ph type="dt" sz="half" idx="10"/>
          </p:nvPr>
        </p:nvSpPr>
        <p:spPr/>
        <p:txBody>
          <a:bodyPr/>
          <a:lstStyle/>
          <a:p>
            <a:fld id="{A6F9B707-4A48-804D-9C2A-4DDFC4E54C3A}" type="datetime1">
              <a:rPr lang="it-IT" smtClean="0"/>
              <a:t>27/03/25</a:t>
            </a:fld>
            <a:endParaRPr lang="it-IT"/>
          </a:p>
        </p:txBody>
      </p:sp>
      <p:sp>
        <p:nvSpPr>
          <p:cNvPr id="5" name="Segnaposto piè di pagina 4">
            <a:extLst>
              <a:ext uri="{FF2B5EF4-FFF2-40B4-BE49-F238E27FC236}">
                <a16:creationId xmlns:a16="http://schemas.microsoft.com/office/drawing/2014/main" id="{294AA72D-EDA9-7F4D-BDFA-099ED064008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28E7436-599A-5448-806D-9EF7E086C975}"/>
              </a:ext>
            </a:extLst>
          </p:cNvPr>
          <p:cNvSpPr>
            <a:spLocks noGrp="1"/>
          </p:cNvSpPr>
          <p:nvPr>
            <p:ph type="sldNum" sz="quarter" idx="12"/>
          </p:nvPr>
        </p:nvSpPr>
        <p:spPr/>
        <p:txBody>
          <a:bodyPr/>
          <a:lstStyle/>
          <a:p>
            <a:fld id="{8621FA24-8C21-FE4F-AE69-589F0CD33D3B}" type="slidenum">
              <a:rPr lang="it-IT" smtClean="0"/>
              <a:t>‹N›</a:t>
            </a:fld>
            <a:endParaRPr lang="it-IT"/>
          </a:p>
        </p:txBody>
      </p:sp>
    </p:spTree>
    <p:extLst>
      <p:ext uri="{BB962C8B-B14F-4D97-AF65-F5344CB8AC3E}">
        <p14:creationId xmlns:p14="http://schemas.microsoft.com/office/powerpoint/2010/main" val="130454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C50C14-30D2-6440-BB9D-56BD7B7C2FC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416F1A0-947B-E748-B56D-FA32B97CFA0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74BA94D-E621-7D42-B8A1-4934FBE3B65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203B0BD-61F6-D143-BAEA-11DE2B5E7A45}"/>
              </a:ext>
            </a:extLst>
          </p:cNvPr>
          <p:cNvSpPr>
            <a:spLocks noGrp="1"/>
          </p:cNvSpPr>
          <p:nvPr>
            <p:ph type="dt" sz="half" idx="10"/>
          </p:nvPr>
        </p:nvSpPr>
        <p:spPr/>
        <p:txBody>
          <a:bodyPr/>
          <a:lstStyle/>
          <a:p>
            <a:fld id="{6FC64CE3-5130-CE44-A63B-445237BE6AD7}" type="datetime1">
              <a:rPr lang="it-IT" smtClean="0"/>
              <a:t>27/03/25</a:t>
            </a:fld>
            <a:endParaRPr lang="it-IT"/>
          </a:p>
        </p:txBody>
      </p:sp>
      <p:sp>
        <p:nvSpPr>
          <p:cNvPr id="6" name="Segnaposto piè di pagina 5">
            <a:extLst>
              <a:ext uri="{FF2B5EF4-FFF2-40B4-BE49-F238E27FC236}">
                <a16:creationId xmlns:a16="http://schemas.microsoft.com/office/drawing/2014/main" id="{14624939-23EA-694F-B26C-95656C21143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9404F88-C4D4-6E43-BABD-0279DEAEF140}"/>
              </a:ext>
            </a:extLst>
          </p:cNvPr>
          <p:cNvSpPr>
            <a:spLocks noGrp="1"/>
          </p:cNvSpPr>
          <p:nvPr>
            <p:ph type="sldNum" sz="quarter" idx="12"/>
          </p:nvPr>
        </p:nvSpPr>
        <p:spPr/>
        <p:txBody>
          <a:bodyPr/>
          <a:lstStyle/>
          <a:p>
            <a:fld id="{8621FA24-8C21-FE4F-AE69-589F0CD33D3B}" type="slidenum">
              <a:rPr lang="it-IT" smtClean="0"/>
              <a:t>‹N›</a:t>
            </a:fld>
            <a:endParaRPr lang="it-IT"/>
          </a:p>
        </p:txBody>
      </p:sp>
    </p:spTree>
    <p:extLst>
      <p:ext uri="{BB962C8B-B14F-4D97-AF65-F5344CB8AC3E}">
        <p14:creationId xmlns:p14="http://schemas.microsoft.com/office/powerpoint/2010/main" val="2309852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0C76C0-C991-C748-93FB-A9A01031FF7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40349B1-7F61-9D4E-B220-0049C86095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B093F6C-B8E8-0342-AEED-97A3F85261B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690762C7-84B8-2C4B-9387-F9F50D66C4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FFD2827-B82F-8F44-B6AF-942F810ABE3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9E93F5F-8493-B74C-9517-EEC2D55ADBBA}"/>
              </a:ext>
            </a:extLst>
          </p:cNvPr>
          <p:cNvSpPr>
            <a:spLocks noGrp="1"/>
          </p:cNvSpPr>
          <p:nvPr>
            <p:ph type="dt" sz="half" idx="10"/>
          </p:nvPr>
        </p:nvSpPr>
        <p:spPr/>
        <p:txBody>
          <a:bodyPr/>
          <a:lstStyle/>
          <a:p>
            <a:fld id="{3EF2E2E4-5F79-7C45-BB57-48F92BED5E88}" type="datetime1">
              <a:rPr lang="it-IT" smtClean="0"/>
              <a:t>27/03/25</a:t>
            </a:fld>
            <a:endParaRPr lang="it-IT"/>
          </a:p>
        </p:txBody>
      </p:sp>
      <p:sp>
        <p:nvSpPr>
          <p:cNvPr id="8" name="Segnaposto piè di pagina 7">
            <a:extLst>
              <a:ext uri="{FF2B5EF4-FFF2-40B4-BE49-F238E27FC236}">
                <a16:creationId xmlns:a16="http://schemas.microsoft.com/office/drawing/2014/main" id="{C388C6F0-63CF-B94E-9148-BFFE830FB7B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B8CC07B-3409-9C4A-8E6F-A9F80C654C14}"/>
              </a:ext>
            </a:extLst>
          </p:cNvPr>
          <p:cNvSpPr>
            <a:spLocks noGrp="1"/>
          </p:cNvSpPr>
          <p:nvPr>
            <p:ph type="sldNum" sz="quarter" idx="12"/>
          </p:nvPr>
        </p:nvSpPr>
        <p:spPr/>
        <p:txBody>
          <a:bodyPr/>
          <a:lstStyle/>
          <a:p>
            <a:fld id="{8621FA24-8C21-FE4F-AE69-589F0CD33D3B}" type="slidenum">
              <a:rPr lang="it-IT" smtClean="0"/>
              <a:t>‹N›</a:t>
            </a:fld>
            <a:endParaRPr lang="it-IT"/>
          </a:p>
        </p:txBody>
      </p:sp>
    </p:spTree>
    <p:extLst>
      <p:ext uri="{BB962C8B-B14F-4D97-AF65-F5344CB8AC3E}">
        <p14:creationId xmlns:p14="http://schemas.microsoft.com/office/powerpoint/2010/main" val="3027875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F8D559-01B3-EA40-BE88-7F8565E4542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6A00E70-7DBF-B143-94A2-A626858AF789}"/>
              </a:ext>
            </a:extLst>
          </p:cNvPr>
          <p:cNvSpPr>
            <a:spLocks noGrp="1"/>
          </p:cNvSpPr>
          <p:nvPr>
            <p:ph type="dt" sz="half" idx="10"/>
          </p:nvPr>
        </p:nvSpPr>
        <p:spPr/>
        <p:txBody>
          <a:bodyPr/>
          <a:lstStyle/>
          <a:p>
            <a:fld id="{A17BCB67-2890-E949-AEDF-7C3C5B263041}" type="datetime1">
              <a:rPr lang="it-IT" smtClean="0"/>
              <a:t>27/03/25</a:t>
            </a:fld>
            <a:endParaRPr lang="it-IT"/>
          </a:p>
        </p:txBody>
      </p:sp>
      <p:sp>
        <p:nvSpPr>
          <p:cNvPr id="4" name="Segnaposto piè di pagina 3">
            <a:extLst>
              <a:ext uri="{FF2B5EF4-FFF2-40B4-BE49-F238E27FC236}">
                <a16:creationId xmlns:a16="http://schemas.microsoft.com/office/drawing/2014/main" id="{43E8FD8D-DFE1-A44B-B59B-A3CA7AE863A7}"/>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E7E340C-FC76-5B41-9F47-A176CE5F6A6F}"/>
              </a:ext>
            </a:extLst>
          </p:cNvPr>
          <p:cNvSpPr>
            <a:spLocks noGrp="1"/>
          </p:cNvSpPr>
          <p:nvPr>
            <p:ph type="sldNum" sz="quarter" idx="12"/>
          </p:nvPr>
        </p:nvSpPr>
        <p:spPr/>
        <p:txBody>
          <a:bodyPr/>
          <a:lstStyle/>
          <a:p>
            <a:fld id="{8621FA24-8C21-FE4F-AE69-589F0CD33D3B}" type="slidenum">
              <a:rPr lang="it-IT" smtClean="0"/>
              <a:t>‹N›</a:t>
            </a:fld>
            <a:endParaRPr lang="it-IT"/>
          </a:p>
        </p:txBody>
      </p:sp>
    </p:spTree>
    <p:extLst>
      <p:ext uri="{BB962C8B-B14F-4D97-AF65-F5344CB8AC3E}">
        <p14:creationId xmlns:p14="http://schemas.microsoft.com/office/powerpoint/2010/main" val="2806436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3095382-22A7-8746-A7D9-F44E3BC904F2}"/>
              </a:ext>
            </a:extLst>
          </p:cNvPr>
          <p:cNvSpPr>
            <a:spLocks noGrp="1"/>
          </p:cNvSpPr>
          <p:nvPr>
            <p:ph type="dt" sz="half" idx="10"/>
          </p:nvPr>
        </p:nvSpPr>
        <p:spPr/>
        <p:txBody>
          <a:bodyPr/>
          <a:lstStyle/>
          <a:p>
            <a:fld id="{830801A9-A493-BD4A-B120-F5381E0299B1}" type="datetime1">
              <a:rPr lang="it-IT" smtClean="0"/>
              <a:t>27/03/25</a:t>
            </a:fld>
            <a:endParaRPr lang="it-IT"/>
          </a:p>
        </p:txBody>
      </p:sp>
      <p:sp>
        <p:nvSpPr>
          <p:cNvPr id="3" name="Segnaposto piè di pagina 2">
            <a:extLst>
              <a:ext uri="{FF2B5EF4-FFF2-40B4-BE49-F238E27FC236}">
                <a16:creationId xmlns:a16="http://schemas.microsoft.com/office/drawing/2014/main" id="{AAA1060E-6D86-944A-B245-4785AC8AB86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37CC35C-418F-9D40-94C9-0A18EAD0C3D1}"/>
              </a:ext>
            </a:extLst>
          </p:cNvPr>
          <p:cNvSpPr>
            <a:spLocks noGrp="1"/>
          </p:cNvSpPr>
          <p:nvPr>
            <p:ph type="sldNum" sz="quarter" idx="12"/>
          </p:nvPr>
        </p:nvSpPr>
        <p:spPr/>
        <p:txBody>
          <a:bodyPr/>
          <a:lstStyle/>
          <a:p>
            <a:fld id="{8621FA24-8C21-FE4F-AE69-589F0CD33D3B}" type="slidenum">
              <a:rPr lang="it-IT" smtClean="0"/>
              <a:t>‹N›</a:t>
            </a:fld>
            <a:endParaRPr lang="it-IT"/>
          </a:p>
        </p:txBody>
      </p:sp>
    </p:spTree>
    <p:extLst>
      <p:ext uri="{BB962C8B-B14F-4D97-AF65-F5344CB8AC3E}">
        <p14:creationId xmlns:p14="http://schemas.microsoft.com/office/powerpoint/2010/main" val="3905601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E247EE-4C2B-F24D-974A-00018E3A838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3C7DE57-D27E-BA42-A583-3942682F62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41A9DD4-D7F7-5F43-BC8F-984210F04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7A2A710-8A5E-0744-BBF1-7C26F12B61AB}"/>
              </a:ext>
            </a:extLst>
          </p:cNvPr>
          <p:cNvSpPr>
            <a:spLocks noGrp="1"/>
          </p:cNvSpPr>
          <p:nvPr>
            <p:ph type="dt" sz="half" idx="10"/>
          </p:nvPr>
        </p:nvSpPr>
        <p:spPr/>
        <p:txBody>
          <a:bodyPr/>
          <a:lstStyle/>
          <a:p>
            <a:fld id="{624393B2-E4C3-E542-B03F-B649DA568A26}" type="datetime1">
              <a:rPr lang="it-IT" smtClean="0"/>
              <a:t>27/03/25</a:t>
            </a:fld>
            <a:endParaRPr lang="it-IT"/>
          </a:p>
        </p:txBody>
      </p:sp>
      <p:sp>
        <p:nvSpPr>
          <p:cNvPr id="6" name="Segnaposto piè di pagina 5">
            <a:extLst>
              <a:ext uri="{FF2B5EF4-FFF2-40B4-BE49-F238E27FC236}">
                <a16:creationId xmlns:a16="http://schemas.microsoft.com/office/drawing/2014/main" id="{281496CD-F163-0242-9857-A0E5F2CB8DD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0844987-5EDA-A946-AC74-C6BD8B32D839}"/>
              </a:ext>
            </a:extLst>
          </p:cNvPr>
          <p:cNvSpPr>
            <a:spLocks noGrp="1"/>
          </p:cNvSpPr>
          <p:nvPr>
            <p:ph type="sldNum" sz="quarter" idx="12"/>
          </p:nvPr>
        </p:nvSpPr>
        <p:spPr/>
        <p:txBody>
          <a:bodyPr/>
          <a:lstStyle/>
          <a:p>
            <a:fld id="{8621FA24-8C21-FE4F-AE69-589F0CD33D3B}" type="slidenum">
              <a:rPr lang="it-IT" smtClean="0"/>
              <a:t>‹N›</a:t>
            </a:fld>
            <a:endParaRPr lang="it-IT"/>
          </a:p>
        </p:txBody>
      </p:sp>
    </p:spTree>
    <p:extLst>
      <p:ext uri="{BB962C8B-B14F-4D97-AF65-F5344CB8AC3E}">
        <p14:creationId xmlns:p14="http://schemas.microsoft.com/office/powerpoint/2010/main" val="2073902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AB1C2A-0D79-CC42-8170-BE118021A56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99473AE-321F-0C41-903E-2B5278012E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6BAC4C7-8A1C-F646-8E1B-3E99256DF3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E723EF0-D794-B04B-A2F6-2AFFC3FE0363}"/>
              </a:ext>
            </a:extLst>
          </p:cNvPr>
          <p:cNvSpPr>
            <a:spLocks noGrp="1"/>
          </p:cNvSpPr>
          <p:nvPr>
            <p:ph type="dt" sz="half" idx="10"/>
          </p:nvPr>
        </p:nvSpPr>
        <p:spPr/>
        <p:txBody>
          <a:bodyPr/>
          <a:lstStyle/>
          <a:p>
            <a:fld id="{E39DE136-552E-E843-90C3-8C98EC00F52C}" type="datetime1">
              <a:rPr lang="it-IT" smtClean="0"/>
              <a:t>27/03/25</a:t>
            </a:fld>
            <a:endParaRPr lang="it-IT"/>
          </a:p>
        </p:txBody>
      </p:sp>
      <p:sp>
        <p:nvSpPr>
          <p:cNvPr id="6" name="Segnaposto piè di pagina 5">
            <a:extLst>
              <a:ext uri="{FF2B5EF4-FFF2-40B4-BE49-F238E27FC236}">
                <a16:creationId xmlns:a16="http://schemas.microsoft.com/office/drawing/2014/main" id="{39B69F02-45C9-E444-AA07-5CFABE1F849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2491159-3D90-3B45-A795-C5F47C09C7DA}"/>
              </a:ext>
            </a:extLst>
          </p:cNvPr>
          <p:cNvSpPr>
            <a:spLocks noGrp="1"/>
          </p:cNvSpPr>
          <p:nvPr>
            <p:ph type="sldNum" sz="quarter" idx="12"/>
          </p:nvPr>
        </p:nvSpPr>
        <p:spPr/>
        <p:txBody>
          <a:bodyPr/>
          <a:lstStyle/>
          <a:p>
            <a:fld id="{8621FA24-8C21-FE4F-AE69-589F0CD33D3B}" type="slidenum">
              <a:rPr lang="it-IT" smtClean="0"/>
              <a:t>‹N›</a:t>
            </a:fld>
            <a:endParaRPr lang="it-IT"/>
          </a:p>
        </p:txBody>
      </p:sp>
    </p:spTree>
    <p:extLst>
      <p:ext uri="{BB962C8B-B14F-4D97-AF65-F5344CB8AC3E}">
        <p14:creationId xmlns:p14="http://schemas.microsoft.com/office/powerpoint/2010/main" val="1924754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B8B3620-A003-F34C-A2E3-BC2793D6B9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6851603-7208-0C4E-A901-8F7F5A3DE6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9B1F6AB-3784-6949-AAF0-578C003F5C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158C37-A975-9B47-8DC9-99DA81560F28}" type="datetime1">
              <a:rPr lang="it-IT" smtClean="0"/>
              <a:t>27/03/25</a:t>
            </a:fld>
            <a:endParaRPr lang="it-IT"/>
          </a:p>
        </p:txBody>
      </p:sp>
      <p:sp>
        <p:nvSpPr>
          <p:cNvPr id="5" name="Segnaposto piè di pagina 4">
            <a:extLst>
              <a:ext uri="{FF2B5EF4-FFF2-40B4-BE49-F238E27FC236}">
                <a16:creationId xmlns:a16="http://schemas.microsoft.com/office/drawing/2014/main" id="{E906D1CC-BBC6-D749-A2D4-CC8EB00097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AFE3AEE-20CE-C242-AC3C-A7FB4AD28B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1FA24-8C21-FE4F-AE69-589F0CD33D3B}" type="slidenum">
              <a:rPr lang="it-IT" smtClean="0"/>
              <a:t>‹N›</a:t>
            </a:fld>
            <a:endParaRPr lang="it-IT"/>
          </a:p>
        </p:txBody>
      </p:sp>
    </p:spTree>
    <p:extLst>
      <p:ext uri="{BB962C8B-B14F-4D97-AF65-F5344CB8AC3E}">
        <p14:creationId xmlns:p14="http://schemas.microsoft.com/office/powerpoint/2010/main" val="42744371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tif"/><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tif"/><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2A7FC2-F42C-224C-9DE5-3E6C33665869}"/>
              </a:ext>
            </a:extLst>
          </p:cNvPr>
          <p:cNvSpPr>
            <a:spLocks noGrp="1"/>
          </p:cNvSpPr>
          <p:nvPr>
            <p:ph type="ctrTitle"/>
          </p:nvPr>
        </p:nvSpPr>
        <p:spPr>
          <a:xfrm>
            <a:off x="1897181" y="2219214"/>
            <a:ext cx="8912657" cy="3533469"/>
          </a:xfrm>
        </p:spPr>
        <p:txBody>
          <a:bodyPr>
            <a:normAutofit fontScale="90000"/>
          </a:bodyPr>
          <a:lstStyle/>
          <a:p>
            <a:pPr>
              <a:lnSpc>
                <a:spcPct val="100000"/>
              </a:lnSpc>
            </a:pPr>
            <a:r>
              <a:rPr lang="it-IT" sz="4000" b="1" dirty="0">
                <a:solidFill>
                  <a:srgbClr val="1A3E28"/>
                </a:solidFill>
                <a:latin typeface="Lato" panose="020F0502020204030203" pitchFamily="34" charset="0"/>
                <a:ea typeface="Lato" panose="020F0502020204030203" pitchFamily="34" charset="0"/>
                <a:cs typeface="Lato" panose="020F0502020204030203" pitchFamily="34" charset="0"/>
              </a:rPr>
              <a:t>Agent-based Probabilistic Tsunami Evacuation Modeling and the potential future EPOS integration</a:t>
            </a:r>
            <a:br>
              <a:rPr lang="it-IT" sz="5400" b="1" dirty="0">
                <a:solidFill>
                  <a:srgbClr val="1A3E28"/>
                </a:solidFill>
                <a:latin typeface="Lato" panose="020F0502020204030203" pitchFamily="34" charset="0"/>
                <a:ea typeface="Lato" panose="020F0502020204030203" pitchFamily="34" charset="0"/>
                <a:cs typeface="Lato" panose="020F0502020204030203" pitchFamily="34" charset="0"/>
              </a:rPr>
            </a:br>
            <a:br>
              <a:rPr lang="it-IT" sz="2700" b="1" dirty="0">
                <a:solidFill>
                  <a:srgbClr val="42604E"/>
                </a:solidFill>
                <a:latin typeface="Lato" panose="020F0502020204030203" pitchFamily="34" charset="0"/>
                <a:ea typeface="Lato" panose="020F0502020204030203" pitchFamily="34" charset="0"/>
                <a:cs typeface="Lato" panose="020F0502020204030203" pitchFamily="34" charset="0"/>
              </a:rPr>
            </a:br>
            <a:r>
              <a:rPr lang="it-IT" sz="2200" b="1" dirty="0">
                <a:solidFill>
                  <a:srgbClr val="42604E"/>
                </a:solidFill>
                <a:latin typeface="Calibri" panose="020F0502020204030204" pitchFamily="34" charset="0"/>
                <a:ea typeface="Lato" panose="020F0502020204030203" pitchFamily="34" charset="0"/>
                <a:cs typeface="Calibri" panose="020F0502020204030204" pitchFamily="34" charset="0"/>
              </a:rPr>
              <a:t>Saeed Soltani</a:t>
            </a:r>
            <a:r>
              <a:rPr lang="en-US" sz="2400" baseline="30000" dirty="0">
                <a:latin typeface="Calibri" panose="020F0502020204030204" pitchFamily="34" charset="0"/>
                <a:cs typeface="Calibri" panose="020F0502020204030204" pitchFamily="34" charset="0"/>
              </a:rPr>
              <a:t> 1</a:t>
            </a:r>
            <a:r>
              <a:rPr lang="it-IT" sz="2400" b="1" dirty="0">
                <a:solidFill>
                  <a:srgbClr val="1A3E28"/>
                </a:solidFill>
                <a:latin typeface="Calibri" panose="020F0502020204030204" pitchFamily="34" charset="0"/>
                <a:ea typeface="Lato" panose="020F0502020204030203" pitchFamily="34" charset="0"/>
                <a:cs typeface="Calibri" panose="020F0502020204030204" pitchFamily="34" charset="0"/>
              </a:rPr>
              <a:t>*</a:t>
            </a:r>
            <a:r>
              <a:rPr lang="it-IT" sz="2200" b="1" dirty="0">
                <a:solidFill>
                  <a:srgbClr val="42604E"/>
                </a:solidFill>
                <a:latin typeface="Calibri" panose="020F0502020204030204" pitchFamily="34" charset="0"/>
                <a:ea typeface="Lato" panose="020F0502020204030203" pitchFamily="34" charset="0"/>
                <a:cs typeface="Calibri" panose="020F0502020204030204" pitchFamily="34" charset="0"/>
              </a:rPr>
              <a:t>, Fatemeh Jalayer</a:t>
            </a:r>
            <a:r>
              <a:rPr lang="en-US" sz="2400" baseline="30000" dirty="0">
                <a:latin typeface="Calibri" panose="020F0502020204030204" pitchFamily="34" charset="0"/>
                <a:cs typeface="Calibri" panose="020F0502020204030204" pitchFamily="34" charset="0"/>
              </a:rPr>
              <a:t> 2</a:t>
            </a:r>
            <a:r>
              <a:rPr lang="it-IT" sz="2200" b="1" dirty="0">
                <a:solidFill>
                  <a:srgbClr val="42604E"/>
                </a:solidFill>
                <a:latin typeface="Calibri" panose="020F0502020204030204" pitchFamily="34" charset="0"/>
                <a:ea typeface="Lato" panose="020F0502020204030203" pitchFamily="34" charset="0"/>
                <a:cs typeface="Calibri" panose="020F0502020204030204" pitchFamily="34" charset="0"/>
              </a:rPr>
              <a:t>, </a:t>
            </a:r>
            <a:r>
              <a:rPr lang="en-US" sz="2200" b="1" dirty="0">
                <a:solidFill>
                  <a:srgbClr val="42604E"/>
                </a:solidFill>
                <a:latin typeface="Calibri" panose="020F0502020204030204" pitchFamily="34" charset="0"/>
                <a:cs typeface="Calibri" panose="020F0502020204030204" pitchFamily="34" charset="0"/>
              </a:rPr>
              <a:t>Manuela Volpe</a:t>
            </a:r>
            <a:r>
              <a:rPr lang="en-US" sz="2400" baseline="30000" dirty="0">
                <a:latin typeface="Calibri" panose="020F0502020204030204" pitchFamily="34" charset="0"/>
                <a:cs typeface="Calibri" panose="020F0502020204030204" pitchFamily="34" charset="0"/>
              </a:rPr>
              <a:t> 3</a:t>
            </a:r>
            <a:r>
              <a:rPr lang="en-US" sz="2200" b="1" dirty="0">
                <a:solidFill>
                  <a:srgbClr val="42604E"/>
                </a:solidFill>
                <a:latin typeface="Calibri" panose="020F0502020204030204" pitchFamily="34" charset="0"/>
                <a:cs typeface="Calibri" panose="020F0502020204030204" pitchFamily="34" charset="0"/>
              </a:rPr>
              <a:t>, Stefano Lorito</a:t>
            </a:r>
            <a:r>
              <a:rPr lang="en-US" sz="2400" baseline="30000" dirty="0">
                <a:latin typeface="Calibri" panose="020F0502020204030204" pitchFamily="34" charset="0"/>
                <a:cs typeface="Calibri" panose="020F0502020204030204" pitchFamily="34" charset="0"/>
              </a:rPr>
              <a:t> 3</a:t>
            </a:r>
            <a:r>
              <a:rPr lang="en-US" sz="2200" b="1" dirty="0">
                <a:solidFill>
                  <a:srgbClr val="42604E"/>
                </a:solidFill>
                <a:latin typeface="Calibri" panose="020F0502020204030204" pitchFamily="34" charset="0"/>
                <a:cs typeface="Calibri" panose="020F0502020204030204" pitchFamily="34" charset="0"/>
              </a:rPr>
              <a:t>, Saman Ghaffarian</a:t>
            </a:r>
            <a:r>
              <a:rPr lang="en-US" sz="2400" baseline="30000" dirty="0">
                <a:latin typeface="Calibri" panose="020F0502020204030204" pitchFamily="34" charset="0"/>
                <a:cs typeface="Calibri" panose="020F0502020204030204" pitchFamily="34" charset="0"/>
              </a:rPr>
              <a:t> 2</a:t>
            </a:r>
            <a:r>
              <a:rPr lang="en-US" sz="2200" b="1" dirty="0">
                <a:solidFill>
                  <a:srgbClr val="42604E"/>
                </a:solidFill>
                <a:latin typeface="Calibri" panose="020F0502020204030204" pitchFamily="34" charset="0"/>
                <a:cs typeface="Calibri" panose="020F0502020204030204" pitchFamily="34" charset="0"/>
              </a:rPr>
              <a:t>, Hossein Ebrahimian</a:t>
            </a:r>
            <a:r>
              <a:rPr lang="en-US" sz="2000" baseline="30000" dirty="0">
                <a:latin typeface="Calibri" panose="020F0502020204030204" pitchFamily="34" charset="0"/>
                <a:cs typeface="Calibri" panose="020F0502020204030204" pitchFamily="34" charset="0"/>
              </a:rPr>
              <a:t> 1</a:t>
            </a:r>
            <a:r>
              <a:rPr lang="en-US" sz="2200" b="1" dirty="0">
                <a:solidFill>
                  <a:srgbClr val="42604E"/>
                </a:solidFill>
                <a:latin typeface="Calibri" panose="020F0502020204030204" pitchFamily="34" charset="0"/>
                <a:cs typeface="Calibri" panose="020F0502020204030204" pitchFamily="34" charset="0"/>
              </a:rPr>
              <a:t>, Julie Dugdale</a:t>
            </a:r>
            <a:r>
              <a:rPr lang="en-US" sz="2400" baseline="30000" dirty="0">
                <a:latin typeface="Calibri" panose="020F0502020204030204" pitchFamily="34" charset="0"/>
                <a:cs typeface="Calibri" panose="020F0502020204030204" pitchFamily="34" charset="0"/>
              </a:rPr>
              <a:t> 4</a:t>
            </a:r>
            <a:r>
              <a:rPr lang="en-US" sz="2200" b="1" dirty="0">
                <a:solidFill>
                  <a:srgbClr val="42604E"/>
                </a:solidFill>
                <a:latin typeface="Calibri" panose="020F0502020204030204" pitchFamily="34" charset="0"/>
                <a:cs typeface="Calibri" panose="020F0502020204030204" pitchFamily="34" charset="0"/>
              </a:rPr>
              <a:t> </a:t>
            </a:r>
            <a:br>
              <a:rPr lang="it-IT" sz="2400" b="1" dirty="0">
                <a:solidFill>
                  <a:srgbClr val="1A3E28"/>
                </a:solidFill>
                <a:latin typeface="Lato" panose="020F0502020204030203" pitchFamily="34" charset="0"/>
                <a:ea typeface="Lato" panose="020F0502020204030203" pitchFamily="34" charset="0"/>
                <a:cs typeface="Lato" panose="020F0502020204030203" pitchFamily="34" charset="0"/>
              </a:rPr>
            </a:br>
            <a:br>
              <a:rPr lang="it-IT" sz="5400" b="1" dirty="0">
                <a:solidFill>
                  <a:srgbClr val="1A3E28"/>
                </a:solidFill>
                <a:latin typeface="Lato" panose="020F0502020204030203" pitchFamily="34" charset="0"/>
                <a:ea typeface="Lato" panose="020F0502020204030203" pitchFamily="34" charset="0"/>
                <a:cs typeface="Lato" panose="020F0502020204030203" pitchFamily="34" charset="0"/>
              </a:rPr>
            </a:br>
            <a:endParaRPr lang="it-IT" sz="5400" b="1" dirty="0">
              <a:solidFill>
                <a:srgbClr val="1A3E28"/>
              </a:solidFill>
              <a:latin typeface="Lato" panose="020F0502020204030203" pitchFamily="34" charset="0"/>
              <a:ea typeface="Lato" panose="020F0502020204030203" pitchFamily="34" charset="0"/>
              <a:cs typeface="Lato" panose="020F0502020204030203" pitchFamily="34" charset="0"/>
            </a:endParaRPr>
          </a:p>
        </p:txBody>
      </p:sp>
      <p:sp>
        <p:nvSpPr>
          <p:cNvPr id="8" name="CasellaDiTesto 7">
            <a:extLst>
              <a:ext uri="{FF2B5EF4-FFF2-40B4-BE49-F238E27FC236}">
                <a16:creationId xmlns:a16="http://schemas.microsoft.com/office/drawing/2014/main" id="{C09EF9D9-0F94-3542-AF29-EFD3585089D8}"/>
              </a:ext>
            </a:extLst>
          </p:cNvPr>
          <p:cNvSpPr txBox="1"/>
          <p:nvPr/>
        </p:nvSpPr>
        <p:spPr>
          <a:xfrm>
            <a:off x="12723223" y="505532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logo-federico-II-blu.png">
            <a:extLst>
              <a:ext uri="{FF2B5EF4-FFF2-40B4-BE49-F238E27FC236}">
                <a16:creationId xmlns:a16="http://schemas.microsoft.com/office/drawing/2014/main" id="{C6E7D7FC-6F1F-4F7A-A0BE-E7C40E6F3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498" y="5690298"/>
            <a:ext cx="866214" cy="8626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390D001-18E6-42E9-ACE2-F955326F8057}"/>
              </a:ext>
            </a:extLst>
          </p:cNvPr>
          <p:cNvSpPr/>
          <p:nvPr/>
        </p:nvSpPr>
        <p:spPr>
          <a:xfrm>
            <a:off x="7052987" y="5690298"/>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1A3E28"/>
                </a:solidFill>
                <a:effectLst/>
                <a:uLnTx/>
                <a:uFillTx/>
                <a:latin typeface="Calibri" panose="020F0502020204030204"/>
                <a:ea typeface="Lato" panose="020F0502020204030203" pitchFamily="34" charset="0"/>
                <a:cs typeface="Lato" panose="020F0502020204030203" pitchFamily="34" charset="0"/>
              </a:rPr>
              <a:t>*Manager of European Tsunami Risk service (ETRiS)</a:t>
            </a:r>
            <a:br>
              <a:rPr kumimoji="0" lang="it-IT" sz="1600" b="1" i="0" u="none" strike="noStrike" kern="1200" cap="none" spc="0" normalizeH="0" baseline="0" noProof="0" dirty="0">
                <a:ln>
                  <a:noFill/>
                </a:ln>
                <a:solidFill>
                  <a:srgbClr val="1A3E28"/>
                </a:solidFill>
                <a:effectLst/>
                <a:uLnTx/>
                <a:uFillTx/>
                <a:latin typeface="Calibri" panose="020F0502020204030204"/>
                <a:ea typeface="Lato" panose="020F0502020204030203" pitchFamily="34" charset="0"/>
                <a:cs typeface="Lato" panose="020F0502020204030203" pitchFamily="34" charset="0"/>
              </a:rPr>
            </a:br>
            <a:r>
              <a:rPr kumimoji="0" lang="it-IT" sz="1600" b="1" i="0" u="none" strike="noStrike" kern="1200" cap="none" spc="0" normalizeH="0" baseline="0" noProof="0" dirty="0">
                <a:ln>
                  <a:noFill/>
                </a:ln>
                <a:solidFill>
                  <a:srgbClr val="1A3E28"/>
                </a:solidFill>
                <a:effectLst/>
                <a:uLnTx/>
                <a:uFillTx/>
                <a:latin typeface="Calibri" panose="020F0502020204030204"/>
                <a:ea typeface="Lato" panose="020F0502020204030203" pitchFamily="34" charset="0"/>
                <a:cs typeface="Lato" panose="020F0502020204030203" pitchFamily="34" charset="0"/>
              </a:rPr>
              <a:t> Postdoc researcher at University Naples Federico II</a:t>
            </a:r>
            <a:br>
              <a:rPr kumimoji="0" lang="it-IT" sz="1600" b="1" i="0" u="none" strike="noStrike" kern="1200" cap="none" spc="0" normalizeH="0" baseline="0" noProof="0" dirty="0">
                <a:ln>
                  <a:noFill/>
                </a:ln>
                <a:solidFill>
                  <a:srgbClr val="1A3E28"/>
                </a:solidFill>
                <a:effectLst/>
                <a:uLnTx/>
                <a:uFillTx/>
                <a:latin typeface="Calibri" panose="020F0502020204030204"/>
                <a:ea typeface="Lato" panose="020F0502020204030203" pitchFamily="34" charset="0"/>
                <a:cs typeface="Lato" panose="020F0502020204030203" pitchFamily="34" charset="0"/>
              </a:rPr>
            </a:br>
            <a:r>
              <a:rPr kumimoji="0" lang="it-IT" sz="1600" b="1" i="0" u="none" strike="noStrike" kern="1200" cap="none" spc="0" normalizeH="0" baseline="0" noProof="0" dirty="0">
                <a:ln>
                  <a:noFill/>
                </a:ln>
                <a:solidFill>
                  <a:srgbClr val="1A3E28"/>
                </a:solidFill>
                <a:effectLst/>
                <a:uLnTx/>
                <a:uFillTx/>
                <a:latin typeface="Calibri" panose="020F0502020204030204"/>
                <a:ea typeface="Lato" panose="020F0502020204030203" pitchFamily="34" charset="0"/>
                <a:cs typeface="Lato" panose="020F0502020204030203" pitchFamily="34" charset="0"/>
              </a:rPr>
              <a:t> Responsile of User Feedback Group of TCS Tsunami</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4C6107D-B0BC-4E2A-BA85-39493D42F8B7}"/>
              </a:ext>
            </a:extLst>
          </p:cNvPr>
          <p:cNvPicPr>
            <a:picLocks noChangeAspect="1"/>
          </p:cNvPicPr>
          <p:nvPr/>
        </p:nvPicPr>
        <p:blipFill>
          <a:blip r:embed="rId4"/>
          <a:stretch>
            <a:fillRect/>
          </a:stretch>
        </p:blipFill>
        <p:spPr>
          <a:xfrm>
            <a:off x="1862997" y="5737015"/>
            <a:ext cx="2324623" cy="862565"/>
          </a:xfrm>
          <a:prstGeom prst="rect">
            <a:avLst/>
          </a:prstGeom>
        </p:spPr>
      </p:pic>
      <p:sp>
        <p:nvSpPr>
          <p:cNvPr id="6" name="Rectangle 5">
            <a:extLst>
              <a:ext uri="{FF2B5EF4-FFF2-40B4-BE49-F238E27FC236}">
                <a16:creationId xmlns:a16="http://schemas.microsoft.com/office/drawing/2014/main" id="{EEC48751-3969-445E-9848-8A078983BD00}"/>
              </a:ext>
            </a:extLst>
          </p:cNvPr>
          <p:cNvSpPr/>
          <p:nvPr/>
        </p:nvSpPr>
        <p:spPr>
          <a:xfrm>
            <a:off x="3311275" y="4484017"/>
            <a:ext cx="6096000" cy="110799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University of Naples Federico II, Naples, Italy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University College London, London, United Kingdom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National Institute of Geophysics and Volcanology, Roma, Italy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University Grenoble Alps, Grenoble, France</a:t>
            </a:r>
          </a:p>
        </p:txBody>
      </p:sp>
      <p:pic>
        <p:nvPicPr>
          <p:cNvPr id="10" name="Picture 9">
            <a:extLst>
              <a:ext uri="{FF2B5EF4-FFF2-40B4-BE49-F238E27FC236}">
                <a16:creationId xmlns:a16="http://schemas.microsoft.com/office/drawing/2014/main" id="{08934C4F-3891-4376-82CA-82025FCADBA4}"/>
              </a:ext>
            </a:extLst>
          </p:cNvPr>
          <p:cNvPicPr>
            <a:picLocks noChangeAspect="1"/>
          </p:cNvPicPr>
          <p:nvPr/>
        </p:nvPicPr>
        <p:blipFill>
          <a:blip r:embed="rId5"/>
          <a:stretch>
            <a:fillRect/>
          </a:stretch>
        </p:blipFill>
        <p:spPr>
          <a:xfrm>
            <a:off x="280257" y="4645018"/>
            <a:ext cx="1582740" cy="1189947"/>
          </a:xfrm>
          <a:prstGeom prst="rect">
            <a:avLst/>
          </a:prstGeom>
        </p:spPr>
      </p:pic>
    </p:spTree>
    <p:extLst>
      <p:ext uri="{BB962C8B-B14F-4D97-AF65-F5344CB8AC3E}">
        <p14:creationId xmlns:p14="http://schemas.microsoft.com/office/powerpoint/2010/main" val="3317100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52956B-7CC0-C44D-A490-04BCA187CC7F}"/>
              </a:ext>
            </a:extLst>
          </p:cNvPr>
          <p:cNvSpPr>
            <a:spLocks noGrp="1"/>
          </p:cNvSpPr>
          <p:nvPr>
            <p:ph type="title"/>
          </p:nvPr>
        </p:nvSpPr>
        <p:spPr>
          <a:xfrm>
            <a:off x="1713053" y="152796"/>
            <a:ext cx="10162572" cy="1325563"/>
          </a:xfrm>
        </p:spPr>
        <p:txBody>
          <a:bodyPr>
            <a:normAutofit/>
          </a:bodyPr>
          <a:lstStyle/>
          <a:p>
            <a:r>
              <a:rPr lang="it-IT" sz="3600" b="1" dirty="0">
                <a:latin typeface="Lato" panose="020F0502020204030203" pitchFamily="34" charset="0"/>
                <a:ea typeface="Lato" panose="020F0502020204030203" pitchFamily="34" charset="0"/>
                <a:cs typeface="Lato" panose="020F0502020204030203" pitchFamily="34" charset="0"/>
              </a:rPr>
              <a:t>Agent based modeling</a:t>
            </a:r>
          </a:p>
        </p:txBody>
      </p:sp>
      <p:sp>
        <p:nvSpPr>
          <p:cNvPr id="9" name="Rectangle 8">
            <a:extLst>
              <a:ext uri="{FF2B5EF4-FFF2-40B4-BE49-F238E27FC236}">
                <a16:creationId xmlns:a16="http://schemas.microsoft.com/office/drawing/2014/main" id="{E0CA357F-81EF-465B-8D18-C8C5036F48C5}"/>
              </a:ext>
            </a:extLst>
          </p:cNvPr>
          <p:cNvSpPr/>
          <p:nvPr/>
        </p:nvSpPr>
        <p:spPr>
          <a:xfrm>
            <a:off x="1713053" y="1487656"/>
            <a:ext cx="7561576"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Agent-Based Modeling (ABM) is a simulation approach where autonomous agents interact within an environment, following defined rules, to model complex system behaviors.</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95413B89-0A81-462A-B436-F5C8A300791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17592" t="35601" r="19897" b="31117"/>
          <a:stretch/>
        </p:blipFill>
        <p:spPr>
          <a:xfrm>
            <a:off x="7555345" y="2648931"/>
            <a:ext cx="4242972" cy="3195688"/>
          </a:xfrm>
          <a:prstGeom prst="rect">
            <a:avLst/>
          </a:prstGeom>
        </p:spPr>
      </p:pic>
      <p:sp>
        <p:nvSpPr>
          <p:cNvPr id="14" name="Rectangle 13">
            <a:extLst>
              <a:ext uri="{FF2B5EF4-FFF2-40B4-BE49-F238E27FC236}">
                <a16:creationId xmlns:a16="http://schemas.microsoft.com/office/drawing/2014/main" id="{4BC192FC-1156-438B-8E21-721FE237CA07}"/>
              </a:ext>
            </a:extLst>
          </p:cNvPr>
          <p:cNvSpPr/>
          <p:nvPr/>
        </p:nvSpPr>
        <p:spPr>
          <a:xfrm>
            <a:off x="8476618" y="3124561"/>
            <a:ext cx="19068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E47AABC-7D88-41AC-8702-E9C06644E7AF}"/>
              </a:ext>
            </a:extLst>
          </p:cNvPr>
          <p:cNvSpPr txBox="1"/>
          <p:nvPr/>
        </p:nvSpPr>
        <p:spPr>
          <a:xfrm>
            <a:off x="8394280" y="3037535"/>
            <a:ext cx="137887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700" b="0" i="0" u="none" strike="noStrike" kern="1200" cap="none" spc="0" normalizeH="0" baseline="0" noProof="0" dirty="0">
                <a:ln>
                  <a:noFill/>
                </a:ln>
                <a:solidFill>
                  <a:prstClr val="black"/>
                </a:solidFill>
                <a:effectLst/>
                <a:uLnTx/>
                <a:uFillTx/>
                <a:latin typeface="Calibri" panose="020F0502020204030204"/>
                <a:ea typeface="+mn-ea"/>
                <a:cs typeface="+mn-cs"/>
              </a:rPr>
              <a:t>Age</a:t>
            </a:r>
          </a:p>
        </p:txBody>
      </p:sp>
      <p:sp>
        <p:nvSpPr>
          <p:cNvPr id="15" name="Rectangle 14">
            <a:extLst>
              <a:ext uri="{FF2B5EF4-FFF2-40B4-BE49-F238E27FC236}">
                <a16:creationId xmlns:a16="http://schemas.microsoft.com/office/drawing/2014/main" id="{14A8D88D-1EE4-46E7-A77A-C44635E0662E}"/>
              </a:ext>
            </a:extLst>
          </p:cNvPr>
          <p:cNvSpPr/>
          <p:nvPr/>
        </p:nvSpPr>
        <p:spPr>
          <a:xfrm>
            <a:off x="8476618" y="3256518"/>
            <a:ext cx="147344" cy="68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82FB8FA-500D-4C51-B84F-6CF5400659EA}"/>
              </a:ext>
            </a:extLst>
          </p:cNvPr>
          <p:cNvSpPr txBox="1"/>
          <p:nvPr/>
        </p:nvSpPr>
        <p:spPr>
          <a:xfrm>
            <a:off x="8376944" y="3198234"/>
            <a:ext cx="78528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600" b="0" i="0" u="none" strike="noStrike" kern="1200" cap="none" spc="0" normalizeH="0" baseline="0" noProof="0" dirty="0">
                <a:ln>
                  <a:noFill/>
                </a:ln>
                <a:solidFill>
                  <a:prstClr val="black"/>
                </a:solidFill>
                <a:effectLst/>
                <a:uLnTx/>
                <a:uFillTx/>
                <a:latin typeface="Calibri" panose="020F0502020204030204"/>
                <a:ea typeface="+mn-ea"/>
                <a:cs typeface="+mn-cs"/>
              </a:rPr>
              <a:t>Speed</a:t>
            </a:r>
          </a:p>
        </p:txBody>
      </p:sp>
      <p:sp>
        <p:nvSpPr>
          <p:cNvPr id="17" name="TextBox 16">
            <a:extLst>
              <a:ext uri="{FF2B5EF4-FFF2-40B4-BE49-F238E27FC236}">
                <a16:creationId xmlns:a16="http://schemas.microsoft.com/office/drawing/2014/main" id="{ABAB24FE-D08C-4641-BF9A-5908D131F581}"/>
              </a:ext>
            </a:extLst>
          </p:cNvPr>
          <p:cNvSpPr txBox="1"/>
          <p:nvPr/>
        </p:nvSpPr>
        <p:spPr>
          <a:xfrm>
            <a:off x="8214431" y="5044366"/>
            <a:ext cx="6543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orbel Light" panose="020B0303020204020204" pitchFamily="34" charset="0"/>
                <a:ea typeface="+mn-ea"/>
                <a:cs typeface="+mn-cs"/>
              </a:rPr>
              <a:t>Run</a:t>
            </a:r>
          </a:p>
        </p:txBody>
      </p:sp>
      <p:grpSp>
        <p:nvGrpSpPr>
          <p:cNvPr id="11" name="Group 10">
            <a:extLst>
              <a:ext uri="{FF2B5EF4-FFF2-40B4-BE49-F238E27FC236}">
                <a16:creationId xmlns:a16="http://schemas.microsoft.com/office/drawing/2014/main" id="{277CA0DF-7133-4B44-A13C-50D24EDBBB2F}"/>
              </a:ext>
            </a:extLst>
          </p:cNvPr>
          <p:cNvGrpSpPr/>
          <p:nvPr/>
        </p:nvGrpSpPr>
        <p:grpSpPr>
          <a:xfrm>
            <a:off x="9908488" y="349719"/>
            <a:ext cx="1871034" cy="1872462"/>
            <a:chOff x="1162529" y="3164427"/>
            <a:chExt cx="1093604" cy="1090520"/>
          </a:xfrm>
        </p:grpSpPr>
        <p:sp>
          <p:nvSpPr>
            <p:cNvPr id="18" name="Oval 17">
              <a:extLst>
                <a:ext uri="{FF2B5EF4-FFF2-40B4-BE49-F238E27FC236}">
                  <a16:creationId xmlns:a16="http://schemas.microsoft.com/office/drawing/2014/main" id="{2D413476-1ADD-485C-961B-3CED7FC74F3B}"/>
                </a:ext>
              </a:extLst>
            </p:cNvPr>
            <p:cNvSpPr/>
            <p:nvPr/>
          </p:nvSpPr>
          <p:spPr>
            <a:xfrm>
              <a:off x="1251388" y="3260785"/>
              <a:ext cx="923330" cy="92333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7EB59AA8-89A8-45E1-8E81-69FC11814F7C}"/>
                </a:ext>
              </a:extLst>
            </p:cNvPr>
            <p:cNvCxnSpPr>
              <a:cxnSpLocks/>
            </p:cNvCxnSpPr>
            <p:nvPr/>
          </p:nvCxnSpPr>
          <p:spPr>
            <a:xfrm>
              <a:off x="1162529" y="3722450"/>
              <a:ext cx="1093604" cy="0"/>
            </a:xfrm>
            <a:prstGeom prst="line">
              <a:avLst/>
            </a:prstGeom>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A2FC8437-A31E-4EBC-8E76-AB5F5B001878}"/>
                </a:ext>
              </a:extLst>
            </p:cNvPr>
            <p:cNvCxnSpPr>
              <a:cxnSpLocks/>
            </p:cNvCxnSpPr>
            <p:nvPr/>
          </p:nvCxnSpPr>
          <p:spPr>
            <a:xfrm flipV="1">
              <a:off x="1713053" y="3164427"/>
              <a:ext cx="0" cy="1090520"/>
            </a:xfrm>
            <a:prstGeom prst="line">
              <a:avLst/>
            </a:prstGeom>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 name="TextBox 2">
            <a:extLst>
              <a:ext uri="{FF2B5EF4-FFF2-40B4-BE49-F238E27FC236}">
                <a16:creationId xmlns:a16="http://schemas.microsoft.com/office/drawing/2014/main" id="{E010E4E0-29E1-42AC-88E5-7A253C4255FE}"/>
              </a:ext>
            </a:extLst>
          </p:cNvPr>
          <p:cNvSpPr txBox="1"/>
          <p:nvPr/>
        </p:nvSpPr>
        <p:spPr>
          <a:xfrm rot="18271649">
            <a:off x="9758170" y="712911"/>
            <a:ext cx="14616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Geo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science</a:t>
            </a:r>
            <a:endParaRPr kumimoji="0" lang="it-IT"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21" name="TextBox 20">
            <a:extLst>
              <a:ext uri="{FF2B5EF4-FFF2-40B4-BE49-F238E27FC236}">
                <a16:creationId xmlns:a16="http://schemas.microsoft.com/office/drawing/2014/main" id="{16E677C3-8181-4567-BADC-83CF6EAAEF7F}"/>
              </a:ext>
            </a:extLst>
          </p:cNvPr>
          <p:cNvSpPr txBox="1"/>
          <p:nvPr/>
        </p:nvSpPr>
        <p:spPr>
          <a:xfrm rot="3489508">
            <a:off x="10467036" y="755960"/>
            <a:ext cx="14616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Computer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science</a:t>
            </a:r>
            <a:endParaRPr kumimoji="0" lang="it-IT"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22" name="TextBox 21">
            <a:extLst>
              <a:ext uri="{FF2B5EF4-FFF2-40B4-BE49-F238E27FC236}">
                <a16:creationId xmlns:a16="http://schemas.microsoft.com/office/drawing/2014/main" id="{31F0E701-2E62-435B-AC36-C8306ACECB7B}"/>
              </a:ext>
            </a:extLst>
          </p:cNvPr>
          <p:cNvSpPr txBox="1"/>
          <p:nvPr/>
        </p:nvSpPr>
        <p:spPr>
          <a:xfrm rot="14144785">
            <a:off x="9797316" y="1432702"/>
            <a:ext cx="14616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science</a:t>
            </a:r>
            <a:endParaRPr kumimoji="0" lang="it-IT"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23" name="TextBox 22">
            <a:extLst>
              <a:ext uri="{FF2B5EF4-FFF2-40B4-BE49-F238E27FC236}">
                <a16:creationId xmlns:a16="http://schemas.microsoft.com/office/drawing/2014/main" id="{65C0A617-7F66-4210-BD08-25143B804AD6}"/>
              </a:ext>
            </a:extLst>
          </p:cNvPr>
          <p:cNvSpPr txBox="1"/>
          <p:nvPr/>
        </p:nvSpPr>
        <p:spPr>
          <a:xfrm rot="8054271">
            <a:off x="10469110" y="1555296"/>
            <a:ext cx="1461655"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GIS</a:t>
            </a:r>
            <a:endParaRPr kumimoji="0" lang="it-IT" sz="105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4" name="TextBox 3">
            <a:extLst>
              <a:ext uri="{FF2B5EF4-FFF2-40B4-BE49-F238E27FC236}">
                <a16:creationId xmlns:a16="http://schemas.microsoft.com/office/drawing/2014/main" id="{249C0184-FC9C-427C-82ED-4BF5FF078070}"/>
              </a:ext>
            </a:extLst>
          </p:cNvPr>
          <p:cNvSpPr txBox="1"/>
          <p:nvPr/>
        </p:nvSpPr>
        <p:spPr>
          <a:xfrm>
            <a:off x="979050" y="2551829"/>
            <a:ext cx="5739693" cy="309636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Why ABM in Tsunami  science?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ABM is essential for tsunami evacuation as it provides a tool to simulate human responses to tsunami inundation, assessing safe evacuation probabilities through a simulation-based workflow that incorporates detailed simulated tsunami scenarios, baseline conditions, and human behavior.</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A595967-4D32-4989-8944-7D077BC4B978}"/>
              </a:ext>
            </a:extLst>
          </p:cNvPr>
          <p:cNvSpPr/>
          <p:nvPr/>
        </p:nvSpPr>
        <p:spPr>
          <a:xfrm>
            <a:off x="7211497" y="2761242"/>
            <a:ext cx="1868030" cy="8897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472C4">
                    <a:lumMod val="50000"/>
                  </a:srgbClr>
                </a:solidFill>
                <a:effectLst/>
                <a:uLnTx/>
                <a:uFillTx/>
                <a:latin typeface="Georgia" panose="02040502050405020303" pitchFamily="18" charset="0"/>
                <a:ea typeface="+mn-ea"/>
                <a:cs typeface="+mn-cs"/>
              </a:rPr>
              <a:t>Has a set of charchtristics (attributes)</a:t>
            </a:r>
          </a:p>
        </p:txBody>
      </p:sp>
      <p:sp>
        <p:nvSpPr>
          <p:cNvPr id="6" name="Rectangle 5">
            <a:extLst>
              <a:ext uri="{FF2B5EF4-FFF2-40B4-BE49-F238E27FC236}">
                <a16:creationId xmlns:a16="http://schemas.microsoft.com/office/drawing/2014/main" id="{6E29391A-5AC5-4A0D-AF3B-8FF65045BA4D}"/>
              </a:ext>
            </a:extLst>
          </p:cNvPr>
          <p:cNvSpPr/>
          <p:nvPr/>
        </p:nvSpPr>
        <p:spPr>
          <a:xfrm>
            <a:off x="6779536" y="3799604"/>
            <a:ext cx="1820302" cy="8897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472C4">
                    <a:lumMod val="50000"/>
                  </a:srgbClr>
                </a:solidFill>
                <a:effectLst/>
                <a:uLnTx/>
                <a:uFillTx/>
                <a:latin typeface="Georgia" panose="02040502050405020303" pitchFamily="18" charset="0"/>
                <a:ea typeface="+mn-ea"/>
                <a:cs typeface="+mn-cs"/>
              </a:rPr>
              <a:t>Has a set of action (behaviours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472C4">
                    <a:lumMod val="50000"/>
                  </a:srgbClr>
                </a:solidFill>
                <a:effectLst/>
                <a:uLnTx/>
                <a:uFillTx/>
                <a:latin typeface="Georgia" panose="02040502050405020303" pitchFamily="18" charset="0"/>
                <a:ea typeface="+mn-ea"/>
                <a:cs typeface="+mn-cs"/>
              </a:rPr>
              <a:t>/methods) </a:t>
            </a:r>
          </a:p>
        </p:txBody>
      </p:sp>
      <p:sp>
        <p:nvSpPr>
          <p:cNvPr id="7" name="Rectangle 6">
            <a:extLst>
              <a:ext uri="{FF2B5EF4-FFF2-40B4-BE49-F238E27FC236}">
                <a16:creationId xmlns:a16="http://schemas.microsoft.com/office/drawing/2014/main" id="{7056E3E4-A27D-4DB1-A982-960FCDA7421D}"/>
              </a:ext>
            </a:extLst>
          </p:cNvPr>
          <p:cNvSpPr/>
          <p:nvPr/>
        </p:nvSpPr>
        <p:spPr>
          <a:xfrm>
            <a:off x="6779536" y="5655607"/>
            <a:ext cx="3335424" cy="3357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472C4">
                    <a:lumMod val="50000"/>
                  </a:srgbClr>
                </a:solidFill>
                <a:effectLst/>
                <a:uLnTx/>
                <a:uFillTx/>
                <a:latin typeface="Georgia" panose="02040502050405020303" pitchFamily="18" charset="0"/>
                <a:ea typeface="+mn-ea"/>
                <a:cs typeface="+mn-cs"/>
              </a:rPr>
              <a:t>Can communiate with other agents </a:t>
            </a:r>
          </a:p>
        </p:txBody>
      </p:sp>
      <p:sp>
        <p:nvSpPr>
          <p:cNvPr id="8" name="Rectangle 7">
            <a:extLst>
              <a:ext uri="{FF2B5EF4-FFF2-40B4-BE49-F238E27FC236}">
                <a16:creationId xmlns:a16="http://schemas.microsoft.com/office/drawing/2014/main" id="{0117EFD2-01F0-49B4-94DA-B9321153C6AF}"/>
              </a:ext>
            </a:extLst>
          </p:cNvPr>
          <p:cNvSpPr/>
          <p:nvPr/>
        </p:nvSpPr>
        <p:spPr>
          <a:xfrm>
            <a:off x="9228549" y="2497472"/>
            <a:ext cx="1848599" cy="61273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472C4">
                    <a:lumMod val="50000"/>
                  </a:srgbClr>
                </a:solidFill>
                <a:effectLst/>
                <a:uLnTx/>
                <a:uFillTx/>
                <a:latin typeface="Georgia" panose="02040502050405020303" pitchFamily="18" charset="0"/>
                <a:ea typeface="+mn-ea"/>
                <a:cs typeface="+mn-cs"/>
              </a:rPr>
              <a:t>Can recieve information from its environment</a:t>
            </a:r>
          </a:p>
        </p:txBody>
      </p:sp>
      <p:sp>
        <p:nvSpPr>
          <p:cNvPr id="24" name="Rectangle 23">
            <a:extLst>
              <a:ext uri="{FF2B5EF4-FFF2-40B4-BE49-F238E27FC236}">
                <a16:creationId xmlns:a16="http://schemas.microsoft.com/office/drawing/2014/main" id="{7ACDBDB3-131B-48E5-871F-B65C800BB7FF}"/>
              </a:ext>
            </a:extLst>
          </p:cNvPr>
          <p:cNvSpPr/>
          <p:nvPr/>
        </p:nvSpPr>
        <p:spPr>
          <a:xfrm>
            <a:off x="10946297" y="4244469"/>
            <a:ext cx="1387866" cy="612732"/>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srgbClr val="4472C4">
                    <a:lumMod val="50000"/>
                  </a:srgbClr>
                </a:solidFill>
                <a:effectLst/>
                <a:uLnTx/>
                <a:uFillTx/>
                <a:latin typeface="Georgia" panose="02040502050405020303" pitchFamily="18" charset="0"/>
                <a:ea typeface="+mn-ea"/>
                <a:cs typeface="+mn-cs"/>
              </a:rPr>
              <a:t>Can decide what to do</a:t>
            </a:r>
          </a:p>
        </p:txBody>
      </p:sp>
      <p:sp>
        <p:nvSpPr>
          <p:cNvPr id="25" name="Rectangle 24">
            <a:extLst>
              <a:ext uri="{FF2B5EF4-FFF2-40B4-BE49-F238E27FC236}">
                <a16:creationId xmlns:a16="http://schemas.microsoft.com/office/drawing/2014/main" id="{88CCC6CB-5D23-49B7-9FC0-C5B64C90A6C4}"/>
              </a:ext>
            </a:extLst>
          </p:cNvPr>
          <p:cNvSpPr/>
          <p:nvPr/>
        </p:nvSpPr>
        <p:spPr>
          <a:xfrm>
            <a:off x="9541738" y="5837913"/>
            <a:ext cx="2769008" cy="61273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472C4">
                    <a:lumMod val="50000"/>
                  </a:srgbClr>
                </a:solidFill>
                <a:effectLst/>
                <a:uLnTx/>
                <a:uFillTx/>
                <a:latin typeface="Georgia" panose="02040502050405020303" pitchFamily="18" charset="0"/>
                <a:ea typeface="+mn-ea"/>
                <a:cs typeface="+mn-cs"/>
              </a:rPr>
              <a:t>Can be reactive or proactive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472C4">
                    <a:lumMod val="50000"/>
                  </a:srgbClr>
                </a:solidFill>
                <a:effectLst/>
                <a:uLnTx/>
                <a:uFillTx/>
                <a:latin typeface="Georgia" panose="02040502050405020303" pitchFamily="18" charset="0"/>
                <a:ea typeface="+mn-ea"/>
                <a:cs typeface="+mn-cs"/>
              </a:rPr>
              <a:t>with different level of inteligence </a:t>
            </a:r>
          </a:p>
        </p:txBody>
      </p:sp>
      <p:pic>
        <p:nvPicPr>
          <p:cNvPr id="27" name="Picture 26">
            <a:extLst>
              <a:ext uri="{FF2B5EF4-FFF2-40B4-BE49-F238E27FC236}">
                <a16:creationId xmlns:a16="http://schemas.microsoft.com/office/drawing/2014/main" id="{3F5BC11C-ABD6-49DD-ABC5-212EED28C8AD}"/>
              </a:ext>
            </a:extLst>
          </p:cNvPr>
          <p:cNvPicPr>
            <a:picLocks noChangeAspect="1"/>
          </p:cNvPicPr>
          <p:nvPr/>
        </p:nvPicPr>
        <p:blipFill>
          <a:blip r:embed="rId4"/>
          <a:stretch>
            <a:fillRect/>
          </a:stretch>
        </p:blipFill>
        <p:spPr>
          <a:xfrm>
            <a:off x="244862" y="4818560"/>
            <a:ext cx="1582740" cy="1189947"/>
          </a:xfrm>
          <a:prstGeom prst="rect">
            <a:avLst/>
          </a:prstGeom>
        </p:spPr>
      </p:pic>
    </p:spTree>
    <p:extLst>
      <p:ext uri="{BB962C8B-B14F-4D97-AF65-F5344CB8AC3E}">
        <p14:creationId xmlns:p14="http://schemas.microsoft.com/office/powerpoint/2010/main" val="3412148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30EF880A-0078-354E-92EC-D8576344A258}"/>
              </a:ext>
            </a:extLst>
          </p:cNvPr>
          <p:cNvSpPr>
            <a:spLocks noGrp="1"/>
          </p:cNvSpPr>
          <p:nvPr>
            <p:ph type="title"/>
          </p:nvPr>
        </p:nvSpPr>
        <p:spPr>
          <a:xfrm>
            <a:off x="1713053" y="365125"/>
            <a:ext cx="10162572" cy="1325563"/>
          </a:xfrm>
        </p:spPr>
        <p:txBody>
          <a:bodyPr>
            <a:noAutofit/>
          </a:bodyPr>
          <a:lstStyle/>
          <a:p>
            <a:r>
              <a:rPr lang="it-IT" sz="3200" b="1" dirty="0">
                <a:latin typeface="Lato" panose="020F0502020204030203" pitchFamily="34" charset="0"/>
                <a:ea typeface="Lato" panose="020F0502020204030203" pitchFamily="34" charset="0"/>
                <a:cs typeface="Lato" panose="020F0502020204030203" pitchFamily="34" charset="0"/>
              </a:rPr>
              <a:t>ABM in Catania (Eastern Sicily)</a:t>
            </a:r>
            <a:br>
              <a:rPr lang="it-IT" sz="3200" b="1" dirty="0">
                <a:latin typeface="Lato" panose="020F0502020204030203" pitchFamily="34" charset="0"/>
                <a:ea typeface="Lato" panose="020F0502020204030203" pitchFamily="34" charset="0"/>
                <a:cs typeface="Lato" panose="020F0502020204030203" pitchFamily="34" charset="0"/>
              </a:rPr>
            </a:br>
            <a:endParaRPr lang="it-IT" sz="3200" b="1" dirty="0">
              <a:latin typeface="Lato" panose="020F0502020204030203" pitchFamily="34" charset="0"/>
              <a:ea typeface="Lato" panose="020F0502020204030203" pitchFamily="34" charset="0"/>
              <a:cs typeface="Lato" panose="020F0502020204030203" pitchFamily="34" charset="0"/>
            </a:endParaRPr>
          </a:p>
        </p:txBody>
      </p:sp>
      <p:sp>
        <p:nvSpPr>
          <p:cNvPr id="20" name="TextBox 19">
            <a:extLst>
              <a:ext uri="{FF2B5EF4-FFF2-40B4-BE49-F238E27FC236}">
                <a16:creationId xmlns:a16="http://schemas.microsoft.com/office/drawing/2014/main" id="{6040F9DE-6512-4529-959A-81BAE9943512}"/>
              </a:ext>
            </a:extLst>
          </p:cNvPr>
          <p:cNvSpPr txBox="1"/>
          <p:nvPr/>
        </p:nvSpPr>
        <p:spPr>
          <a:xfrm>
            <a:off x="393157" y="1607121"/>
            <a:ext cx="31002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graphicFrame>
        <p:nvGraphicFramePr>
          <p:cNvPr id="24" name="Table 23">
            <a:extLst>
              <a:ext uri="{FF2B5EF4-FFF2-40B4-BE49-F238E27FC236}">
                <a16:creationId xmlns:a16="http://schemas.microsoft.com/office/drawing/2014/main" id="{FE7F454B-E5B3-4955-966B-ED37AF5C7CED}"/>
              </a:ext>
            </a:extLst>
          </p:cNvPr>
          <p:cNvGraphicFramePr>
            <a:graphicFrameLocks noGrp="1"/>
          </p:cNvGraphicFramePr>
          <p:nvPr/>
        </p:nvGraphicFramePr>
        <p:xfrm>
          <a:off x="1872943" y="4666104"/>
          <a:ext cx="5785929" cy="1645920"/>
        </p:xfrm>
        <a:graphic>
          <a:graphicData uri="http://schemas.openxmlformats.org/drawingml/2006/table">
            <a:tbl>
              <a:tblPr>
                <a:tableStyleId>{7E9639D4-E3E2-4D34-9284-5A2195B3D0D7}</a:tableStyleId>
              </a:tblPr>
              <a:tblGrid>
                <a:gridCol w="433915">
                  <a:extLst>
                    <a:ext uri="{9D8B030D-6E8A-4147-A177-3AD203B41FA5}">
                      <a16:colId xmlns:a16="http://schemas.microsoft.com/office/drawing/2014/main" val="4189249271"/>
                    </a:ext>
                  </a:extLst>
                </a:gridCol>
                <a:gridCol w="666642">
                  <a:extLst>
                    <a:ext uri="{9D8B030D-6E8A-4147-A177-3AD203B41FA5}">
                      <a16:colId xmlns:a16="http://schemas.microsoft.com/office/drawing/2014/main" val="1491853980"/>
                    </a:ext>
                  </a:extLst>
                </a:gridCol>
                <a:gridCol w="404960">
                  <a:extLst>
                    <a:ext uri="{9D8B030D-6E8A-4147-A177-3AD203B41FA5}">
                      <a16:colId xmlns:a16="http://schemas.microsoft.com/office/drawing/2014/main" val="3690981875"/>
                    </a:ext>
                  </a:extLst>
                </a:gridCol>
                <a:gridCol w="403948">
                  <a:extLst>
                    <a:ext uri="{9D8B030D-6E8A-4147-A177-3AD203B41FA5}">
                      <a16:colId xmlns:a16="http://schemas.microsoft.com/office/drawing/2014/main" val="2361142394"/>
                    </a:ext>
                  </a:extLst>
                </a:gridCol>
                <a:gridCol w="635289">
                  <a:extLst>
                    <a:ext uri="{9D8B030D-6E8A-4147-A177-3AD203B41FA5}">
                      <a16:colId xmlns:a16="http://schemas.microsoft.com/office/drawing/2014/main" val="2477235773"/>
                    </a:ext>
                  </a:extLst>
                </a:gridCol>
                <a:gridCol w="635289">
                  <a:extLst>
                    <a:ext uri="{9D8B030D-6E8A-4147-A177-3AD203B41FA5}">
                      <a16:colId xmlns:a16="http://schemas.microsoft.com/office/drawing/2014/main" val="1371885833"/>
                    </a:ext>
                  </a:extLst>
                </a:gridCol>
                <a:gridCol w="505835">
                  <a:extLst>
                    <a:ext uri="{9D8B030D-6E8A-4147-A177-3AD203B41FA5}">
                      <a16:colId xmlns:a16="http://schemas.microsoft.com/office/drawing/2014/main" val="3444895905"/>
                    </a:ext>
                  </a:extLst>
                </a:gridCol>
                <a:gridCol w="635289">
                  <a:extLst>
                    <a:ext uri="{9D8B030D-6E8A-4147-A177-3AD203B41FA5}">
                      <a16:colId xmlns:a16="http://schemas.microsoft.com/office/drawing/2014/main" val="921450385"/>
                    </a:ext>
                  </a:extLst>
                </a:gridCol>
                <a:gridCol w="829473">
                  <a:extLst>
                    <a:ext uri="{9D8B030D-6E8A-4147-A177-3AD203B41FA5}">
                      <a16:colId xmlns:a16="http://schemas.microsoft.com/office/drawing/2014/main" val="484598503"/>
                    </a:ext>
                  </a:extLst>
                </a:gridCol>
                <a:gridCol w="635289">
                  <a:extLst>
                    <a:ext uri="{9D8B030D-6E8A-4147-A177-3AD203B41FA5}">
                      <a16:colId xmlns:a16="http://schemas.microsoft.com/office/drawing/2014/main" val="2310388464"/>
                    </a:ext>
                  </a:extLst>
                </a:gridCol>
              </a:tblGrid>
              <a:tr h="365760">
                <a:tc>
                  <a:txBody>
                    <a:bodyPr/>
                    <a:lstStyle/>
                    <a:p>
                      <a:pPr algn="ctr" fontAlgn="ctr"/>
                      <a:r>
                        <a:rPr lang="en-US" sz="800" b="1" u="none" strike="noStrike" dirty="0">
                          <a:effectLst/>
                          <a:latin typeface="Arial" panose="020B0604020202020204" pitchFamily="34" charset="0"/>
                          <a:cs typeface="Arial" panose="020B0604020202020204" pitchFamily="34" charset="0"/>
                        </a:rPr>
                        <a:t>Name</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800" b="1" u="none" strike="noStrike" dirty="0" err="1">
                          <a:effectLst/>
                          <a:latin typeface="Arial" panose="020B0604020202020204" pitchFamily="34" charset="0"/>
                          <a:cs typeface="Arial" panose="020B0604020202020204" pitchFamily="34" charset="0"/>
                        </a:rPr>
                        <a:t>family_members</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800" b="1" u="none" strike="noStrike" dirty="0">
                          <a:effectLst/>
                          <a:latin typeface="Arial" panose="020B0604020202020204" pitchFamily="34" charset="0"/>
                          <a:cs typeface="Arial" panose="020B0604020202020204" pitchFamily="34" charset="0"/>
                        </a:rPr>
                        <a:t>Age</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800" b="1" u="none" strike="noStrike" dirty="0">
                          <a:effectLst/>
                          <a:latin typeface="Arial" panose="020B0604020202020204" pitchFamily="34" charset="0"/>
                          <a:cs typeface="Arial" panose="020B0604020202020204" pitchFamily="34" charset="0"/>
                        </a:rPr>
                        <a:t>Sex</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800" b="1" u="none" strike="noStrike" dirty="0" err="1">
                          <a:effectLst/>
                          <a:latin typeface="Arial" panose="020B0604020202020204" pitchFamily="34" charset="0"/>
                          <a:cs typeface="Arial" panose="020B0604020202020204" pitchFamily="34" charset="0"/>
                        </a:rPr>
                        <a:t>Is_head_household</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800" b="1" u="none" strike="noStrike" dirty="0" err="1">
                          <a:effectLst/>
                          <a:latin typeface="Arial" panose="020B0604020202020204" pitchFamily="34" charset="0"/>
                          <a:cs typeface="Arial" panose="020B0604020202020204" pitchFamily="34" charset="0"/>
                        </a:rPr>
                        <a:t>Is_it</a:t>
                      </a:r>
                      <a:r>
                        <a:rPr lang="en-US" sz="800" b="1" u="none" strike="noStrike" dirty="0">
                          <a:effectLst/>
                          <a:latin typeface="Arial" panose="020B0604020202020204" pitchFamily="34" charset="0"/>
                          <a:cs typeface="Arial" panose="020B0604020202020204" pitchFamily="34" charset="0"/>
                        </a:rPr>
                        <a:t>-Evacuate</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800" b="1" u="none" strike="noStrike" dirty="0">
                          <a:effectLst/>
                          <a:latin typeface="Arial" panose="020B0604020202020204" pitchFamily="34" charset="0"/>
                          <a:cs typeface="Arial" panose="020B0604020202020204" pitchFamily="34" charset="0"/>
                        </a:rPr>
                        <a:t>Disability </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800" b="1" u="none" strike="noStrike" dirty="0">
                          <a:effectLst/>
                          <a:latin typeface="Arial" panose="020B0604020202020204" pitchFamily="34" charset="0"/>
                          <a:cs typeface="Arial" panose="020B0604020202020204" pitchFamily="34" charset="0"/>
                        </a:rPr>
                        <a:t>Velocity(m/s)</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800" b="1" u="none" strike="noStrike" dirty="0">
                          <a:effectLst/>
                          <a:latin typeface="Arial" panose="020B0604020202020204" pitchFamily="34" charset="0"/>
                          <a:cs typeface="Arial" panose="020B0604020202020204" pitchFamily="34" charset="0"/>
                        </a:rPr>
                        <a:t>Delay time (min)</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800" b="1" u="none" strike="noStrike" dirty="0" err="1">
                          <a:effectLst/>
                          <a:latin typeface="Arial" panose="020B0604020202020204" pitchFamily="34" charset="0"/>
                          <a:cs typeface="Arial" panose="020B0604020202020204" pitchFamily="34" charset="0"/>
                        </a:rPr>
                        <a:t>building_id</a:t>
                      </a:r>
                      <a:r>
                        <a:rPr lang="en-US" sz="800" b="1" u="none" strike="noStrike" dirty="0">
                          <a:effectLst/>
                          <a:latin typeface="Arial" panose="020B0604020202020204" pitchFamily="34" charset="0"/>
                          <a:cs typeface="Arial" panose="020B0604020202020204" pitchFamily="34" charset="0"/>
                        </a:rPr>
                        <a:t> </a:t>
                      </a:r>
                      <a:endParaRPr lang="en-US" sz="8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408640502"/>
                  </a:ext>
                </a:extLst>
              </a:tr>
              <a:tr h="182880">
                <a:tc>
                  <a:txBody>
                    <a:bodyPr/>
                    <a:lstStyle/>
                    <a:p>
                      <a:pPr algn="ctr" fontAlgn="t"/>
                      <a:r>
                        <a:rPr lang="en-US" sz="800" u="none" strike="noStrike">
                          <a:effectLst/>
                          <a:latin typeface="Arial" panose="020B0604020202020204" pitchFamily="34" charset="0"/>
                          <a:cs typeface="Arial" panose="020B0604020202020204" pitchFamily="34" charset="0"/>
                        </a:rPr>
                        <a:t>person0</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person(0)</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35</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Male</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TRUE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TRUE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FALSE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0.852</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16.178128</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65</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extLst>
                  <a:ext uri="{0D108BD9-81ED-4DB2-BD59-A6C34878D82A}">
                    <a16:rowId xmlns:a16="http://schemas.microsoft.com/office/drawing/2014/main" val="4041820869"/>
                  </a:ext>
                </a:extLst>
              </a:tr>
              <a:tr h="182880">
                <a:tc>
                  <a:txBody>
                    <a:bodyPr/>
                    <a:lstStyle/>
                    <a:p>
                      <a:pPr algn="ctr" fontAlgn="t"/>
                      <a:r>
                        <a:rPr lang="en-US" sz="800" u="none" strike="noStrike">
                          <a:effectLst/>
                          <a:latin typeface="Arial" panose="020B0604020202020204" pitchFamily="34" charset="0"/>
                          <a:cs typeface="Arial" panose="020B0604020202020204" pitchFamily="34" charset="0"/>
                        </a:rPr>
                        <a:t>person1</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person(2)</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17</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Female</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FALSE</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TRUE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FALSE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1.656</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2.5279726</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73</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extLst>
                  <a:ext uri="{0D108BD9-81ED-4DB2-BD59-A6C34878D82A}">
                    <a16:rowId xmlns:a16="http://schemas.microsoft.com/office/drawing/2014/main" val="1584073531"/>
                  </a:ext>
                </a:extLst>
              </a:tr>
              <a:tr h="182880">
                <a:tc>
                  <a:txBody>
                    <a:bodyPr/>
                    <a:lstStyle/>
                    <a:p>
                      <a:pPr algn="ctr" fontAlgn="t"/>
                      <a:r>
                        <a:rPr lang="en-US" sz="800" u="none" strike="noStrike">
                          <a:effectLst/>
                          <a:latin typeface="Arial" panose="020B0604020202020204" pitchFamily="34" charset="0"/>
                          <a:cs typeface="Arial" panose="020B0604020202020204" pitchFamily="34" charset="0"/>
                        </a:rPr>
                        <a:t>person2</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person(2)</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43</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Male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TRUE</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TRUE</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FALSE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1.144</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4.3145443</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73</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extLst>
                  <a:ext uri="{0D108BD9-81ED-4DB2-BD59-A6C34878D82A}">
                    <a16:rowId xmlns:a16="http://schemas.microsoft.com/office/drawing/2014/main" val="539307694"/>
                  </a:ext>
                </a:extLst>
              </a:tr>
              <a:tr h="182880">
                <a:tc>
                  <a:txBody>
                    <a:bodyPr/>
                    <a:lstStyle/>
                    <a:p>
                      <a:pPr algn="ctr" fontAlgn="t"/>
                      <a:r>
                        <a:rPr lang="en-US" sz="800" u="none" strike="noStrike">
                          <a:effectLst/>
                          <a:latin typeface="Arial" panose="020B0604020202020204" pitchFamily="34" charset="0"/>
                          <a:cs typeface="Arial" panose="020B0604020202020204" pitchFamily="34" charset="0"/>
                        </a:rPr>
                        <a:t>person3</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person(2)</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41</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Female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FALSE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TRUE</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FALSE</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1.135</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8.0923847</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73</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extLst>
                  <a:ext uri="{0D108BD9-81ED-4DB2-BD59-A6C34878D82A}">
                    <a16:rowId xmlns:a16="http://schemas.microsoft.com/office/drawing/2014/main" val="3415343529"/>
                  </a:ext>
                </a:extLst>
              </a:tr>
              <a:tr h="182880">
                <a:tc>
                  <a:txBody>
                    <a:bodyPr/>
                    <a:lstStyle/>
                    <a:p>
                      <a:pPr algn="ctr" fontAlgn="t"/>
                      <a:r>
                        <a:rPr lang="en-US" sz="800" u="none" strike="noStrike">
                          <a:effectLst/>
                          <a:latin typeface="Arial" panose="020B0604020202020204" pitchFamily="34" charset="0"/>
                          <a:cs typeface="Arial" panose="020B0604020202020204" pitchFamily="34" charset="0"/>
                        </a:rPr>
                        <a:t>person4</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person(2)</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31</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Female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FALSE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TRUE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FALSE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1.165</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10.49451</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73</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extLst>
                  <a:ext uri="{0D108BD9-81ED-4DB2-BD59-A6C34878D82A}">
                    <a16:rowId xmlns:a16="http://schemas.microsoft.com/office/drawing/2014/main" val="2219020204"/>
                  </a:ext>
                </a:extLst>
              </a:tr>
              <a:tr h="182880">
                <a:tc>
                  <a:txBody>
                    <a:bodyPr/>
                    <a:lstStyle/>
                    <a:p>
                      <a:pPr algn="ctr" fontAlgn="t"/>
                      <a:r>
                        <a:rPr lang="en-US" sz="800" u="none" strike="noStrike">
                          <a:effectLst/>
                          <a:latin typeface="Arial" panose="020B0604020202020204" pitchFamily="34" charset="0"/>
                          <a:cs typeface="Arial" panose="020B0604020202020204" pitchFamily="34" charset="0"/>
                        </a:rPr>
                        <a:t>person5</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person(6)</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8</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Male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FALSE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TRUE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FALSE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1.522</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7.8099076</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22</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extLst>
                  <a:ext uri="{0D108BD9-81ED-4DB2-BD59-A6C34878D82A}">
                    <a16:rowId xmlns:a16="http://schemas.microsoft.com/office/drawing/2014/main" val="1908856078"/>
                  </a:ext>
                </a:extLst>
              </a:tr>
              <a:tr h="182880">
                <a:tc>
                  <a:txBody>
                    <a:bodyPr/>
                    <a:lstStyle/>
                    <a:p>
                      <a:pPr algn="ctr" fontAlgn="t"/>
                      <a:r>
                        <a:rPr lang="en-US" sz="800" u="none" strike="noStrike">
                          <a:effectLst/>
                          <a:latin typeface="Arial" panose="020B0604020202020204" pitchFamily="34" charset="0"/>
                          <a:cs typeface="Arial" panose="020B0604020202020204" pitchFamily="34" charset="0"/>
                        </a:rPr>
                        <a:t>person6</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person(6)</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58</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Male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TRUE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TRUE</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a:effectLst/>
                          <a:latin typeface="Arial" panose="020B0604020202020204" pitchFamily="34" charset="0"/>
                          <a:cs typeface="Arial" panose="020B0604020202020204" pitchFamily="34" charset="0"/>
                        </a:rPr>
                        <a:t>TRUE</a:t>
                      </a: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1.398</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3.876623</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r>
                        <a:rPr lang="en-US" sz="800" u="none" strike="noStrike" dirty="0">
                          <a:effectLst/>
                          <a:latin typeface="Arial" panose="020B0604020202020204" pitchFamily="34" charset="0"/>
                          <a:cs typeface="Arial" panose="020B0604020202020204" pitchFamily="34" charset="0"/>
                        </a:rPr>
                        <a:t>22</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extLst>
                  <a:ext uri="{0D108BD9-81ED-4DB2-BD59-A6C34878D82A}">
                    <a16:rowId xmlns:a16="http://schemas.microsoft.com/office/drawing/2014/main" val="2585612867"/>
                  </a:ext>
                </a:extLst>
              </a:tr>
            </a:tbl>
          </a:graphicData>
        </a:graphic>
      </p:graphicFrame>
      <p:grpSp>
        <p:nvGrpSpPr>
          <p:cNvPr id="17" name="Group 16">
            <a:extLst>
              <a:ext uri="{FF2B5EF4-FFF2-40B4-BE49-F238E27FC236}">
                <a16:creationId xmlns:a16="http://schemas.microsoft.com/office/drawing/2014/main" id="{3A6FA32B-9FE6-4CC0-8D6A-723C2FFFD1C1}"/>
              </a:ext>
            </a:extLst>
          </p:cNvPr>
          <p:cNvGrpSpPr/>
          <p:nvPr/>
        </p:nvGrpSpPr>
        <p:grpSpPr>
          <a:xfrm>
            <a:off x="7971838" y="16691"/>
            <a:ext cx="4009219" cy="3727924"/>
            <a:chOff x="5907046" y="1091304"/>
            <a:chExt cx="5968579" cy="5549812"/>
          </a:xfrm>
        </p:grpSpPr>
        <p:pic>
          <p:nvPicPr>
            <p:cNvPr id="18" name="Picture 17">
              <a:extLst>
                <a:ext uri="{FF2B5EF4-FFF2-40B4-BE49-F238E27FC236}">
                  <a16:creationId xmlns:a16="http://schemas.microsoft.com/office/drawing/2014/main" id="{DFB00F16-ED8F-42EB-9FD0-B3BD462B29A1}"/>
                </a:ext>
              </a:extLst>
            </p:cNvPr>
            <p:cNvPicPr>
              <a:picLocks noChangeAspect="1"/>
            </p:cNvPicPr>
            <p:nvPr/>
          </p:nvPicPr>
          <p:blipFill rotWithShape="1">
            <a:blip r:embed="rId2"/>
            <a:srcRect l="967"/>
            <a:stretch/>
          </p:blipFill>
          <p:spPr>
            <a:xfrm>
              <a:off x="5907046" y="2232212"/>
              <a:ext cx="5968579" cy="4261932"/>
            </a:xfrm>
            <a:prstGeom prst="rect">
              <a:avLst/>
            </a:prstGeom>
          </p:spPr>
        </p:pic>
        <p:pic>
          <p:nvPicPr>
            <p:cNvPr id="21" name="Content Placeholder 14">
              <a:extLst>
                <a:ext uri="{FF2B5EF4-FFF2-40B4-BE49-F238E27FC236}">
                  <a16:creationId xmlns:a16="http://schemas.microsoft.com/office/drawing/2014/main" id="{2DB33044-B16F-4009-AE04-AA873A892F83}"/>
                </a:ext>
              </a:extLst>
            </p:cNvPr>
            <p:cNvPicPr>
              <a:picLocks noChangeAspect="1"/>
            </p:cNvPicPr>
            <p:nvPr/>
          </p:nvPicPr>
          <p:blipFill>
            <a:blip r:embed="rId3"/>
            <a:stretch>
              <a:fillRect/>
            </a:stretch>
          </p:blipFill>
          <p:spPr>
            <a:xfrm rot="5435557">
              <a:off x="6130972" y="1001792"/>
              <a:ext cx="5549812" cy="5728835"/>
            </a:xfrm>
            <a:prstGeom prst="rect">
              <a:avLst/>
            </a:prstGeom>
          </p:spPr>
        </p:pic>
      </p:grpSp>
      <p:pic>
        <p:nvPicPr>
          <p:cNvPr id="7" name="Picture 6">
            <a:extLst>
              <a:ext uri="{FF2B5EF4-FFF2-40B4-BE49-F238E27FC236}">
                <a16:creationId xmlns:a16="http://schemas.microsoft.com/office/drawing/2014/main" id="{7C8AB7BD-CB19-44CF-9E4F-6A4EDC63AB8C}"/>
              </a:ext>
            </a:extLst>
          </p:cNvPr>
          <p:cNvPicPr>
            <a:picLocks noChangeAspect="1"/>
          </p:cNvPicPr>
          <p:nvPr/>
        </p:nvPicPr>
        <p:blipFill>
          <a:blip r:embed="rId4"/>
          <a:stretch>
            <a:fillRect/>
          </a:stretch>
        </p:blipFill>
        <p:spPr>
          <a:xfrm>
            <a:off x="7704213" y="3622178"/>
            <a:ext cx="4402953" cy="2751845"/>
          </a:xfrm>
          <a:prstGeom prst="rect">
            <a:avLst/>
          </a:prstGeom>
        </p:spPr>
      </p:pic>
      <p:sp>
        <p:nvSpPr>
          <p:cNvPr id="9" name="Rectangle 8">
            <a:extLst>
              <a:ext uri="{FF2B5EF4-FFF2-40B4-BE49-F238E27FC236}">
                <a16:creationId xmlns:a16="http://schemas.microsoft.com/office/drawing/2014/main" id="{A1605D3E-D653-44A6-B3BA-46CBCD0A56D4}"/>
              </a:ext>
            </a:extLst>
          </p:cNvPr>
          <p:cNvSpPr/>
          <p:nvPr/>
        </p:nvSpPr>
        <p:spPr>
          <a:xfrm>
            <a:off x="1565670" y="1171569"/>
            <a:ext cx="6406168"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ABM in Catania is relying on different DDSS from TCS Tsunami. It develops a high-resolution digital model of the evacuation environment, using geospatial, demographic, and social data. It integrates detailed tsunami simulation scenarios as a product of site-specific PTHA results (Relevant TCS Tsunami software and workflows: TS Gauss,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ANTI:FASc</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HySEA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Platform, and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ChEESE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PTHA workflows, …).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CC55F4-AF49-49C0-AA6F-4B392005206F}"/>
              </a:ext>
            </a:extLst>
          </p:cNvPr>
          <p:cNvSpPr/>
          <p:nvPr/>
        </p:nvSpPr>
        <p:spPr>
          <a:xfrm>
            <a:off x="329636" y="3342665"/>
            <a:ext cx="650594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Our ABM model incorporates and propagates uncertainty analysis of all input parameters ranging from tsunami source characteristics (e.g., magnitude and slip) to various human response factors influenced by different behavioral patterns and choices.</a:t>
            </a:r>
          </a:p>
        </p:txBody>
      </p:sp>
      <p:pic>
        <p:nvPicPr>
          <p:cNvPr id="19" name="Picture 18">
            <a:extLst>
              <a:ext uri="{FF2B5EF4-FFF2-40B4-BE49-F238E27FC236}">
                <a16:creationId xmlns:a16="http://schemas.microsoft.com/office/drawing/2014/main" id="{F1A36591-2494-4F0D-89FE-256F0FACE4E2}"/>
              </a:ext>
            </a:extLst>
          </p:cNvPr>
          <p:cNvPicPr>
            <a:picLocks noChangeAspect="1"/>
          </p:cNvPicPr>
          <p:nvPr/>
        </p:nvPicPr>
        <p:blipFill rotWithShape="1">
          <a:blip r:embed="rId5"/>
          <a:srcRect l="44238" t="30741" r="36904" b="23333"/>
          <a:stretch/>
        </p:blipFill>
        <p:spPr>
          <a:xfrm>
            <a:off x="7188200" y="2438118"/>
            <a:ext cx="871153" cy="1500318"/>
          </a:xfrm>
          <a:prstGeom prst="rect">
            <a:avLst/>
          </a:prstGeom>
        </p:spPr>
      </p:pic>
      <p:pic>
        <p:nvPicPr>
          <p:cNvPr id="12" name="Picture 11">
            <a:extLst>
              <a:ext uri="{FF2B5EF4-FFF2-40B4-BE49-F238E27FC236}">
                <a16:creationId xmlns:a16="http://schemas.microsoft.com/office/drawing/2014/main" id="{D5AD32B5-1B0D-4BA2-9A10-980523312CE7}"/>
              </a:ext>
            </a:extLst>
          </p:cNvPr>
          <p:cNvPicPr>
            <a:picLocks noChangeAspect="1"/>
          </p:cNvPicPr>
          <p:nvPr/>
        </p:nvPicPr>
        <p:blipFill>
          <a:blip r:embed="rId6"/>
          <a:stretch>
            <a:fillRect/>
          </a:stretch>
        </p:blipFill>
        <p:spPr>
          <a:xfrm>
            <a:off x="244862" y="4818560"/>
            <a:ext cx="1582740" cy="1189947"/>
          </a:xfrm>
          <a:prstGeom prst="rect">
            <a:avLst/>
          </a:prstGeom>
        </p:spPr>
      </p:pic>
    </p:spTree>
    <p:extLst>
      <p:ext uri="{BB962C8B-B14F-4D97-AF65-F5344CB8AC3E}">
        <p14:creationId xmlns:p14="http://schemas.microsoft.com/office/powerpoint/2010/main" val="1517508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93C3DF0-ADF2-4670-B755-038704313F80}"/>
              </a:ext>
            </a:extLst>
          </p:cNvPr>
          <p:cNvSpPr/>
          <p:nvPr/>
        </p:nvSpPr>
        <p:spPr>
          <a:xfrm rot="3058522">
            <a:off x="885315" y="2643081"/>
            <a:ext cx="1341322" cy="254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0CAD5055-BE05-430E-850D-12A3513BD0C2}"/>
              </a:ext>
            </a:extLst>
          </p:cNvPr>
          <p:cNvPicPr>
            <a:picLocks noChangeAspect="1"/>
          </p:cNvPicPr>
          <p:nvPr/>
        </p:nvPicPr>
        <p:blipFill>
          <a:blip r:embed="rId2"/>
          <a:stretch>
            <a:fillRect/>
          </a:stretch>
        </p:blipFill>
        <p:spPr>
          <a:xfrm>
            <a:off x="316375" y="1581309"/>
            <a:ext cx="4378759" cy="3157519"/>
          </a:xfrm>
          <a:prstGeom prst="rect">
            <a:avLst/>
          </a:prstGeom>
          <a:ln w="28575">
            <a:noFill/>
          </a:ln>
        </p:spPr>
      </p:pic>
      <p:sp>
        <p:nvSpPr>
          <p:cNvPr id="31" name="Rectangle 30">
            <a:extLst>
              <a:ext uri="{FF2B5EF4-FFF2-40B4-BE49-F238E27FC236}">
                <a16:creationId xmlns:a16="http://schemas.microsoft.com/office/drawing/2014/main" id="{982C7AC6-5B4F-49B6-ADBA-287F427DDD85}"/>
              </a:ext>
            </a:extLst>
          </p:cNvPr>
          <p:cNvSpPr/>
          <p:nvPr/>
        </p:nvSpPr>
        <p:spPr>
          <a:xfrm rot="18569575">
            <a:off x="2704050" y="2897611"/>
            <a:ext cx="195122" cy="230158"/>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Arrow Connector 31">
            <a:extLst>
              <a:ext uri="{FF2B5EF4-FFF2-40B4-BE49-F238E27FC236}">
                <a16:creationId xmlns:a16="http://schemas.microsoft.com/office/drawing/2014/main" id="{D14E4DA9-13B6-4CAE-B9C6-72EBA64DB7C3}"/>
              </a:ext>
            </a:extLst>
          </p:cNvPr>
          <p:cNvCxnSpPr>
            <a:cxnSpLocks/>
          </p:cNvCxnSpPr>
          <p:nvPr/>
        </p:nvCxnSpPr>
        <p:spPr>
          <a:xfrm flipV="1">
            <a:off x="2801611" y="1391399"/>
            <a:ext cx="2311639" cy="14359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47C18D5-C0D3-48ED-9991-9F6DE74F66D0}"/>
              </a:ext>
            </a:extLst>
          </p:cNvPr>
          <p:cNvCxnSpPr>
            <a:cxnSpLocks/>
            <a:stCxn id="31" idx="1"/>
          </p:cNvCxnSpPr>
          <p:nvPr/>
        </p:nvCxnSpPr>
        <p:spPr>
          <a:xfrm>
            <a:off x="2739564" y="3087978"/>
            <a:ext cx="2373686" cy="21523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DAF52AA-639A-44AC-9C4C-D59A7BA3855D}"/>
              </a:ext>
            </a:extLst>
          </p:cNvPr>
          <p:cNvPicPr>
            <a:picLocks noChangeAspect="1"/>
          </p:cNvPicPr>
          <p:nvPr/>
        </p:nvPicPr>
        <p:blipFill>
          <a:blip r:embed="rId3"/>
          <a:stretch>
            <a:fillRect/>
          </a:stretch>
        </p:blipFill>
        <p:spPr>
          <a:xfrm>
            <a:off x="5128798" y="1384612"/>
            <a:ext cx="4491445" cy="3893190"/>
          </a:xfrm>
          <a:prstGeom prst="rect">
            <a:avLst/>
          </a:prstGeom>
          <a:ln>
            <a:solidFill>
              <a:srgbClr val="1A3E28"/>
            </a:solidFill>
          </a:ln>
        </p:spPr>
      </p:pic>
      <p:sp>
        <p:nvSpPr>
          <p:cNvPr id="9" name="TextBox 8">
            <a:extLst>
              <a:ext uri="{FF2B5EF4-FFF2-40B4-BE49-F238E27FC236}">
                <a16:creationId xmlns:a16="http://schemas.microsoft.com/office/drawing/2014/main" id="{FC4EC5E7-D470-429E-B089-A5DBF40F29CB}"/>
              </a:ext>
            </a:extLst>
          </p:cNvPr>
          <p:cNvSpPr txBox="1"/>
          <p:nvPr/>
        </p:nvSpPr>
        <p:spPr>
          <a:xfrm>
            <a:off x="5188165" y="5304715"/>
            <a:ext cx="43727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Each color represents different age group of evacuues </a:t>
            </a:r>
          </a:p>
        </p:txBody>
      </p:sp>
      <p:pic>
        <p:nvPicPr>
          <p:cNvPr id="10" name="Picture 9">
            <a:extLst>
              <a:ext uri="{FF2B5EF4-FFF2-40B4-BE49-F238E27FC236}">
                <a16:creationId xmlns:a16="http://schemas.microsoft.com/office/drawing/2014/main" id="{99E4D5BC-BC75-4F36-B9EF-053962F52FD6}"/>
              </a:ext>
            </a:extLst>
          </p:cNvPr>
          <p:cNvPicPr>
            <a:picLocks noChangeAspect="1"/>
          </p:cNvPicPr>
          <p:nvPr/>
        </p:nvPicPr>
        <p:blipFill rotWithShape="1">
          <a:blip r:embed="rId4"/>
          <a:srcRect t="42444" r="19960"/>
          <a:stretch/>
        </p:blipFill>
        <p:spPr>
          <a:xfrm>
            <a:off x="9696268" y="1612298"/>
            <a:ext cx="2495732" cy="3665504"/>
          </a:xfrm>
          <a:prstGeom prst="rect">
            <a:avLst/>
          </a:prstGeom>
        </p:spPr>
      </p:pic>
      <p:sp>
        <p:nvSpPr>
          <p:cNvPr id="15" name="Titolo 1">
            <a:extLst>
              <a:ext uri="{FF2B5EF4-FFF2-40B4-BE49-F238E27FC236}">
                <a16:creationId xmlns:a16="http://schemas.microsoft.com/office/drawing/2014/main" id="{2BC51572-CB65-43BB-95EB-8CDE3E988E0A}"/>
              </a:ext>
            </a:extLst>
          </p:cNvPr>
          <p:cNvSpPr txBox="1">
            <a:spLocks/>
          </p:cNvSpPr>
          <p:nvPr/>
        </p:nvSpPr>
        <p:spPr>
          <a:xfrm>
            <a:off x="1713053" y="365125"/>
            <a:ext cx="1016257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6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Simulation execution example</a:t>
            </a:r>
          </a:p>
        </p:txBody>
      </p:sp>
      <p:pic>
        <p:nvPicPr>
          <p:cNvPr id="11" name="Picture 10">
            <a:extLst>
              <a:ext uri="{FF2B5EF4-FFF2-40B4-BE49-F238E27FC236}">
                <a16:creationId xmlns:a16="http://schemas.microsoft.com/office/drawing/2014/main" id="{7BF674DD-205C-490F-9098-6B456F25F7AE}"/>
              </a:ext>
            </a:extLst>
          </p:cNvPr>
          <p:cNvPicPr>
            <a:picLocks noChangeAspect="1"/>
          </p:cNvPicPr>
          <p:nvPr/>
        </p:nvPicPr>
        <p:blipFill>
          <a:blip r:embed="rId5"/>
          <a:stretch>
            <a:fillRect/>
          </a:stretch>
        </p:blipFill>
        <p:spPr>
          <a:xfrm>
            <a:off x="244862" y="4818560"/>
            <a:ext cx="1582740" cy="1189947"/>
          </a:xfrm>
          <a:prstGeom prst="rect">
            <a:avLst/>
          </a:prstGeom>
        </p:spPr>
      </p:pic>
    </p:spTree>
    <p:extLst>
      <p:ext uri="{BB962C8B-B14F-4D97-AF65-F5344CB8AC3E}">
        <p14:creationId xmlns:p14="http://schemas.microsoft.com/office/powerpoint/2010/main" val="428251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7C67796D-5B3C-8D42-92D7-E43D82E255B6}"/>
              </a:ext>
            </a:extLst>
          </p:cNvPr>
          <p:cNvSpPr>
            <a:spLocks noGrp="1"/>
          </p:cNvSpPr>
          <p:nvPr>
            <p:ph type="title"/>
          </p:nvPr>
        </p:nvSpPr>
        <p:spPr>
          <a:xfrm>
            <a:off x="1778369" y="365125"/>
            <a:ext cx="10162572" cy="1325563"/>
          </a:xfrm>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EPOS Integration and Conclusion</a:t>
            </a:r>
            <a:endParaRPr lang="it-IT" sz="3600" b="1" dirty="0">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05252648-0D9E-CA23-72C0-3A2B5A235C98}"/>
              </a:ext>
            </a:extLst>
          </p:cNvPr>
          <p:cNvSpPr txBox="1"/>
          <p:nvPr/>
        </p:nvSpPr>
        <p:spPr>
          <a:xfrm>
            <a:off x="1409625" y="1859339"/>
            <a:ext cx="9626550" cy="326243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Enhancing Cross-TCS Collaboration: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Integrating multi-hazard impacts such as earthquake-damaged buildings, debris-blocked roads, and bridges with impaired viability due to the damage by tsunami triggering events (e.g., earthquakes leading to tsunamis) within the ABM framework.</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Potential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ICS-D Use Case: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Establishing a tsunami evacuation modelling platform.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Vision for the Future: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Pioneering the development of a Digital Twin for Tsunami Evacuation, enabling real-time multi-channel data fusion, adaptive updating of the evacuation environment, predictive analytics, scenario planning, and dynamic decision-making to protect communities against tsunami threats.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1A92D62-9EC1-4223-91AF-0ACCC9C0F940}"/>
              </a:ext>
            </a:extLst>
          </p:cNvPr>
          <p:cNvPicPr>
            <a:picLocks noChangeAspect="1"/>
          </p:cNvPicPr>
          <p:nvPr/>
        </p:nvPicPr>
        <p:blipFill>
          <a:blip r:embed="rId2"/>
          <a:stretch>
            <a:fillRect/>
          </a:stretch>
        </p:blipFill>
        <p:spPr>
          <a:xfrm>
            <a:off x="244862" y="4818560"/>
            <a:ext cx="1582740" cy="1189947"/>
          </a:xfrm>
          <a:prstGeom prst="rect">
            <a:avLst/>
          </a:prstGeom>
        </p:spPr>
      </p:pic>
    </p:spTree>
    <p:extLst>
      <p:ext uri="{BB962C8B-B14F-4D97-AF65-F5344CB8AC3E}">
        <p14:creationId xmlns:p14="http://schemas.microsoft.com/office/powerpoint/2010/main" val="1152087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0F74476-35CC-44E2-BA98-664937C6B35E}"/>
              </a:ext>
            </a:extLst>
          </p:cNvPr>
          <p:cNvSpPr txBox="1"/>
          <p:nvPr/>
        </p:nvSpPr>
        <p:spPr>
          <a:xfrm>
            <a:off x="4587875" y="3044279"/>
            <a:ext cx="30162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Thank you</a:t>
            </a:r>
          </a:p>
        </p:txBody>
      </p:sp>
      <p:pic>
        <p:nvPicPr>
          <p:cNvPr id="3" name="Picture 2">
            <a:extLst>
              <a:ext uri="{FF2B5EF4-FFF2-40B4-BE49-F238E27FC236}">
                <a16:creationId xmlns:a16="http://schemas.microsoft.com/office/drawing/2014/main" id="{458FA18F-B27B-4747-B586-6F9C96D82CE9}"/>
              </a:ext>
            </a:extLst>
          </p:cNvPr>
          <p:cNvPicPr>
            <a:picLocks noChangeAspect="1"/>
          </p:cNvPicPr>
          <p:nvPr/>
        </p:nvPicPr>
        <p:blipFill>
          <a:blip r:embed="rId2"/>
          <a:stretch>
            <a:fillRect/>
          </a:stretch>
        </p:blipFill>
        <p:spPr>
          <a:xfrm>
            <a:off x="244862" y="4818560"/>
            <a:ext cx="1582740" cy="1189947"/>
          </a:xfrm>
          <a:prstGeom prst="rect">
            <a:avLst/>
          </a:prstGeom>
        </p:spPr>
      </p:pic>
    </p:spTree>
    <p:extLst>
      <p:ext uri="{BB962C8B-B14F-4D97-AF65-F5344CB8AC3E}">
        <p14:creationId xmlns:p14="http://schemas.microsoft.com/office/powerpoint/2010/main" val="1487757487"/>
      </p:ext>
    </p:extLst>
  </p:cSld>
  <p:clrMapOvr>
    <a:masterClrMapping/>
  </p:clrMapOvr>
</p:sld>
</file>

<file path=ppt/theme/theme1.xml><?xml version="1.0" encoding="utf-8"?>
<a:theme xmlns:a="http://schemas.openxmlformats.org/drawingml/2006/main" name="9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593</Words>
  <Application>Microsoft Macintosh PowerPoint</Application>
  <PresentationFormat>Widescreen</PresentationFormat>
  <Paragraphs>122</Paragraphs>
  <Slides>6</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6</vt:i4>
      </vt:variant>
    </vt:vector>
  </HeadingPairs>
  <TitlesOfParts>
    <vt:vector size="13" baseType="lpstr">
      <vt:lpstr>Arial</vt:lpstr>
      <vt:lpstr>Calibri</vt:lpstr>
      <vt:lpstr>Calibri Light</vt:lpstr>
      <vt:lpstr>Corbel Light</vt:lpstr>
      <vt:lpstr>Georgia</vt:lpstr>
      <vt:lpstr>Lato</vt:lpstr>
      <vt:lpstr>9_Tema di Office</vt:lpstr>
      <vt:lpstr>Agent-based Probabilistic Tsunami Evacuation Modeling and the potential future EPOS integration  Saeed Soltani 1*, Fatemeh Jalayer 2, Manuela Volpe 3, Stefano Lorito 3, Saman Ghaffarian 2, Hossein Ebrahimian 1, Julie Dugdale 4   </vt:lpstr>
      <vt:lpstr>Agent based modeling</vt:lpstr>
      <vt:lpstr>ABM in Catania (Eastern Sicily) </vt:lpstr>
      <vt:lpstr>Presentazione standard di PowerPoint</vt:lpstr>
      <vt:lpstr>EPOS Integration and Conclusion</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Karl_EPOS ERIC </dc:creator>
  <cp:lastModifiedBy>Karl_EPOS ERIC </cp:lastModifiedBy>
  <cp:revision>1</cp:revision>
  <dcterms:created xsi:type="dcterms:W3CDTF">2025-03-27T13:33:03Z</dcterms:created>
  <dcterms:modified xsi:type="dcterms:W3CDTF">2025-03-27T13:33:44Z</dcterms:modified>
</cp:coreProperties>
</file>