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03" r:id="rId2"/>
    <p:sldId id="304" r:id="rId3"/>
    <p:sldId id="305" r:id="rId4"/>
    <p:sldId id="306" r:id="rId5"/>
    <p:sldId id="307" r:id="rId6"/>
    <p:sldId id="308" r:id="rId7"/>
    <p:sldId id="262" r:id="rId8"/>
    <p:sldId id="309" r:id="rId9"/>
    <p:sldId id="310" r:id="rId10"/>
    <p:sldId id="311" r:id="rId11"/>
    <p:sldId id="266" r:id="rId12"/>
    <p:sldId id="312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58640-275A-C84F-A280-98315C91A40B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E48E-9118-7D4B-BF86-3FAF913F89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40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095c203f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34095c203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c021e65e669e2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9c021e65e669e2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9c021e65e669e2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fb2d0cf54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33fb2d0cf5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fb2d0cf54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g33fb2d0cf5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fb2d0cf54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33fb2d0cf5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f6326b6a4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33f6326b6a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095c203f0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4095c203f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095c203f0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34095c203f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09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9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65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89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2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95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86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20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95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03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35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760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873955" y="2084855"/>
            <a:ext cx="91440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E28"/>
              </a:buClr>
              <a:buSzPct val="100000"/>
              <a:buFont typeface="Lato"/>
              <a:buNone/>
            </a:pPr>
            <a:r>
              <a:rPr lang="en-US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Global Tsunami Model (GTM) Probabilistic Tsunami Hazard Assessment (PTHA) </a:t>
            </a:r>
            <a:br>
              <a:rPr lang="en-US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US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4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Hafize</a:t>
            </a:r>
            <a:r>
              <a:rPr lang="en-US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Başak</a:t>
            </a:r>
            <a:r>
              <a:rPr lang="en-US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Bayraktar and GTM PTHA Working Group</a:t>
            </a:r>
            <a:br>
              <a:rPr lang="en-US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endParaRPr sz="5900" b="1" dirty="0">
              <a:solidFill>
                <a:srgbClr val="1A3E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0325" y="5201466"/>
            <a:ext cx="1257882" cy="100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blue and green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1837" y="5201463"/>
            <a:ext cx="939817" cy="9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OceanDecade_Logo_large_wtex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825" y="4383925"/>
            <a:ext cx="1828598" cy="137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095c203f0_0_7"/>
          <p:cNvSpPr txBox="1">
            <a:spLocks noGrp="1"/>
          </p:cNvSpPr>
          <p:nvPr>
            <p:ph type="title"/>
          </p:nvPr>
        </p:nvSpPr>
        <p:spPr>
          <a:xfrm>
            <a:off x="1690178" y="3617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EPOS Services</a:t>
            </a:r>
            <a:endParaRPr sz="4000" dirty="0"/>
          </a:p>
        </p:txBody>
      </p:sp>
      <p:sp>
        <p:nvSpPr>
          <p:cNvPr id="175" name="Google Shape;175;g34095c203f0_0_7"/>
          <p:cNvSpPr/>
          <p:nvPr/>
        </p:nvSpPr>
        <p:spPr>
          <a:xfrm>
            <a:off x="2872631" y="1687288"/>
            <a:ext cx="275100" cy="20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4095c203f0_0_7"/>
          <p:cNvSpPr/>
          <p:nvPr/>
        </p:nvSpPr>
        <p:spPr>
          <a:xfrm>
            <a:off x="2831249" y="3252540"/>
            <a:ext cx="561600" cy="2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4095c203f0_0_7"/>
          <p:cNvSpPr txBox="1"/>
          <p:nvPr/>
        </p:nvSpPr>
        <p:spPr>
          <a:xfrm>
            <a:off x="3790289" y="1768613"/>
            <a:ext cx="4212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Tsunami-HySEA</a:t>
            </a: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Numerical tsunami simulations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34095c203f0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847" y="2831609"/>
            <a:ext cx="5007062" cy="287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34095c203f0_0_7"/>
          <p:cNvSpPr txBox="1"/>
          <p:nvPr/>
        </p:nvSpPr>
        <p:spPr>
          <a:xfrm>
            <a:off x="664394" y="4898046"/>
            <a:ext cx="16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Depth-dependent</a:t>
            </a: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34095c203f0_0_7"/>
          <p:cNvSpPr txBox="1"/>
          <p:nvPr/>
        </p:nvSpPr>
        <p:spPr>
          <a:xfrm>
            <a:off x="4073388" y="4867268"/>
            <a:ext cx="202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Depth-independent</a:t>
            </a: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EPOS Services</a:t>
            </a:r>
            <a:endParaRPr sz="4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1713053" y="1825625"/>
            <a:ext cx="10162572" cy="413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Distribution from the Thematic Core Service Tsunami in EPOS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US"/>
            </a:br>
            <a:br>
              <a:rPr lang="en-US"/>
            </a:b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3" y="2415396"/>
            <a:ext cx="5600422" cy="277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6471" y="2415396"/>
            <a:ext cx="5497967" cy="277833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"/>
          <p:cNvSpPr txBox="1"/>
          <p:nvPr/>
        </p:nvSpPr>
        <p:spPr>
          <a:xfrm>
            <a:off x="1482838" y="5312044"/>
            <a:ext cx="33858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https://hazard.tsunamidata.org/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7655652" y="5305499"/>
            <a:ext cx="3299604" cy="37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https://www.ics-c.epos-eu.org/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7961" y="5833389"/>
            <a:ext cx="976486" cy="60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c021e65e669e23_0"/>
          <p:cNvSpPr txBox="1">
            <a:spLocks noGrp="1"/>
          </p:cNvSpPr>
          <p:nvPr>
            <p:ph type="ctrTitle"/>
          </p:nvPr>
        </p:nvSpPr>
        <p:spPr>
          <a:xfrm>
            <a:off x="1450725" y="1214338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</a:t>
            </a:r>
            <a:endParaRPr dirty="0"/>
          </a:p>
        </p:txBody>
      </p:sp>
      <p:sp>
        <p:nvSpPr>
          <p:cNvPr id="198" name="Google Shape;198;g29c021e65e669e23_0"/>
          <p:cNvSpPr txBox="1">
            <a:spLocks noGrp="1"/>
          </p:cNvSpPr>
          <p:nvPr>
            <p:ph type="subTitle" idx="1"/>
          </p:nvPr>
        </p:nvSpPr>
        <p:spPr>
          <a:xfrm>
            <a:off x="1524000" y="3858463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/>
              <a:t>hafizebasak.bayraktar@ingv.it</a:t>
            </a:r>
            <a:endParaRPr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Probabilistic Tsunami Hazard Analysis (PTHA) Workflow</a:t>
            </a:r>
            <a:endParaRPr sz="4000" dirty="0"/>
          </a:p>
        </p:txBody>
      </p:sp>
      <p:sp>
        <p:nvSpPr>
          <p:cNvPr id="98" name="Google Shape;98;p2"/>
          <p:cNvSpPr/>
          <p:nvPr/>
        </p:nvSpPr>
        <p:spPr>
          <a:xfrm>
            <a:off x="1713039" y="1847088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STEP-1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Probabilistic earthquake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fb2d0cf54_0_100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Probabilistic Tsunami Hazard Analysis (PTHA) Workflow</a:t>
            </a:r>
            <a:endParaRPr sz="4000" dirty="0"/>
          </a:p>
        </p:txBody>
      </p:sp>
      <p:sp>
        <p:nvSpPr>
          <p:cNvPr id="104" name="Google Shape;104;g33fb2d0cf54_0_100"/>
          <p:cNvSpPr/>
          <p:nvPr/>
        </p:nvSpPr>
        <p:spPr>
          <a:xfrm>
            <a:off x="1713039" y="1847088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STEP-1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Probabilistic earthquake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3fb2d0cf54_0_100"/>
          <p:cNvSpPr/>
          <p:nvPr/>
        </p:nvSpPr>
        <p:spPr>
          <a:xfrm>
            <a:off x="7734866" y="2098971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STEP-2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Tsunami generation and propagation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33fb2d0cf54_0_100"/>
          <p:cNvSpPr/>
          <p:nvPr/>
        </p:nvSpPr>
        <p:spPr>
          <a:xfrm rot="-2187560">
            <a:off x="6551371" y="2292195"/>
            <a:ext cx="485652" cy="69181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33fb2d0cf54_0_100"/>
          <p:cNvSpPr txBox="1"/>
          <p:nvPr/>
        </p:nvSpPr>
        <p:spPr>
          <a:xfrm>
            <a:off x="6143800" y="2967300"/>
            <a:ext cx="159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List of events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fb2d0cf54_0_117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Probabilistic Tsunami Hazard Analysis (PTHA) Workflow</a:t>
            </a:r>
            <a:endParaRPr sz="4000" dirty="0"/>
          </a:p>
        </p:txBody>
      </p:sp>
      <p:sp>
        <p:nvSpPr>
          <p:cNvPr id="113" name="Google Shape;113;g33fb2d0cf54_0_117"/>
          <p:cNvSpPr/>
          <p:nvPr/>
        </p:nvSpPr>
        <p:spPr>
          <a:xfrm>
            <a:off x="1713039" y="1847088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STEP-1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Probabilistic earthquake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33fb2d0cf54_0_117"/>
          <p:cNvSpPr/>
          <p:nvPr/>
        </p:nvSpPr>
        <p:spPr>
          <a:xfrm>
            <a:off x="7734866" y="2098971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STEP-2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Tsunami generation and propagation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3fb2d0cf54_0_117"/>
          <p:cNvSpPr/>
          <p:nvPr/>
        </p:nvSpPr>
        <p:spPr>
          <a:xfrm>
            <a:off x="7734866" y="4288373"/>
            <a:ext cx="4140600" cy="158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STEP-3</a:t>
            </a: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Hazard aggregation and uncertainty quantification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33fb2d0cf54_0_117"/>
          <p:cNvSpPr/>
          <p:nvPr/>
        </p:nvSpPr>
        <p:spPr>
          <a:xfrm>
            <a:off x="9641303" y="3784846"/>
            <a:ext cx="327900" cy="450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3fb2d0cf54_0_117"/>
          <p:cNvSpPr/>
          <p:nvPr/>
        </p:nvSpPr>
        <p:spPr>
          <a:xfrm rot="-2187560">
            <a:off x="6551371" y="2292195"/>
            <a:ext cx="485652" cy="69181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33fb2d0cf54_0_117"/>
          <p:cNvSpPr txBox="1"/>
          <p:nvPr/>
        </p:nvSpPr>
        <p:spPr>
          <a:xfrm>
            <a:off x="6143800" y="2967300"/>
            <a:ext cx="159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List of events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33fb2d0cf54_0_117"/>
          <p:cNvSpPr/>
          <p:nvPr/>
        </p:nvSpPr>
        <p:spPr>
          <a:xfrm rot="-5400000">
            <a:off x="7035849" y="4733413"/>
            <a:ext cx="485700" cy="6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33fb2d0cf54_0_117"/>
          <p:cNvSpPr txBox="1"/>
          <p:nvPr/>
        </p:nvSpPr>
        <p:spPr>
          <a:xfrm>
            <a:off x="4447400" y="4616400"/>
            <a:ext cx="2423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Mean annual rates and related epistemic uncertainty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3fb2d0cf54_0_117"/>
          <p:cNvSpPr/>
          <p:nvPr/>
        </p:nvSpPr>
        <p:spPr>
          <a:xfrm rot="-2187560">
            <a:off x="4522021" y="3802445"/>
            <a:ext cx="485652" cy="69181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33fb2d0cf54_0_117" descr="Risultati immagini per tcs tsunami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301" y="3006135"/>
            <a:ext cx="384048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3fb2d0cf54_0_117" descr="Risultati immagini per tcs tsunami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7076" y="5423885"/>
            <a:ext cx="384048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3fb2d0cf54_0_117" descr="Risultati immagini per tcs tsunami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5351" y="2158735"/>
            <a:ext cx="384048" cy="38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fb2d0cf54_0_89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Probabilistic Hazard Model</a:t>
            </a:r>
            <a:endParaRPr sz="4000" dirty="0"/>
          </a:p>
        </p:txBody>
      </p:sp>
      <p:pic>
        <p:nvPicPr>
          <p:cNvPr id="130" name="Google Shape;130;g33fb2d0cf54_0_89" title="Screenshot 2025-03-12 at 11.13.50.png"/>
          <p:cNvPicPr preferRelativeResize="0"/>
          <p:nvPr/>
        </p:nvPicPr>
        <p:blipFill rotWithShape="1">
          <a:blip r:embed="rId3">
            <a:alphaModFix/>
          </a:blip>
          <a:srcRect r="14052"/>
          <a:stretch/>
        </p:blipFill>
        <p:spPr>
          <a:xfrm>
            <a:off x="2820226" y="1971375"/>
            <a:ext cx="5630827" cy="45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3fb2d0cf54_0_89"/>
          <p:cNvSpPr txBox="1"/>
          <p:nvPr/>
        </p:nvSpPr>
        <p:spPr>
          <a:xfrm>
            <a:off x="4942025" y="1355763"/>
            <a:ext cx="230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Hazard Curve</a:t>
            </a:r>
            <a:endParaRPr kumimoji="0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3fb2d0cf54_0_89"/>
          <p:cNvSpPr txBox="1"/>
          <p:nvPr/>
        </p:nvSpPr>
        <p:spPr>
          <a:xfrm>
            <a:off x="8891675" y="1971375"/>
            <a:ext cx="315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P( &gt; MIH</a:t>
            </a:r>
            <a:r>
              <a:rPr kumimoji="0" lang="en-US" sz="2800" b="0" i="1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 </a:t>
            </a: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50 yr)</a:t>
            </a:r>
            <a:r>
              <a:rPr kumimoji="0" lang="en-US" sz="2800" b="0" i="1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POI</a:t>
            </a:r>
            <a:endParaRPr kumimoji="0" sz="2800" b="0" i="1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f6326b6a4_1_0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Probabilistic Hazard Model</a:t>
            </a:r>
            <a:endParaRPr sz="4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g33f6326b6a4_1_0"/>
          <p:cNvSpPr txBox="1"/>
          <p:nvPr/>
        </p:nvSpPr>
        <p:spPr>
          <a:xfrm>
            <a:off x="4026138" y="1509100"/>
            <a:ext cx="413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Hazard or Probability Map </a:t>
            </a:r>
            <a:endParaRPr kumimoji="0" sz="28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g33f6326b6a4_1_0"/>
          <p:cNvGrpSpPr/>
          <p:nvPr/>
        </p:nvGrpSpPr>
        <p:grpSpPr>
          <a:xfrm>
            <a:off x="2832732" y="2124705"/>
            <a:ext cx="6526552" cy="4444914"/>
            <a:chOff x="6130200" y="2503375"/>
            <a:chExt cx="5226259" cy="3945773"/>
          </a:xfrm>
        </p:grpSpPr>
        <p:pic>
          <p:nvPicPr>
            <p:cNvPr id="140" name="Google Shape;140;g33f6326b6a4_1_0" title="Screenshot 2025-03-13 at 09.05.57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07128" y="2558050"/>
              <a:ext cx="5149331" cy="3891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g33f6326b6a4_1_0"/>
            <p:cNvSpPr/>
            <p:nvPr/>
          </p:nvSpPr>
          <p:spPr>
            <a:xfrm>
              <a:off x="6130200" y="2503375"/>
              <a:ext cx="329700" cy="25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33f6326b6a4_1_0"/>
            <p:cNvSpPr/>
            <p:nvPr/>
          </p:nvSpPr>
          <p:spPr>
            <a:xfrm>
              <a:off x="6130200" y="4299150"/>
              <a:ext cx="329700" cy="256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EPOS Services</a:t>
            </a:r>
            <a:endParaRPr sz="4000" dirty="0"/>
          </a:p>
        </p:txBody>
      </p:sp>
      <p:sp>
        <p:nvSpPr>
          <p:cNvPr id="148" name="Google Shape;148;p3"/>
          <p:cNvSpPr/>
          <p:nvPr/>
        </p:nvSpPr>
        <p:spPr>
          <a:xfrm>
            <a:off x="2895506" y="1690688"/>
            <a:ext cx="275063" cy="2081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" title="Screenshot 2025-03-14 at 15.13.18.png"/>
          <p:cNvPicPr preferRelativeResize="0"/>
          <p:nvPr/>
        </p:nvPicPr>
        <p:blipFill rotWithShape="1">
          <a:blip r:embed="rId3">
            <a:alphaModFix/>
          </a:blip>
          <a:srcRect t="11402"/>
          <a:stretch/>
        </p:blipFill>
        <p:spPr>
          <a:xfrm>
            <a:off x="79825" y="1898850"/>
            <a:ext cx="6247301" cy="35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 txBox="1"/>
          <p:nvPr/>
        </p:nvSpPr>
        <p:spPr>
          <a:xfrm>
            <a:off x="2938025" y="5349663"/>
            <a:ext cx="320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European Fault Source Model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095c203f0_0_78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EPOS Services</a:t>
            </a:r>
            <a:endParaRPr sz="4000" dirty="0"/>
          </a:p>
        </p:txBody>
      </p:sp>
      <p:sp>
        <p:nvSpPr>
          <p:cNvPr id="156" name="Google Shape;156;g34095c203f0_0_78"/>
          <p:cNvSpPr/>
          <p:nvPr/>
        </p:nvSpPr>
        <p:spPr>
          <a:xfrm>
            <a:off x="2895506" y="1690688"/>
            <a:ext cx="275100" cy="20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34095c203f0_0_78" title="Screenshot 2025-03-14 at 15.13.18.png"/>
          <p:cNvPicPr preferRelativeResize="0"/>
          <p:nvPr/>
        </p:nvPicPr>
        <p:blipFill rotWithShape="1">
          <a:blip r:embed="rId3">
            <a:alphaModFix/>
          </a:blip>
          <a:srcRect t="11402"/>
          <a:stretch/>
        </p:blipFill>
        <p:spPr>
          <a:xfrm>
            <a:off x="79825" y="1898850"/>
            <a:ext cx="6247301" cy="35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4095c203f0_0_78" title="Screenshot 2025-03-14 at 15.11.47.png"/>
          <p:cNvPicPr preferRelativeResize="0"/>
          <p:nvPr/>
        </p:nvPicPr>
        <p:blipFill rotWithShape="1">
          <a:blip r:embed="rId4">
            <a:alphaModFix/>
          </a:blip>
          <a:srcRect t="11134"/>
          <a:stretch/>
        </p:blipFill>
        <p:spPr>
          <a:xfrm>
            <a:off x="2758200" y="2410775"/>
            <a:ext cx="5820349" cy="336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4095c203f0_0_78"/>
          <p:cNvSpPr txBox="1"/>
          <p:nvPr/>
        </p:nvSpPr>
        <p:spPr>
          <a:xfrm>
            <a:off x="5156300" y="5498750"/>
            <a:ext cx="320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Unified Earthquake Catalogue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095c203f0_0_87"/>
          <p:cNvSpPr txBox="1">
            <a:spLocks noGrp="1"/>
          </p:cNvSpPr>
          <p:nvPr>
            <p:ph type="title"/>
          </p:nvPr>
        </p:nvSpPr>
        <p:spPr>
          <a:xfrm>
            <a:off x="1713053" y="365125"/>
            <a:ext cx="101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sz="4000" b="1" dirty="0">
                <a:latin typeface="Lato"/>
                <a:ea typeface="Lato"/>
                <a:cs typeface="Lato"/>
                <a:sym typeface="Lato"/>
              </a:rPr>
              <a:t>EPOS Services</a:t>
            </a:r>
            <a:endParaRPr sz="4000" dirty="0"/>
          </a:p>
        </p:txBody>
      </p:sp>
      <p:sp>
        <p:nvSpPr>
          <p:cNvPr id="165" name="Google Shape;165;g34095c203f0_0_87"/>
          <p:cNvSpPr/>
          <p:nvPr/>
        </p:nvSpPr>
        <p:spPr>
          <a:xfrm>
            <a:off x="2895506" y="1690688"/>
            <a:ext cx="275100" cy="20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g34095c203f0_0_87" title="Screenshot 2025-03-14 at 15.13.18.png"/>
          <p:cNvPicPr preferRelativeResize="0"/>
          <p:nvPr/>
        </p:nvPicPr>
        <p:blipFill rotWithShape="1">
          <a:blip r:embed="rId3">
            <a:alphaModFix/>
          </a:blip>
          <a:srcRect t="11402"/>
          <a:stretch/>
        </p:blipFill>
        <p:spPr>
          <a:xfrm>
            <a:off x="79825" y="1898850"/>
            <a:ext cx="6247301" cy="35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4095c203f0_0_87" title="Screenshot 2025-03-14 at 15.11.47.png"/>
          <p:cNvPicPr preferRelativeResize="0"/>
          <p:nvPr/>
        </p:nvPicPr>
        <p:blipFill rotWithShape="1">
          <a:blip r:embed="rId4">
            <a:alphaModFix/>
          </a:blip>
          <a:srcRect t="11134"/>
          <a:stretch/>
        </p:blipFill>
        <p:spPr>
          <a:xfrm>
            <a:off x="2758200" y="2410775"/>
            <a:ext cx="5820349" cy="336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4095c203f0_0_87" title="Screenshot 2025-03-14 at 15.06.09.png"/>
          <p:cNvPicPr preferRelativeResize="0"/>
          <p:nvPr/>
        </p:nvPicPr>
        <p:blipFill rotWithShape="1">
          <a:blip r:embed="rId5">
            <a:alphaModFix/>
          </a:blip>
          <a:srcRect t="11355"/>
          <a:stretch/>
        </p:blipFill>
        <p:spPr>
          <a:xfrm>
            <a:off x="5652200" y="3029650"/>
            <a:ext cx="5559501" cy="32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4095c203f0_0_87"/>
          <p:cNvSpPr txBox="1"/>
          <p:nvPr/>
        </p:nvSpPr>
        <p:spPr>
          <a:xfrm>
            <a:off x="7154200" y="6009525"/>
            <a:ext cx="528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Euro-Mediterranean Tsunami Catalogue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4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Macintosh PowerPoint</Application>
  <PresentationFormat>Widescreen</PresentationFormat>
  <Paragraphs>49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Lato</vt:lpstr>
      <vt:lpstr>4_Tema di Office</vt:lpstr>
      <vt:lpstr>Global Tsunami Model (GTM) Probabilistic Tsunami Hazard Assessment (PTHA)   Hafize Başak Bayraktar and GTM PTHA Working Group </vt:lpstr>
      <vt:lpstr>Probabilistic Tsunami Hazard Analysis (PTHA) Workflow</vt:lpstr>
      <vt:lpstr>Probabilistic Tsunami Hazard Analysis (PTHA) Workflow</vt:lpstr>
      <vt:lpstr>Probabilistic Tsunami Hazard Analysis (PTHA) Workflow</vt:lpstr>
      <vt:lpstr>Probabilistic Hazard Model</vt:lpstr>
      <vt:lpstr>Probabilistic Hazard Model</vt:lpstr>
      <vt:lpstr>EPOS Services</vt:lpstr>
      <vt:lpstr>EPOS Services</vt:lpstr>
      <vt:lpstr>EPOS Services</vt:lpstr>
      <vt:lpstr>EPOS Services</vt:lpstr>
      <vt:lpstr>EPOS Services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2025-03-27T13:32:01Z</dcterms:created>
  <dcterms:modified xsi:type="dcterms:W3CDTF">2025-03-27T13:32:49Z</dcterms:modified>
</cp:coreProperties>
</file>