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1316" r:id="rId3"/>
    <p:sldId id="1317" r:id="rId4"/>
    <p:sldId id="1318" r:id="rId5"/>
    <p:sldId id="131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38FBB-86B9-9943-91D9-73AC46E89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35733D-4B6C-A74C-B29A-58C3005DB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E8E038-94F8-874B-A98E-0311E3F3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DE6C-5370-3741-837F-9ED1028CF52F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D9C158-228A-DB40-8E66-B018D2B5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C09264-41CF-3445-8DAF-9F4FAB54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06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25002-995B-F049-90D9-09238600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DDAB69-9583-884D-BB72-E226027B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1D61E9-5729-0343-BED1-AA440825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1425-4DFA-2346-95B2-4C49152A7184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AE50F2-7B75-4A4F-BCB0-D6111E21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B88B43-476A-1B4B-AF4A-E98C7E26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23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D4C1FB-0F7B-C04A-8B77-1A97D01BA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54A2BE-4E76-C54A-9E02-ACF3DB36B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E7265-6D66-0A48-8853-7B82081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B1DD-0CEC-724B-AF43-DAAB40D97626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71A801-D62D-C547-A22B-F3CFEB2F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9ABFA3-EBEE-0A42-9B9D-D28FA37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38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60F70-1F00-D643-94A3-303D1D30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6C0D70-2889-BD49-B4CC-777BA515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CF7FBD-075C-7C4A-85DF-D0BFF223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6C8C-E6F8-3243-8BAD-29F9FF9B4D14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A98F7D-78CC-9546-B1F8-0DEB594B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A14941-1C0E-F049-9242-33976AC8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8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2B9FB-8446-214B-B0C0-579D0FA1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592B07-A025-524D-BF64-8C572D2C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C8270C-F743-B542-B016-0C049B14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707-4A48-804D-9C2A-4DDFC4E54C3A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AA72D-EDA9-7F4D-BDFA-099ED064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8E7436-599A-5448-806D-9EF7E086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6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50C14-30D2-6440-BB9D-56BD7B7C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16F1A0-947B-E748-B56D-FA32B97C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4BA94D-E621-7D42-B8A1-4934FBE3B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03B0BD-61F6-D143-BAEA-11DE2B5E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4CE3-5130-CE44-A63B-445237BE6AD7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624939-23EA-694F-B26C-95656C21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404F88-C4D4-6E43-BABD-0279DEAE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4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0C76C0-C991-C748-93FB-A9A01031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0349B1-7F61-9D4E-B220-0049C8609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093F6C-B8E8-0342-AEED-97A3F8526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0762C7-84B8-2C4B-9387-F9F50D66C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FD2827-B82F-8F44-B6AF-942F810AB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E93F5F-8493-B74C-9517-EEC2D55A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E2E4-5F79-7C45-BB57-48F92BED5E88}" type="datetime1">
              <a:rPr lang="it-IT" smtClean="0"/>
              <a:t>27/03/25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388C6F0-63CF-B94E-9148-BFFE830F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8CC07B-3409-9C4A-8E6F-A9F80C65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72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8D559-01B3-EA40-BE88-7F8565E4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A00E70-7DBF-B143-94A2-A626858A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CB67-2890-E949-AEDF-7C3C5B263041}" type="datetime1">
              <a:rPr lang="it-IT" smtClean="0"/>
              <a:t>27/03/25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E8FD8D-DFE1-A44B-B59B-A3CA7AE8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7E340C-FC76-5B41-9F47-A176CE5F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09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095382-22A7-8746-A7D9-F44E3BC9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01A9-A493-BD4A-B120-F5381E0299B1}" type="datetime1">
              <a:rPr lang="it-IT" smtClean="0"/>
              <a:t>27/03/25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A1060E-6D86-944A-B245-4785AC8A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7CC35C-418F-9D40-94C9-0A18EAD0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63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247EE-4C2B-F24D-974A-00018E3A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C7DE57-D27E-BA42-A583-3942682F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1A9DD4-D7F7-5F43-BC8F-984210F04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A2A710-8A5E-0744-BBF1-7C26F12B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93B2-E4C3-E542-B03F-B649DA568A26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1496CD-F163-0242-9857-A0E5F2CB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844987-5EDA-A946-AC74-C6BD8B32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98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B1C2A-0D79-CC42-8170-BE118021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9473AE-321F-0C41-903E-2B5278012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BAC4C7-8A1C-F646-8E1B-3E99256DF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723EF0-D794-B04B-A2F6-2AFFC3FE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E136-552E-E843-90C3-8C98EC00F52C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B69F02-45C9-E444-AA07-5CFABE1F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491159-3D90-3B45-A795-C5F47C09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46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8B3620-A003-F34C-A2E3-BC2793D6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51603-7208-0C4E-A901-8F7F5A3DE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B1F6AB-3784-6949-AAF0-578C003F5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8C37-A975-9B47-8DC9-99DA81560F28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06D1CC-BBC6-D749-A2D4-CC8EB0009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FE3AEE-20CE-C242-AC3C-A7FB4AD28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5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s-c.epos-eu/" TargetMode="External"/><Relationship Id="rId2" Type="http://schemas.openxmlformats.org/officeDocument/2006/relationships/hyperlink" Target="https://doi.org/10.1029/2020RG00070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onesismiche.mi.ingv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9EF9D9-0F94-3542-AF29-EFD3585089D8}"/>
              </a:ext>
            </a:extLst>
          </p:cNvPr>
          <p:cNvSpPr txBox="1"/>
          <p:nvPr/>
        </p:nvSpPr>
        <p:spPr>
          <a:xfrm>
            <a:off x="12723223" y="505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8C2F95C-7AD6-8A29-D98F-C071B4D24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7992"/>
            <a:ext cx="9144000" cy="3812426"/>
          </a:xfrm>
        </p:spPr>
        <p:txBody>
          <a:bodyPr>
            <a:normAutofit/>
          </a:bodyPr>
          <a:lstStyle/>
          <a:p>
            <a:r>
              <a:rPr lang="it-IT" sz="5300" b="1" dirty="0" err="1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  <a:t>Multiscale</a:t>
            </a:r>
            <a:r>
              <a:rPr lang="it-IT" sz="5300" b="1" dirty="0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t-IT" sz="5300" b="1" dirty="0" err="1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  <a:t>Multihazard</a:t>
            </a:r>
            <a:r>
              <a:rPr lang="it-IT" sz="5300" b="1" dirty="0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5300" b="1" dirty="0" err="1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  <a:t>assessment</a:t>
            </a:r>
            <a:r>
              <a:rPr lang="it-IT" sz="5300" b="1" dirty="0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  <a:t> from field-</a:t>
            </a:r>
            <a:r>
              <a:rPr lang="it-IT" sz="5300" b="1" dirty="0" err="1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  <a:t>based</a:t>
            </a:r>
            <a:r>
              <a:rPr lang="it-IT" sz="5300" b="1" dirty="0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it-IT" sz="5300" b="1" dirty="0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5300" b="1" dirty="0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  <a:t>and remote sensing data</a:t>
            </a:r>
            <a:br>
              <a:rPr lang="it-IT" sz="5900" b="1" dirty="0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it-IT" sz="5900" b="1" dirty="0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2400" b="1" dirty="0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  <a:t>PhD Pietro Marincioni</a:t>
            </a:r>
            <a:br>
              <a:rPr lang="it-IT" sz="2400" b="1" dirty="0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2400" b="1" dirty="0">
                <a:solidFill>
                  <a:srgbClr val="5A7059"/>
                </a:solidFill>
                <a:ea typeface="Lato" panose="020F0502020204030203" pitchFamily="34" charset="0"/>
                <a:cs typeface="Lato" panose="020F0502020204030203" pitchFamily="34" charset="0"/>
              </a:rPr>
              <a:t>UNICAM</a:t>
            </a:r>
            <a:endParaRPr lang="it-IT" sz="5900" b="1" dirty="0">
              <a:solidFill>
                <a:srgbClr val="5A7059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Immagine 5" descr="LOGO_89">
            <a:extLst>
              <a:ext uri="{FF2B5EF4-FFF2-40B4-BE49-F238E27FC236}">
                <a16:creationId xmlns:a16="http://schemas.microsoft.com/office/drawing/2014/main" id="{1C445AED-C5D3-FD7A-2FA9-2D1F81813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10" y="5690795"/>
            <a:ext cx="758331" cy="911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E9050B2-6550-CF5C-858F-1A4F993A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4542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pietro.marincioni@unicam.it</a:t>
            </a:r>
          </a:p>
        </p:txBody>
      </p:sp>
    </p:spTree>
    <p:extLst>
      <p:ext uri="{BB962C8B-B14F-4D97-AF65-F5344CB8AC3E}">
        <p14:creationId xmlns:p14="http://schemas.microsoft.com/office/powerpoint/2010/main" val="420764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97E40D-6C97-8140-D685-8E14F1232D5C}"/>
              </a:ext>
            </a:extLst>
          </p:cNvPr>
          <p:cNvSpPr txBox="1"/>
          <p:nvPr/>
        </p:nvSpPr>
        <p:spPr>
          <a:xfrm>
            <a:off x="7452925" y="4259207"/>
            <a:ext cx="4531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Preliminary Data for Multi-hazard Research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C9D8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Using satellite data, drones, and remote sensors and implementing them in hazard mapping.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1F750F0-721B-0CDB-4819-C977B770B574}"/>
              </a:ext>
            </a:extLst>
          </p:cNvPr>
          <p:cNvSpPr txBox="1">
            <a:spLocks/>
          </p:cNvSpPr>
          <p:nvPr/>
        </p:nvSpPr>
        <p:spPr>
          <a:xfrm>
            <a:off x="8140097" y="2730005"/>
            <a:ext cx="3156749" cy="15185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A705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collection </a:t>
            </a:r>
          </a:p>
        </p:txBody>
      </p:sp>
      <p:pic>
        <p:nvPicPr>
          <p:cNvPr id="6" name="Immagine 5" descr="Immagine che contiene mappa, testo, schermata, Software per la grafica&#10;&#10;Il contenuto generato dall'IA potrebbe non essere corretto.">
            <a:extLst>
              <a:ext uri="{FF2B5EF4-FFF2-40B4-BE49-F238E27FC236}">
                <a16:creationId xmlns:a16="http://schemas.microsoft.com/office/drawing/2014/main" id="{713B0D5D-A81A-561E-0901-6AEA836A2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2" y="2311136"/>
            <a:ext cx="7278195" cy="348517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031D5B-6FDD-59FD-6129-956AD09CD35B}"/>
              </a:ext>
            </a:extLst>
          </p:cNvPr>
          <p:cNvSpPr txBox="1"/>
          <p:nvPr/>
        </p:nvSpPr>
        <p:spPr>
          <a:xfrm>
            <a:off x="420593" y="5497153"/>
            <a:ext cx="290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https://www.ics-c.epos-eu.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F600E61-90DE-945F-3F9D-1E8B184E3DF1}"/>
              </a:ext>
            </a:extLst>
          </p:cNvPr>
          <p:cNvSpPr txBox="1">
            <a:spLocks/>
          </p:cNvSpPr>
          <p:nvPr/>
        </p:nvSpPr>
        <p:spPr>
          <a:xfrm>
            <a:off x="1344698" y="50349"/>
            <a:ext cx="5813518" cy="10254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Multi-hazard study and evaluation, focusing on the relationship between earthquakes and secondary effects at different scales. 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760A660-F36B-2B5B-A980-D6F67FEB3644}"/>
              </a:ext>
            </a:extLst>
          </p:cNvPr>
          <p:cNvSpPr txBox="1">
            <a:spLocks/>
          </p:cNvSpPr>
          <p:nvPr/>
        </p:nvSpPr>
        <p:spPr>
          <a:xfrm>
            <a:off x="7394892" y="157199"/>
            <a:ext cx="4531094" cy="8189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A705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Aim of the study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7B6C403F-344D-51B2-C2EC-115EC76B8D1D}"/>
              </a:ext>
            </a:extLst>
          </p:cNvPr>
          <p:cNvSpPr txBox="1">
            <a:spLocks/>
          </p:cNvSpPr>
          <p:nvPr/>
        </p:nvSpPr>
        <p:spPr>
          <a:xfrm>
            <a:off x="1719574" y="1231962"/>
            <a:ext cx="5063122" cy="8189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A705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Object of the study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5FD0E22-B0E5-B7CE-3F20-9483740ABC1D}"/>
              </a:ext>
            </a:extLst>
          </p:cNvPr>
          <p:cNvSpPr txBox="1">
            <a:spLocks/>
          </p:cNvSpPr>
          <p:nvPr/>
        </p:nvSpPr>
        <p:spPr>
          <a:xfrm>
            <a:off x="7128878" y="1316950"/>
            <a:ext cx="5063122" cy="649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-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Normal Fault System -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Central Italy</a:t>
            </a:r>
            <a:b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- Transcurrent Fault System -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EAFZ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04DF90B-F073-C41F-0F19-21A720F4CDA5}"/>
              </a:ext>
            </a:extLst>
          </p:cNvPr>
          <p:cNvCxnSpPr>
            <a:cxnSpLocks/>
          </p:cNvCxnSpPr>
          <p:nvPr/>
        </p:nvCxnSpPr>
        <p:spPr>
          <a:xfrm flipV="1">
            <a:off x="1581374" y="1061690"/>
            <a:ext cx="10402645" cy="14075"/>
          </a:xfrm>
          <a:prstGeom prst="line">
            <a:avLst/>
          </a:prstGeom>
          <a:ln w="12700">
            <a:solidFill>
              <a:srgbClr val="5A7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B6299B89-9D8E-C537-5E04-B595795E14C6}"/>
              </a:ext>
            </a:extLst>
          </p:cNvPr>
          <p:cNvCxnSpPr>
            <a:cxnSpLocks/>
          </p:cNvCxnSpPr>
          <p:nvPr/>
        </p:nvCxnSpPr>
        <p:spPr>
          <a:xfrm flipV="1">
            <a:off x="130172" y="2207446"/>
            <a:ext cx="11853846" cy="12106"/>
          </a:xfrm>
          <a:prstGeom prst="line">
            <a:avLst/>
          </a:prstGeom>
          <a:ln w="12700">
            <a:solidFill>
              <a:srgbClr val="5A7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piè di pagina 1">
            <a:extLst>
              <a:ext uri="{FF2B5EF4-FFF2-40B4-BE49-F238E27FC236}">
                <a16:creationId xmlns:a16="http://schemas.microsoft.com/office/drawing/2014/main" id="{2F2D316E-8F4A-FCCD-27C1-4486FBDA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4542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pietro.marincioni@unicam.it</a:t>
            </a:r>
          </a:p>
        </p:txBody>
      </p:sp>
    </p:spTree>
    <p:extLst>
      <p:ext uri="{BB962C8B-B14F-4D97-AF65-F5344CB8AC3E}">
        <p14:creationId xmlns:p14="http://schemas.microsoft.com/office/powerpoint/2010/main" val="15826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E2566FF-61A6-C0CA-1146-1CC30D53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89" y="335738"/>
            <a:ext cx="9976821" cy="1325563"/>
          </a:xfrm>
        </p:spPr>
        <p:txBody>
          <a:bodyPr/>
          <a:lstStyle/>
          <a:p>
            <a:pPr algn="ctr"/>
            <a:r>
              <a:rPr lang="it-IT" sz="4400" dirty="0" err="1">
                <a:solidFill>
                  <a:srgbClr val="5A705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Why</a:t>
            </a:r>
            <a:r>
              <a:rPr lang="it-IT" sz="4400" dirty="0">
                <a:solidFill>
                  <a:srgbClr val="5A705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EPOS?</a:t>
            </a:r>
            <a:endParaRPr lang="it-IT" dirty="0">
              <a:solidFill>
                <a:srgbClr val="5A7059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9E65A949-2E91-EE45-B908-0AF67514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4538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pietro.marincioni@unicam.it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DBE283F-FCC6-2A33-032D-421A63F44C3F}"/>
              </a:ext>
            </a:extLst>
          </p:cNvPr>
          <p:cNvSpPr txBox="1">
            <a:spLocks/>
          </p:cNvSpPr>
          <p:nvPr/>
        </p:nvSpPr>
        <p:spPr>
          <a:xfrm>
            <a:off x="0" y="2449570"/>
            <a:ext cx="5701117" cy="3241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Valuable database for different data;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C9D8E"/>
              </a:solidFill>
              <a:effectLst/>
              <a:uLnTx/>
              <a:uFillTx/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Valuable datasets from different research centers;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C9D8E"/>
              </a:solidFill>
              <a:effectLst/>
              <a:uLnTx/>
              <a:uFillTx/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New in the spotlight, meaning the great possibility for innovation and completion;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C9D8E"/>
              </a:solidFill>
              <a:effectLst/>
              <a:uLnTx/>
              <a:uFillTx/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EPOS platform is user-friendly.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38D34BDF-B7DA-A668-E894-66705608E46F}"/>
              </a:ext>
            </a:extLst>
          </p:cNvPr>
          <p:cNvSpPr txBox="1">
            <a:spLocks/>
          </p:cNvSpPr>
          <p:nvPr/>
        </p:nvSpPr>
        <p:spPr>
          <a:xfrm>
            <a:off x="2457682" y="1690687"/>
            <a:ext cx="1597511" cy="4442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PROS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2019C04-0D77-701D-025B-2850D3368B5A}"/>
              </a:ext>
            </a:extLst>
          </p:cNvPr>
          <p:cNvSpPr txBox="1">
            <a:spLocks/>
          </p:cNvSpPr>
          <p:nvPr/>
        </p:nvSpPr>
        <p:spPr>
          <a:xfrm>
            <a:off x="6490883" y="1690688"/>
            <a:ext cx="1597511" cy="444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sng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CONS</a:t>
            </a:r>
            <a:r>
              <a:rPr kumimoji="0" lang="en-US" sz="2800" b="1" i="0" u="none" strike="sngStrike" kern="1200" cap="none" spc="0" normalizeH="0" baseline="0" noProof="0" dirty="0">
                <a:ln>
                  <a:noFill/>
                </a:ln>
                <a:solidFill>
                  <a:srgbClr val="009BA8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B39CC3A-390C-DF1B-473C-7351AE6D0B9A}"/>
              </a:ext>
            </a:extLst>
          </p:cNvPr>
          <p:cNvSpPr txBox="1">
            <a:spLocks/>
          </p:cNvSpPr>
          <p:nvPr/>
        </p:nvSpPr>
        <p:spPr>
          <a:xfrm>
            <a:off x="6490883" y="2338950"/>
            <a:ext cx="5701116" cy="182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Implementation of datasets and databases.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67F550A-8675-F4F6-05EC-7C5D36F895F4}"/>
              </a:ext>
            </a:extLst>
          </p:cNvPr>
          <p:cNvSpPr/>
          <p:nvPr/>
        </p:nvSpPr>
        <p:spPr>
          <a:xfrm>
            <a:off x="7843660" y="1741657"/>
            <a:ext cx="720762" cy="218981"/>
          </a:xfrm>
          <a:prstGeom prst="rightArrow">
            <a:avLst/>
          </a:prstGeom>
          <a:solidFill>
            <a:srgbClr val="8C9D8E"/>
          </a:solidFill>
          <a:ln>
            <a:solidFill>
              <a:srgbClr val="8C9D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5C5AD207-EF96-3B22-4DFC-ABC44C0A6B1F}"/>
              </a:ext>
            </a:extLst>
          </p:cNvPr>
          <p:cNvSpPr txBox="1">
            <a:spLocks/>
          </p:cNvSpPr>
          <p:nvPr/>
        </p:nvSpPr>
        <p:spPr>
          <a:xfrm>
            <a:off x="8556578" y="1715090"/>
            <a:ext cx="2699029" cy="393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8C9D8E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SUGGESTIONS</a:t>
            </a:r>
            <a:r>
              <a:rPr kumimoji="0" lang="en-US" sz="2800" b="1" i="0" u="none" strike="sngStrike" kern="1200" cap="none" spc="0" normalizeH="0" baseline="0" noProof="0" dirty="0">
                <a:ln>
                  <a:noFill/>
                </a:ln>
                <a:solidFill>
                  <a:srgbClr val="009BA8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0991D40-E2FA-8BB0-3890-FEFCA1358EF8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6096000" y="1661301"/>
            <a:ext cx="0" cy="4953237"/>
          </a:xfrm>
          <a:prstGeom prst="line">
            <a:avLst/>
          </a:prstGeom>
          <a:ln>
            <a:solidFill>
              <a:srgbClr val="5A7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lemento grafico 12" descr="Badge Tick1 contorno">
            <a:extLst>
              <a:ext uri="{FF2B5EF4-FFF2-40B4-BE49-F238E27FC236}">
                <a16:creationId xmlns:a16="http://schemas.microsoft.com/office/drawing/2014/main" id="{6BA8C363-69C6-9D2D-D13F-562BEE57B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6400" y="2251519"/>
            <a:ext cx="737117" cy="737117"/>
          </a:xfrm>
          <a:prstGeom prst="rect">
            <a:avLst/>
          </a:prstGeom>
        </p:spPr>
      </p:pic>
      <p:pic>
        <p:nvPicPr>
          <p:cNvPr id="14" name="Elemento grafico 13" descr="Badge Tick1 contorno">
            <a:extLst>
              <a:ext uri="{FF2B5EF4-FFF2-40B4-BE49-F238E27FC236}">
                <a16:creationId xmlns:a16="http://schemas.microsoft.com/office/drawing/2014/main" id="{00ED4AC2-389F-B8AA-2169-22A9E8364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6400" y="3062994"/>
            <a:ext cx="737117" cy="737117"/>
          </a:xfrm>
          <a:prstGeom prst="rect">
            <a:avLst/>
          </a:prstGeom>
        </p:spPr>
      </p:pic>
      <p:pic>
        <p:nvPicPr>
          <p:cNvPr id="15" name="Elemento grafico 14" descr="Badge Tick1 contorno">
            <a:extLst>
              <a:ext uri="{FF2B5EF4-FFF2-40B4-BE49-F238E27FC236}">
                <a16:creationId xmlns:a16="http://schemas.microsoft.com/office/drawing/2014/main" id="{0AD9E7A8-AF09-52D2-D70B-B136DE2F6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6399" y="4160261"/>
            <a:ext cx="737117" cy="737117"/>
          </a:xfrm>
          <a:prstGeom prst="rect">
            <a:avLst/>
          </a:prstGeom>
        </p:spPr>
      </p:pic>
      <p:pic>
        <p:nvPicPr>
          <p:cNvPr id="16" name="Elemento grafico 15" descr="Badge Tick1 contorno">
            <a:extLst>
              <a:ext uri="{FF2B5EF4-FFF2-40B4-BE49-F238E27FC236}">
                <a16:creationId xmlns:a16="http://schemas.microsoft.com/office/drawing/2014/main" id="{F7E322E2-808E-BFD9-4E05-C1B38C60D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6398" y="5084002"/>
            <a:ext cx="737117" cy="737117"/>
          </a:xfrm>
          <a:prstGeom prst="rect">
            <a:avLst/>
          </a:prstGeom>
        </p:spPr>
      </p:pic>
      <p:pic>
        <p:nvPicPr>
          <p:cNvPr id="17" name="Elemento grafico 16" descr="Badge Tick1 contorno">
            <a:extLst>
              <a:ext uri="{FF2B5EF4-FFF2-40B4-BE49-F238E27FC236}">
                <a16:creationId xmlns:a16="http://schemas.microsoft.com/office/drawing/2014/main" id="{91E06FA4-FD2F-B2A9-FD79-281F31BD8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0233" y="3146711"/>
            <a:ext cx="1982415" cy="19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0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35941C1-5696-7E32-B560-D6A62F2B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it-IT" b="1" i="1" dirty="0">
                <a:solidFill>
                  <a:srgbClr val="5A7059"/>
                </a:solidFill>
              </a:rPr>
              <a:t>THANK YOU FOR THE ATTENTION</a:t>
            </a:r>
          </a:p>
        </p:txBody>
      </p:sp>
    </p:spTree>
    <p:extLst>
      <p:ext uri="{BB962C8B-B14F-4D97-AF65-F5344CB8AC3E}">
        <p14:creationId xmlns:p14="http://schemas.microsoft.com/office/powerpoint/2010/main" val="318291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681D5C6-B74E-8D33-3A3E-39F85E97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66" y="365125"/>
            <a:ext cx="9923033" cy="1325563"/>
          </a:xfrm>
        </p:spPr>
        <p:txBody>
          <a:bodyPr/>
          <a:lstStyle/>
          <a:p>
            <a:r>
              <a:rPr lang="it-IT" sz="4400" b="1" dirty="0">
                <a:solidFill>
                  <a:srgbClr val="5A7059"/>
                </a:solidFill>
                <a:cs typeface="Arial" panose="020B0604020202020204" pitchFamily="34" charset="0"/>
              </a:rPr>
              <a:t>REFERENCES:</a:t>
            </a:r>
            <a:endParaRPr lang="it-IT" dirty="0">
              <a:solidFill>
                <a:srgbClr val="5A7059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D1C758B-FE6E-CF97-E7FE-75BB8869C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356" y="1459865"/>
            <a:ext cx="10019852" cy="50330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- Civico R., Pucci S., Villani F., Pizzimenti L., De Martini P. M., Nappi R. &amp; the Open EMERGEO Working Group (2018) Surface ruptures following the 30 October 2016 Mw 6.5 Norcia earthquake, central Italy, Journal of Maps, 14:2, 151-160, DOI: 10.1080/17445647.2018.1441756</a:t>
            </a:r>
          </a:p>
          <a:p>
            <a:pPr marL="0" indent="0" algn="just">
              <a:buNone/>
            </a:pP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- Gasparini P., and A. Garcia-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Aristizabal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(2014).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Seismic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Risk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Assessment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Cascading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Effects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. In: Beer M., Patelli E.,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Kougioumtzoglou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I.,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Au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I. (Ed.) Encyclopedia of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Earthquake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Engineering,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SpringerReference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p 1-20. Springer-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Verlag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Berlin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Heidelberg. ISBN: 978-3-642-36197-5.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doi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: 10.1007/978-3-642-36197-5_260-1.</a:t>
            </a:r>
          </a:p>
          <a:p>
            <a:pPr marL="0" indent="0" algn="just">
              <a:buNone/>
            </a:pP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Gironelli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V., Volatili, T., Luzi, L., Brunelli, G., Zambrano, M., &amp; Tondi, E. (2023). Ground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motion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simulations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of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historical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earthquakes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: the case study of the Fabriano (1741, Mw= 6.1) and Camerino (1799, Mw= 6.1)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earthquakes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in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central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Italy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Bulletin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of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Earthquake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Engineering, 21(13), 5809-5830.</a:t>
            </a:r>
          </a:p>
          <a:p>
            <a:pPr marL="0" indent="0" algn="just">
              <a:buNone/>
            </a:pP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- Gómez Zapata, J. C., Pittore, M.,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Brinckmann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N.,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Lizarazo-Marriaga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J., Medina, S.,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Tarque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N., &amp; Cotton, F. (2022). Scenario-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based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multi-risk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assessment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from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existing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single-hazard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vulnerability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models. An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application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to consecutive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earthquakes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tsunamis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in Lima, Peru. Natural Hazards and Earth System Sciences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Discussions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2022, 1-35.</a:t>
            </a:r>
          </a:p>
          <a:p>
            <a:pPr marL="0" indent="0" algn="just">
              <a:buNone/>
            </a:pP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- Merz, B.,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Kuhlicke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C., Kunz, M., Pittore, M.,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Babeyko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A.,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Bresch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D. N., et al. (2020). Impact forecasting to support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emergency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management of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natural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hazards. Reviews of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Geophysics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58, e2020RG000704. 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https://doi.org/10.1029/2020RG000704</a:t>
            </a:r>
            <a:endParaRPr lang="it-IT" sz="1200" i="1" dirty="0">
              <a:solidFill>
                <a:srgbClr val="8C9D8E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- Petersen, G. M., P.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Büyükakpinar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F. O. Vera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Sanhueza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M. Metz, S. Cesca, K.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Akbayram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J. Saul, and T.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Dahm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(2023). The 2023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Southeast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Türkiye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Seismic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Sequence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Rupture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of a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Complex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Fault Network, The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Seismic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Record. 3(2), 134–143,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doi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: 10.1785/0320230008.</a:t>
            </a:r>
          </a:p>
          <a:p>
            <a:pPr marL="0" indent="0" algn="just">
              <a:buNone/>
            </a:pPr>
            <a:r>
              <a:rPr lang="en-US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Tocchi</a:t>
            </a:r>
            <a:r>
              <a:rPr lang="en-US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G., Ottonelli, D., </a:t>
            </a:r>
            <a:r>
              <a:rPr lang="en-US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Rebora</a:t>
            </a:r>
            <a:r>
              <a:rPr lang="en-US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N., &amp; Polese, M. (2023). Multi-Risk Assessment in the Veneto Region: An Approach to Rank Seismic and Flood Risk. Sustainability, 15(16), 12458.</a:t>
            </a:r>
          </a:p>
          <a:p>
            <a:pPr marL="0" indent="0" algn="just">
              <a:buNone/>
            </a:pP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- Zuccaro, G., De Gregorio, D., &amp; Leone, M. F. (2018).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Theoretical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model for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cascading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effects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analyses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. International journal of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disaster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 risk </a:t>
            </a:r>
            <a:r>
              <a:rPr lang="it-IT" sz="1200" i="1" dirty="0" err="1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reduction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, 30, 199-215.</a:t>
            </a:r>
          </a:p>
          <a:p>
            <a:pPr marL="0" indent="0" algn="just">
              <a:buNone/>
            </a:pP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https://www.ics-c.epos-eu</a:t>
            </a: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1200" i="1" dirty="0">
                <a:solidFill>
                  <a:srgbClr val="8C9D8E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http://zonesismiche.mi.ingv.it/</a:t>
            </a:r>
            <a:endParaRPr lang="it-IT" sz="1200" i="1" dirty="0">
              <a:solidFill>
                <a:srgbClr val="8C9D8E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200" i="1" u="sng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- http://www.pcn.minambiente.it/viewer/</a:t>
            </a:r>
          </a:p>
          <a:p>
            <a:pPr marL="0" indent="0" algn="just">
              <a:buNone/>
            </a:pPr>
            <a:r>
              <a:rPr lang="it-IT" sz="1200" i="1" u="sng" dirty="0">
                <a:solidFill>
                  <a:srgbClr val="8C9D8E"/>
                </a:solidFill>
                <a:latin typeface="+mj-lt"/>
                <a:cs typeface="Arial" panose="020B0604020202020204" pitchFamily="34" charset="0"/>
              </a:rPr>
              <a:t>- https://diss.ingv.it/mapper/</a:t>
            </a:r>
            <a:endParaRPr lang="it-IT" sz="1200" dirty="0">
              <a:solidFill>
                <a:srgbClr val="8C9D8E"/>
              </a:solidFill>
              <a:latin typeface="+mj-lt"/>
            </a:endParaRPr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26409AC6-644B-967B-B1DF-4796C961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pietro.marincioni@unicam.it</a:t>
            </a:r>
          </a:p>
        </p:txBody>
      </p:sp>
    </p:spTree>
    <p:extLst>
      <p:ext uri="{BB962C8B-B14F-4D97-AF65-F5344CB8AC3E}">
        <p14:creationId xmlns:p14="http://schemas.microsoft.com/office/powerpoint/2010/main" val="1115517388"/>
      </p:ext>
    </p:extLst>
  </p:cSld>
  <p:clrMapOvr>
    <a:masterClrMapping/>
  </p:clrMapOvr>
</p:sld>
</file>

<file path=ppt/theme/theme1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Macintosh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3_Tema di Office</vt:lpstr>
      <vt:lpstr>Multiscale, Multihazard assessment from field-based  and remote sensing data  PhD Pietro Marincioni UNICAM</vt:lpstr>
      <vt:lpstr>Presentazione standard di PowerPoint</vt:lpstr>
      <vt:lpstr>Why EPOS?</vt:lpstr>
      <vt:lpstr>THANK YOU FOR THE ATTENTION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2</cp:revision>
  <dcterms:created xsi:type="dcterms:W3CDTF">2025-03-27T13:29:56Z</dcterms:created>
  <dcterms:modified xsi:type="dcterms:W3CDTF">2025-03-27T13:30:57Z</dcterms:modified>
</cp:coreProperties>
</file>