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67" r:id="rId2"/>
    <p:sldId id="268" r:id="rId3"/>
    <p:sldId id="272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FF3DE-3D4B-4C02-B1B5-6DA9E51A53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46EBC66-7C86-4E6D-943D-67BC55996230}">
      <dgm:prSet phldrT="[Text]"/>
      <dgm:spPr/>
      <dgm:t>
        <a:bodyPr/>
        <a:lstStyle/>
        <a:p>
          <a:r>
            <a:rPr lang="it-IT" b="1" dirty="0"/>
            <a:t>INPUTS</a:t>
          </a:r>
        </a:p>
      </dgm:t>
    </dgm:pt>
    <dgm:pt modelId="{7FE60610-BC1B-404A-97A9-088978081B4E}" type="parTrans" cxnId="{D2E6CBE6-2A45-49B1-955A-A34DDFA0B1CA}">
      <dgm:prSet/>
      <dgm:spPr/>
      <dgm:t>
        <a:bodyPr/>
        <a:lstStyle/>
        <a:p>
          <a:endParaRPr lang="it-IT"/>
        </a:p>
      </dgm:t>
    </dgm:pt>
    <dgm:pt modelId="{8D579324-2CA2-4B88-8793-200D1EFBB326}" type="sibTrans" cxnId="{D2E6CBE6-2A45-49B1-955A-A34DDFA0B1CA}">
      <dgm:prSet/>
      <dgm:spPr/>
      <dgm:t>
        <a:bodyPr/>
        <a:lstStyle/>
        <a:p>
          <a:endParaRPr lang="it-IT"/>
        </a:p>
      </dgm:t>
    </dgm:pt>
    <dgm:pt modelId="{5284C118-9059-4113-BEA8-3A56076CA67E}">
      <dgm:prSet phldrT="[Text]"/>
      <dgm:spPr/>
      <dgm:t>
        <a:bodyPr/>
        <a:lstStyle/>
        <a:p>
          <a:r>
            <a:rPr lang="it-IT" b="1" dirty="0"/>
            <a:t>PROCESSING</a:t>
          </a:r>
        </a:p>
      </dgm:t>
    </dgm:pt>
    <dgm:pt modelId="{71CB57D2-2F07-419B-BC23-CF3D80E5D9AB}" type="parTrans" cxnId="{A2EEDE73-4B14-485B-B9A7-B7F6E6C179BD}">
      <dgm:prSet/>
      <dgm:spPr/>
      <dgm:t>
        <a:bodyPr/>
        <a:lstStyle/>
        <a:p>
          <a:endParaRPr lang="it-IT"/>
        </a:p>
      </dgm:t>
    </dgm:pt>
    <dgm:pt modelId="{7C61E29C-80EE-43CE-B316-3FC08BE56D7F}" type="sibTrans" cxnId="{A2EEDE73-4B14-485B-B9A7-B7F6E6C179BD}">
      <dgm:prSet/>
      <dgm:spPr/>
      <dgm:t>
        <a:bodyPr/>
        <a:lstStyle/>
        <a:p>
          <a:endParaRPr lang="it-IT"/>
        </a:p>
      </dgm:t>
    </dgm:pt>
    <dgm:pt modelId="{A7BE8036-9A16-4922-B6C6-3D261B95A707}">
      <dgm:prSet phldrT="[Text]"/>
      <dgm:spPr/>
      <dgm:t>
        <a:bodyPr/>
        <a:lstStyle/>
        <a:p>
          <a:r>
            <a:rPr lang="it-IT" b="1" dirty="0"/>
            <a:t>OUTPUTS</a:t>
          </a:r>
        </a:p>
      </dgm:t>
    </dgm:pt>
    <dgm:pt modelId="{00B7DF83-2D35-4A35-9E9D-B264035E77C6}" type="parTrans" cxnId="{471C2CBD-F274-4928-A278-CFFE5A3213B1}">
      <dgm:prSet/>
      <dgm:spPr/>
      <dgm:t>
        <a:bodyPr/>
        <a:lstStyle/>
        <a:p>
          <a:endParaRPr lang="it-IT"/>
        </a:p>
      </dgm:t>
    </dgm:pt>
    <dgm:pt modelId="{F143A33A-4868-4DD5-AFC6-03BE4A5ED2D4}" type="sibTrans" cxnId="{471C2CBD-F274-4928-A278-CFFE5A3213B1}">
      <dgm:prSet/>
      <dgm:spPr/>
      <dgm:t>
        <a:bodyPr/>
        <a:lstStyle/>
        <a:p>
          <a:endParaRPr lang="it-IT"/>
        </a:p>
      </dgm:t>
    </dgm:pt>
    <dgm:pt modelId="{D454B5A0-C34D-4350-9571-4B99D38FD83A}" type="pres">
      <dgm:prSet presAssocID="{A24FF3DE-3D4B-4C02-B1B5-6DA9E51A537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C9F6492-04E6-4C20-B547-BEDC6F91E9DE}" type="pres">
      <dgm:prSet presAssocID="{246EBC66-7C86-4E6D-943D-67BC55996230}" presName="Accent1" presStyleCnt="0"/>
      <dgm:spPr/>
    </dgm:pt>
    <dgm:pt modelId="{2203E1C4-8AE1-462F-AE0C-55F9E6C40950}" type="pres">
      <dgm:prSet presAssocID="{246EBC66-7C86-4E6D-943D-67BC55996230}" presName="Accent" presStyleLbl="node1" presStyleIdx="0" presStyleCnt="3" custLinFactNeighborY="-3324"/>
      <dgm:spPr>
        <a:solidFill>
          <a:srgbClr val="FFD347"/>
        </a:solidFill>
        <a:ln>
          <a:solidFill>
            <a:schemeClr val="tx1"/>
          </a:solidFill>
        </a:ln>
      </dgm:spPr>
    </dgm:pt>
    <dgm:pt modelId="{05F46C11-24A2-4CE2-AA34-8A351B36EDB8}" type="pres">
      <dgm:prSet presAssocID="{246EBC66-7C86-4E6D-943D-67BC55996230}" presName="Parent1" presStyleLbl="revTx" presStyleIdx="0" presStyleCnt="3" custLinFactNeighborX="1630" custLinFactNeighborY="-16305">
        <dgm:presLayoutVars>
          <dgm:chMax val="1"/>
          <dgm:chPref val="1"/>
          <dgm:bulletEnabled val="1"/>
        </dgm:presLayoutVars>
      </dgm:prSet>
      <dgm:spPr/>
    </dgm:pt>
    <dgm:pt modelId="{3CE1E12C-FCC2-4191-8559-29143F13F356}" type="pres">
      <dgm:prSet presAssocID="{5284C118-9059-4113-BEA8-3A56076CA67E}" presName="Accent2" presStyleCnt="0"/>
      <dgm:spPr/>
    </dgm:pt>
    <dgm:pt modelId="{294EBC52-7A82-4572-B0DA-41093F102F78}" type="pres">
      <dgm:prSet presAssocID="{5284C118-9059-4113-BEA8-3A56076CA67E}" presName="Accent" presStyleLbl="node1" presStyleIdx="1" presStyleCnt="3" custLinFactNeighborX="-5353" custLinFactNeighborY="6921"/>
      <dgm:spPr>
        <a:solidFill>
          <a:srgbClr val="CE76E6"/>
        </a:solidFill>
        <a:ln>
          <a:solidFill>
            <a:schemeClr val="tx1"/>
          </a:solidFill>
        </a:ln>
      </dgm:spPr>
    </dgm:pt>
    <dgm:pt modelId="{B2B5BB98-67B6-4A3F-B69C-64D1134F3895}" type="pres">
      <dgm:prSet presAssocID="{5284C118-9059-4113-BEA8-3A56076CA67E}" presName="Parent2" presStyleLbl="revTx" presStyleIdx="1" presStyleCnt="3" custLinFactNeighborX="-3360" custLinFactNeighborY="27365">
        <dgm:presLayoutVars>
          <dgm:chMax val="1"/>
          <dgm:chPref val="1"/>
          <dgm:bulletEnabled val="1"/>
        </dgm:presLayoutVars>
      </dgm:prSet>
      <dgm:spPr/>
    </dgm:pt>
    <dgm:pt modelId="{49FE6533-9694-4A05-8596-18E8BE16B205}" type="pres">
      <dgm:prSet presAssocID="{A7BE8036-9A16-4922-B6C6-3D261B95A707}" presName="Accent3" presStyleCnt="0"/>
      <dgm:spPr/>
    </dgm:pt>
    <dgm:pt modelId="{B867ABA8-2B12-4FB7-B6DF-5AC0A2EF7ED4}" type="pres">
      <dgm:prSet presAssocID="{A7BE8036-9A16-4922-B6C6-3D261B95A707}" presName="Accent" presStyleLbl="node1" presStyleIdx="2" presStyleCnt="3" custLinFactNeighborX="532" custLinFactNeighborY="20211"/>
      <dgm:spPr>
        <a:solidFill>
          <a:srgbClr val="00B050"/>
        </a:solidFill>
        <a:ln>
          <a:solidFill>
            <a:schemeClr val="tx1"/>
          </a:solidFill>
        </a:ln>
      </dgm:spPr>
    </dgm:pt>
    <dgm:pt modelId="{DEA3B7C9-35D4-4ED9-A78B-7B460F9A3247}" type="pres">
      <dgm:prSet presAssocID="{A7BE8036-9A16-4922-B6C6-3D261B95A707}" presName="Parent3" presStyleLbl="revTx" presStyleIdx="2" presStyleCnt="3" custLinFactNeighborX="-2374" custLinFactNeighborY="59830">
        <dgm:presLayoutVars>
          <dgm:chMax val="1"/>
          <dgm:chPref val="1"/>
          <dgm:bulletEnabled val="1"/>
        </dgm:presLayoutVars>
      </dgm:prSet>
      <dgm:spPr/>
    </dgm:pt>
  </dgm:ptLst>
  <dgm:cxnLst>
    <dgm:cxn modelId="{8DAC0C07-5DB1-469C-91E0-965566A567DD}" type="presOf" srcId="{A7BE8036-9A16-4922-B6C6-3D261B95A707}" destId="{DEA3B7C9-35D4-4ED9-A78B-7B460F9A3247}" srcOrd="0" destOrd="0" presId="urn:microsoft.com/office/officeart/2009/layout/CircleArrowProcess"/>
    <dgm:cxn modelId="{18813D48-1091-41B9-8BF4-075DC0C8E05A}" type="presOf" srcId="{A24FF3DE-3D4B-4C02-B1B5-6DA9E51A537A}" destId="{D454B5A0-C34D-4350-9571-4B99D38FD83A}" srcOrd="0" destOrd="0" presId="urn:microsoft.com/office/officeart/2009/layout/CircleArrowProcess"/>
    <dgm:cxn modelId="{6F1DE84A-A20F-45DB-849B-D6FD0EA67179}" type="presOf" srcId="{246EBC66-7C86-4E6D-943D-67BC55996230}" destId="{05F46C11-24A2-4CE2-AA34-8A351B36EDB8}" srcOrd="0" destOrd="0" presId="urn:microsoft.com/office/officeart/2009/layout/CircleArrowProcess"/>
    <dgm:cxn modelId="{4C493167-B93C-46DB-9C87-172E27267B35}" type="presOf" srcId="{5284C118-9059-4113-BEA8-3A56076CA67E}" destId="{B2B5BB98-67B6-4A3F-B69C-64D1134F3895}" srcOrd="0" destOrd="0" presId="urn:microsoft.com/office/officeart/2009/layout/CircleArrowProcess"/>
    <dgm:cxn modelId="{A2EEDE73-4B14-485B-B9A7-B7F6E6C179BD}" srcId="{A24FF3DE-3D4B-4C02-B1B5-6DA9E51A537A}" destId="{5284C118-9059-4113-BEA8-3A56076CA67E}" srcOrd="1" destOrd="0" parTransId="{71CB57D2-2F07-419B-BC23-CF3D80E5D9AB}" sibTransId="{7C61E29C-80EE-43CE-B316-3FC08BE56D7F}"/>
    <dgm:cxn modelId="{471C2CBD-F274-4928-A278-CFFE5A3213B1}" srcId="{A24FF3DE-3D4B-4C02-B1B5-6DA9E51A537A}" destId="{A7BE8036-9A16-4922-B6C6-3D261B95A707}" srcOrd="2" destOrd="0" parTransId="{00B7DF83-2D35-4A35-9E9D-B264035E77C6}" sibTransId="{F143A33A-4868-4DD5-AFC6-03BE4A5ED2D4}"/>
    <dgm:cxn modelId="{D2E6CBE6-2A45-49B1-955A-A34DDFA0B1CA}" srcId="{A24FF3DE-3D4B-4C02-B1B5-6DA9E51A537A}" destId="{246EBC66-7C86-4E6D-943D-67BC55996230}" srcOrd="0" destOrd="0" parTransId="{7FE60610-BC1B-404A-97A9-088978081B4E}" sibTransId="{8D579324-2CA2-4B88-8793-200D1EFBB326}"/>
    <dgm:cxn modelId="{14AE7083-D8BA-4055-BC2F-EC5A3A781A85}" type="presParOf" srcId="{D454B5A0-C34D-4350-9571-4B99D38FD83A}" destId="{6C9F6492-04E6-4C20-B547-BEDC6F91E9DE}" srcOrd="0" destOrd="0" presId="urn:microsoft.com/office/officeart/2009/layout/CircleArrowProcess"/>
    <dgm:cxn modelId="{F2E82FE8-E788-439E-88C5-CD536EF7473F}" type="presParOf" srcId="{6C9F6492-04E6-4C20-B547-BEDC6F91E9DE}" destId="{2203E1C4-8AE1-462F-AE0C-55F9E6C40950}" srcOrd="0" destOrd="0" presId="urn:microsoft.com/office/officeart/2009/layout/CircleArrowProcess"/>
    <dgm:cxn modelId="{316DA3ED-AC10-4ACB-8014-F4868FD392AB}" type="presParOf" srcId="{D454B5A0-C34D-4350-9571-4B99D38FD83A}" destId="{05F46C11-24A2-4CE2-AA34-8A351B36EDB8}" srcOrd="1" destOrd="0" presId="urn:microsoft.com/office/officeart/2009/layout/CircleArrowProcess"/>
    <dgm:cxn modelId="{BCF9376E-E8A4-4060-B700-1FA84FA299C4}" type="presParOf" srcId="{D454B5A0-C34D-4350-9571-4B99D38FD83A}" destId="{3CE1E12C-FCC2-4191-8559-29143F13F356}" srcOrd="2" destOrd="0" presId="urn:microsoft.com/office/officeart/2009/layout/CircleArrowProcess"/>
    <dgm:cxn modelId="{B65E6A48-4849-44CC-9EF3-9B4A1DFCF4FB}" type="presParOf" srcId="{3CE1E12C-FCC2-4191-8559-29143F13F356}" destId="{294EBC52-7A82-4572-B0DA-41093F102F78}" srcOrd="0" destOrd="0" presId="urn:microsoft.com/office/officeart/2009/layout/CircleArrowProcess"/>
    <dgm:cxn modelId="{7A76CF38-AF34-4EA3-BAFD-A1E337AD6999}" type="presParOf" srcId="{D454B5A0-C34D-4350-9571-4B99D38FD83A}" destId="{B2B5BB98-67B6-4A3F-B69C-64D1134F3895}" srcOrd="3" destOrd="0" presId="urn:microsoft.com/office/officeart/2009/layout/CircleArrowProcess"/>
    <dgm:cxn modelId="{04829DB0-9C61-4E90-8AAA-7399A143FB81}" type="presParOf" srcId="{D454B5A0-C34D-4350-9571-4B99D38FD83A}" destId="{49FE6533-9694-4A05-8596-18E8BE16B205}" srcOrd="4" destOrd="0" presId="urn:microsoft.com/office/officeart/2009/layout/CircleArrowProcess"/>
    <dgm:cxn modelId="{7EB32296-01C4-4FDC-9C55-CD6E28459711}" type="presParOf" srcId="{49FE6533-9694-4A05-8596-18E8BE16B205}" destId="{B867ABA8-2B12-4FB7-B6DF-5AC0A2EF7ED4}" srcOrd="0" destOrd="0" presId="urn:microsoft.com/office/officeart/2009/layout/CircleArrowProcess"/>
    <dgm:cxn modelId="{6066109E-7A81-4DDF-AF48-3F631E1424A9}" type="presParOf" srcId="{D454B5A0-C34D-4350-9571-4B99D38FD83A}" destId="{DEA3B7C9-35D4-4ED9-A78B-7B460F9A324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3E1C4-8AE1-462F-AE0C-55F9E6C40950}">
      <dsp:nvSpPr>
        <dsp:cNvPr id="0" name=""/>
        <dsp:cNvSpPr/>
      </dsp:nvSpPr>
      <dsp:spPr>
        <a:xfrm>
          <a:off x="2864278" y="-79547"/>
          <a:ext cx="2392748" cy="23931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D34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46C11-24A2-4CE2-AA34-8A351B36EDB8}">
      <dsp:nvSpPr>
        <dsp:cNvPr id="0" name=""/>
        <dsp:cNvSpPr/>
      </dsp:nvSpPr>
      <dsp:spPr>
        <a:xfrm>
          <a:off x="3414826" y="755616"/>
          <a:ext cx="1329604" cy="66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INPUTS</a:t>
          </a:r>
        </a:p>
      </dsp:txBody>
      <dsp:txXfrm>
        <a:off x="3414826" y="755616"/>
        <a:ext cx="1329604" cy="664643"/>
      </dsp:txXfrm>
    </dsp:sp>
    <dsp:sp modelId="{294EBC52-7A82-4572-B0DA-41093F102F78}">
      <dsp:nvSpPr>
        <dsp:cNvPr id="0" name=""/>
        <dsp:cNvSpPr/>
      </dsp:nvSpPr>
      <dsp:spPr>
        <a:xfrm>
          <a:off x="2071616" y="1540647"/>
          <a:ext cx="2392748" cy="239311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CE76E6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5BB98-67B6-4A3F-B69C-64D1134F3895}">
      <dsp:nvSpPr>
        <dsp:cNvPr id="0" name=""/>
        <dsp:cNvSpPr/>
      </dsp:nvSpPr>
      <dsp:spPr>
        <a:xfrm>
          <a:off x="2686597" y="2428840"/>
          <a:ext cx="1329604" cy="66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PROCESSING</a:t>
          </a:r>
        </a:p>
      </dsp:txBody>
      <dsp:txXfrm>
        <a:off x="2686597" y="2428840"/>
        <a:ext cx="1329604" cy="664643"/>
      </dsp:txXfrm>
    </dsp:sp>
    <dsp:sp modelId="{B867ABA8-2B12-4FB7-B6DF-5AC0A2EF7ED4}">
      <dsp:nvSpPr>
        <dsp:cNvPr id="0" name=""/>
        <dsp:cNvSpPr/>
      </dsp:nvSpPr>
      <dsp:spPr>
        <a:xfrm>
          <a:off x="3045515" y="3330238"/>
          <a:ext cx="2055741" cy="205656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3B7C9-35D4-4ED9-A78B-7B460F9A3247}">
      <dsp:nvSpPr>
        <dsp:cNvPr id="0" name=""/>
        <dsp:cNvSpPr/>
      </dsp:nvSpPr>
      <dsp:spPr>
        <a:xfrm>
          <a:off x="3364734" y="4029579"/>
          <a:ext cx="1329604" cy="66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OUTPUTS</a:t>
          </a:r>
        </a:p>
      </dsp:txBody>
      <dsp:txXfrm>
        <a:off x="3364734" y="4029579"/>
        <a:ext cx="1329604" cy="664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9F1-9B61-4647-8DA2-ED6854A8F200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D1CC-F5D4-2748-BC0A-DB177B91A6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35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yourself with your name, affiliation and TCS only</a:t>
            </a:r>
            <a:endParaRPr lang="it-IT" sz="1200" b="1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|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E80C4-AD7B-3345-882D-F3EEC8907A7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9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138A3-8132-08AF-11B0-488CCA2B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21612-B22D-22DC-0305-44BE9178B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65AC2-FBEF-40F9-A285-BC37B29A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depends on ground motion;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 motion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controlled by the source;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Historical EQ source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often uncertain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F6268E3-C96A-7849-0F7D-4B76264CCFB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|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5E2F5-ADF0-2B2B-43BE-AC90078D5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E80C4-AD7B-3345-882D-F3EEC8907A7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4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2871F-11B9-97FA-F7D9-62EA22DD6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F7091-544C-F36E-78D7-529CCB67E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5C4A8-0BD1-E96F-A10F-54F058CD7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8EA1332-03ED-4F63-254E-4BE9683E5F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|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FEDB7-E6C4-B775-6A41-FC00DBC01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E80C4-AD7B-3345-882D-F3EEC8907A7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1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72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88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2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26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76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40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687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5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31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70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59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5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veronica.gironelli@ingv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8E81B-A93D-A8D3-F118-455C24D4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B211C7-8F43-C000-E343-78E0F6EE1C65}"/>
              </a:ext>
            </a:extLst>
          </p:cNvPr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BBF51D-8A69-3CA4-DFEA-48BC4B478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342" y="1797449"/>
            <a:ext cx="10224273" cy="3716925"/>
          </a:xfrm>
        </p:spPr>
        <p:txBody>
          <a:bodyPr>
            <a:normAutofit fontScale="90000"/>
          </a:bodyPr>
          <a:lstStyle/>
          <a:p>
            <a:pPr>
              <a:spcAft>
                <a:spcPts val="4400"/>
              </a:spcAft>
            </a:pPr>
            <a:r>
              <a:rPr lang="en-US" sz="50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workflow to analytically investigate seismogenic sources of historical earthquakes: new insights from Central Italy pre-instrumental seismicity</a:t>
            </a: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2400" b="1" u="sng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V. Gironelli</a:t>
            </a:r>
            <a:r>
              <a:rPr lang="it-IT" sz="24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L. Luzi, T. Volatili, E. Tondi</a:t>
            </a:r>
            <a:endParaRPr lang="it-IT" sz="5900" b="1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53F08-155A-66C9-A183-AF454650832D}"/>
              </a:ext>
            </a:extLst>
          </p:cNvPr>
          <p:cNvSpPr txBox="1"/>
          <p:nvPr/>
        </p:nvSpPr>
        <p:spPr>
          <a:xfrm>
            <a:off x="5418473" y="6370637"/>
            <a:ext cx="67735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Contacts</a:t>
            </a: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📩 Email: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veronica.gironelli@ingv.it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🔗 LinkedIn: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linkedin.com/in/veronica-gironelli-329b96210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colorful globe with white lines&#10;&#10;AI-generated content may be incorrect.">
            <a:extLst>
              <a:ext uri="{FF2B5EF4-FFF2-40B4-BE49-F238E27FC236}">
                <a16:creationId xmlns:a16="http://schemas.microsoft.com/office/drawing/2014/main" id="{BEA0C6A8-5037-2FB1-9191-A9C27A6B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11" y="2886350"/>
            <a:ext cx="1352940" cy="1085300"/>
          </a:xfrm>
          <a:prstGeom prst="rect">
            <a:avLst/>
          </a:prstGeom>
        </p:spPr>
      </p:pic>
      <p:pic>
        <p:nvPicPr>
          <p:cNvPr id="9" name="Picture 8" descr="A blue shield with red text and a shield with a crest&#10;&#10;AI-generated content may be incorrect.">
            <a:extLst>
              <a:ext uri="{FF2B5EF4-FFF2-40B4-BE49-F238E27FC236}">
                <a16:creationId xmlns:a16="http://schemas.microsoft.com/office/drawing/2014/main" id="{28787427-3267-1A3D-8DBD-C02F4F7B6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99" y="4482271"/>
            <a:ext cx="911364" cy="11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DFBF-5FDE-1C8A-411B-BF3AB425E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Double Bracket 89">
            <a:extLst>
              <a:ext uri="{FF2B5EF4-FFF2-40B4-BE49-F238E27FC236}">
                <a16:creationId xmlns:a16="http://schemas.microsoft.com/office/drawing/2014/main" id="{CEED34C3-6149-07FB-36F2-4EB94208FE76}"/>
              </a:ext>
            </a:extLst>
          </p:cNvPr>
          <p:cNvSpPr/>
          <p:nvPr/>
        </p:nvSpPr>
        <p:spPr>
          <a:xfrm>
            <a:off x="1525942" y="184287"/>
            <a:ext cx="9721146" cy="623260"/>
          </a:xfrm>
          <a:prstGeom prst="bracketPair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1A3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Uncertain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Historical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Seismogenic sources in Central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Italy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E1176-59C7-78C5-D1E3-9E9DFF716C6F}"/>
              </a:ext>
            </a:extLst>
          </p:cNvPr>
          <p:cNvSpPr txBox="1"/>
          <p:nvPr/>
        </p:nvSpPr>
        <p:spPr>
          <a:xfrm>
            <a:off x="9204142" y="2211969"/>
            <a:ext cx="2576660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1A3E2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24,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1741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Fabriano earthquake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(Imax 9 MCS; Mw 6.17)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19DD6-6614-1E6B-98EB-B31EED86D554}"/>
              </a:ext>
            </a:extLst>
          </p:cNvPr>
          <p:cNvSpPr txBox="1"/>
          <p:nvPr/>
        </p:nvSpPr>
        <p:spPr>
          <a:xfrm>
            <a:off x="9201348" y="3220368"/>
            <a:ext cx="2579732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1A3E2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28,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1799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Camerino earthquake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(Imax 9-10 MCS; Mw 6.18)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74510-ABF0-ED80-1A8B-B52D8DC43178}"/>
              </a:ext>
            </a:extLst>
          </p:cNvPr>
          <p:cNvSpPr txBox="1"/>
          <p:nvPr/>
        </p:nvSpPr>
        <p:spPr>
          <a:xfrm>
            <a:off x="9201069" y="4920484"/>
            <a:ext cx="2579733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1A3E2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3,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1706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Maiella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earthquake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Imax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10-11 MCS; Mw 6.84)</a:t>
            </a:r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id="{E9EB9736-81A5-BF3C-BD4B-9EA38FA836A6}"/>
              </a:ext>
            </a:extLst>
          </p:cNvPr>
          <p:cNvSpPr/>
          <p:nvPr/>
        </p:nvSpPr>
        <p:spPr>
          <a:xfrm>
            <a:off x="1152685" y="5041541"/>
            <a:ext cx="3459113" cy="665759"/>
          </a:xfrm>
          <a:prstGeom prst="bracketPair">
            <a:avLst/>
          </a:prstGeom>
          <a:solidFill>
            <a:schemeClr val="bg1"/>
          </a:solidFill>
          <a:ln w="38100">
            <a:solidFill>
              <a:srgbClr val="1A3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D9D748-7A60-5BFE-54BF-E21F148A9285}"/>
              </a:ext>
            </a:extLst>
          </p:cNvPr>
          <p:cNvSpPr txBox="1"/>
          <p:nvPr/>
        </p:nvSpPr>
        <p:spPr>
          <a:xfrm>
            <a:off x="9706552" y="1834825"/>
            <a:ext cx="164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B14DA-C4B5-34CC-6AD8-EADEC318EE1A}"/>
              </a:ext>
            </a:extLst>
          </p:cNvPr>
          <p:cNvSpPr txBox="1"/>
          <p:nvPr/>
        </p:nvSpPr>
        <p:spPr>
          <a:xfrm>
            <a:off x="9706551" y="4556596"/>
            <a:ext cx="164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Abruzzi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EA1D5-1CF2-6ECB-BED4-5CD29849F0C2}"/>
              </a:ext>
            </a:extLst>
          </p:cNvPr>
          <p:cNvGrpSpPr/>
          <p:nvPr/>
        </p:nvGrpSpPr>
        <p:grpSpPr>
          <a:xfrm>
            <a:off x="5192069" y="1647980"/>
            <a:ext cx="3864741" cy="4333943"/>
            <a:chOff x="1320152" y="1681316"/>
            <a:chExt cx="3864741" cy="43339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A45660-313C-2C43-3499-C0172FDF6082}"/>
                </a:ext>
              </a:extLst>
            </p:cNvPr>
            <p:cNvGrpSpPr/>
            <p:nvPr/>
          </p:nvGrpSpPr>
          <p:grpSpPr>
            <a:xfrm>
              <a:off x="1320152" y="1681316"/>
              <a:ext cx="3864741" cy="4333943"/>
              <a:chOff x="827344" y="1843088"/>
              <a:chExt cx="3635545" cy="407692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D3C9DD9-EAB2-85D2-F380-9C565D5ED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17" r="217"/>
              <a:stretch/>
            </p:blipFill>
            <p:spPr>
              <a:xfrm>
                <a:off x="827344" y="1843088"/>
                <a:ext cx="3635545" cy="40769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50E8C78-859C-D688-208C-6C0C580FF7E4}"/>
                  </a:ext>
                </a:extLst>
              </p:cNvPr>
              <p:cNvSpPr/>
              <p:nvPr/>
            </p:nvSpPr>
            <p:spPr>
              <a:xfrm rot="20658964">
                <a:off x="3518051" y="5120402"/>
                <a:ext cx="406185" cy="375642"/>
              </a:xfrm>
              <a:prstGeom prst="ellipse">
                <a:avLst/>
              </a:prstGeom>
              <a:noFill/>
              <a:ln w="19050">
                <a:solidFill>
                  <a:srgbClr val="1A3E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5B79173-C727-D253-6B8D-C62790683361}"/>
                  </a:ext>
                </a:extLst>
              </p:cNvPr>
              <p:cNvSpPr/>
              <p:nvPr/>
            </p:nvSpPr>
            <p:spPr>
              <a:xfrm rot="20658964">
                <a:off x="2446792" y="3309748"/>
                <a:ext cx="406185" cy="375642"/>
              </a:xfrm>
              <a:prstGeom prst="ellipse">
                <a:avLst/>
              </a:prstGeom>
              <a:noFill/>
              <a:ln w="19050">
                <a:solidFill>
                  <a:srgbClr val="1A3E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51B2B87-46B0-5560-EBF9-58F4D5C3E844}"/>
                </a:ext>
              </a:extLst>
            </p:cNvPr>
            <p:cNvSpPr/>
            <p:nvPr/>
          </p:nvSpPr>
          <p:spPr>
            <a:xfrm rot="20658964">
              <a:off x="2866622" y="2803451"/>
              <a:ext cx="431792" cy="399324"/>
            </a:xfrm>
            <a:prstGeom prst="ellipse">
              <a:avLst/>
            </a:prstGeom>
            <a:noFill/>
            <a:ln w="19050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784E11-AB52-CF71-AB17-57AC0390D26A}"/>
              </a:ext>
            </a:extLst>
          </p:cNvPr>
          <p:cNvSpPr txBox="1"/>
          <p:nvPr/>
        </p:nvSpPr>
        <p:spPr>
          <a:xfrm>
            <a:off x="5807088" y="1118788"/>
            <a:ext cx="1771028" cy="327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AREA</a:t>
            </a:r>
          </a:p>
        </p:txBody>
      </p:sp>
      <p:sp>
        <p:nvSpPr>
          <p:cNvPr id="38" name="Arrow: Curved Right 37">
            <a:extLst>
              <a:ext uri="{FF2B5EF4-FFF2-40B4-BE49-F238E27FC236}">
                <a16:creationId xmlns:a16="http://schemas.microsoft.com/office/drawing/2014/main" id="{DC037F5F-98B9-75F1-6817-97AE7A687753}"/>
              </a:ext>
            </a:extLst>
          </p:cNvPr>
          <p:cNvSpPr/>
          <p:nvPr/>
        </p:nvSpPr>
        <p:spPr>
          <a:xfrm>
            <a:off x="5078854" y="1245366"/>
            <a:ext cx="742950" cy="970675"/>
          </a:xfrm>
          <a:prstGeom prst="curvedRightArrow">
            <a:avLst/>
          </a:prstGeom>
          <a:solidFill>
            <a:srgbClr val="8C9D8E"/>
          </a:solidFill>
          <a:ln>
            <a:solidFill>
              <a:srgbClr val="1A3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0226571-C429-16CE-2B30-B72C82543A61}"/>
              </a:ext>
            </a:extLst>
          </p:cNvPr>
          <p:cNvGrpSpPr/>
          <p:nvPr/>
        </p:nvGrpSpPr>
        <p:grpSpPr>
          <a:xfrm>
            <a:off x="614110" y="2097389"/>
            <a:ext cx="5103861" cy="3025238"/>
            <a:chOff x="584420" y="1901439"/>
            <a:chExt cx="5103861" cy="302523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B54403-DDE3-CA8E-D1B4-D638A7A2E7B5}"/>
                </a:ext>
              </a:extLst>
            </p:cNvPr>
            <p:cNvSpPr txBox="1"/>
            <p:nvPr/>
          </p:nvSpPr>
          <p:spPr>
            <a:xfrm>
              <a:off x="754831" y="1901439"/>
              <a:ext cx="43240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 depends on expected ground motion;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C34111-BB59-D05E-4957-FBFC3CBF7C1C}"/>
                </a:ext>
              </a:extLst>
            </p:cNvPr>
            <p:cNvCxnSpPr/>
            <p:nvPr/>
          </p:nvCxnSpPr>
          <p:spPr>
            <a:xfrm>
              <a:off x="680928" y="2046911"/>
              <a:ext cx="0" cy="2879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5DFF123-D94B-FC71-66DB-33505A323628}"/>
                </a:ext>
              </a:extLst>
            </p:cNvPr>
            <p:cNvSpPr/>
            <p:nvPr/>
          </p:nvSpPr>
          <p:spPr>
            <a:xfrm>
              <a:off x="585925" y="1977831"/>
              <a:ext cx="190005" cy="20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AAAD56-B55F-60ED-A19C-00555ED3F0CC}"/>
                </a:ext>
              </a:extLst>
            </p:cNvPr>
            <p:cNvSpPr/>
            <p:nvPr/>
          </p:nvSpPr>
          <p:spPr>
            <a:xfrm>
              <a:off x="585924" y="2840185"/>
              <a:ext cx="190005" cy="20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FD4719B-78C2-866A-4AED-016FE14AA24B}"/>
                </a:ext>
              </a:extLst>
            </p:cNvPr>
            <p:cNvSpPr/>
            <p:nvPr/>
          </p:nvSpPr>
          <p:spPr>
            <a:xfrm>
              <a:off x="584420" y="3702539"/>
              <a:ext cx="190005" cy="20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BBEEEC-A26B-A277-756D-2D4EB9AC609E}"/>
                </a:ext>
              </a:extLst>
            </p:cNvPr>
            <p:cNvSpPr txBox="1"/>
            <p:nvPr/>
          </p:nvSpPr>
          <p:spPr>
            <a:xfrm>
              <a:off x="775930" y="2763317"/>
              <a:ext cx="41760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Ground motion depends on the source;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A9BD55-2CED-9F01-F219-C21ED6440382}"/>
                </a:ext>
              </a:extLst>
            </p:cNvPr>
            <p:cNvSpPr txBox="1"/>
            <p:nvPr/>
          </p:nvSpPr>
          <p:spPr>
            <a:xfrm>
              <a:off x="754831" y="3632001"/>
              <a:ext cx="49334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Most historical earthquake source are uncertain.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47A84-BC3C-2241-4B24-03727F98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78" t="10580" r="14831" b="5127"/>
          <a:stretch/>
        </p:blipFill>
        <p:spPr>
          <a:xfrm>
            <a:off x="238862" y="4874239"/>
            <a:ext cx="860812" cy="937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3A8193-A59F-8494-5A7D-60A97FA656F9}"/>
              </a:ext>
            </a:extLst>
          </p:cNvPr>
          <p:cNvSpPr txBox="1"/>
          <p:nvPr/>
        </p:nvSpPr>
        <p:spPr>
          <a:xfrm>
            <a:off x="1120105" y="4999417"/>
            <a:ext cx="35794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determine the 3D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historical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earthquake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sources?  </a:t>
            </a: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F8E56C19-4F48-841F-5CF8-18BACB8C130A}"/>
              </a:ext>
            </a:extLst>
          </p:cNvPr>
          <p:cNvSpPr/>
          <p:nvPr/>
        </p:nvSpPr>
        <p:spPr>
          <a:xfrm>
            <a:off x="566080" y="2508601"/>
            <a:ext cx="108832" cy="41898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B2F50484-251C-1F1A-ECFB-E62FF9E71C9A}"/>
              </a:ext>
            </a:extLst>
          </p:cNvPr>
          <p:cNvSpPr/>
          <p:nvPr/>
        </p:nvSpPr>
        <p:spPr>
          <a:xfrm>
            <a:off x="566080" y="3371235"/>
            <a:ext cx="108832" cy="41898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1054D287-FDBC-04AD-BC46-C852FE2656AE}"/>
              </a:ext>
            </a:extLst>
          </p:cNvPr>
          <p:cNvSpPr/>
          <p:nvPr/>
        </p:nvSpPr>
        <p:spPr>
          <a:xfrm>
            <a:off x="570035" y="4313519"/>
            <a:ext cx="108832" cy="41898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5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644F9-87FE-2458-FBE1-45F1F0CFE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3BFE72-23F8-4C77-6BB7-FC04090D7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39" y="760829"/>
            <a:ext cx="3049805" cy="18269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4EBEB5-BF6A-4D3D-A2AD-CF298149B17C}"/>
              </a:ext>
            </a:extLst>
          </p:cNvPr>
          <p:cNvGrpSpPr/>
          <p:nvPr/>
        </p:nvGrpSpPr>
        <p:grpSpPr>
          <a:xfrm>
            <a:off x="-1409511" y="823845"/>
            <a:ext cx="7456727" cy="4971152"/>
            <a:chOff x="-1262196" y="1051185"/>
            <a:chExt cx="7456727" cy="4971152"/>
          </a:xfrm>
        </p:grpSpPr>
        <p:graphicFrame>
          <p:nvGraphicFramePr>
            <p:cNvPr id="32" name="Diagram 31">
              <a:extLst>
                <a:ext uri="{FF2B5EF4-FFF2-40B4-BE49-F238E27FC236}">
                  <a16:creationId xmlns:a16="http://schemas.microsoft.com/office/drawing/2014/main" id="{BC36D68F-81A7-B163-6E16-BE663C5FE67F}"/>
                </a:ext>
              </a:extLst>
            </p:cNvPr>
            <p:cNvGraphicFramePr/>
            <p:nvPr/>
          </p:nvGraphicFramePr>
          <p:xfrm>
            <a:off x="-1262196" y="1051185"/>
            <a:ext cx="7456727" cy="4971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CBD84BA-1156-09AF-4C35-C0F1982B6243}"/>
                </a:ext>
              </a:extLst>
            </p:cNvPr>
            <p:cNvSpPr/>
            <p:nvPr/>
          </p:nvSpPr>
          <p:spPr>
            <a:xfrm>
              <a:off x="1680357" y="1882265"/>
              <a:ext cx="472271" cy="493608"/>
            </a:xfrm>
            <a:prstGeom prst="ellipse">
              <a:avLst/>
            </a:prstGeom>
            <a:solidFill>
              <a:srgbClr val="FFD3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5E43329-FF87-4D8B-0E0D-28C46786F716}"/>
                </a:ext>
              </a:extLst>
            </p:cNvPr>
            <p:cNvSpPr/>
            <p:nvPr/>
          </p:nvSpPr>
          <p:spPr>
            <a:xfrm>
              <a:off x="2232089" y="2803115"/>
              <a:ext cx="480032" cy="501720"/>
            </a:xfrm>
            <a:prstGeom prst="ellipse">
              <a:avLst/>
            </a:prstGeom>
            <a:solidFill>
              <a:srgbClr val="CE76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2680D58-5AE8-FD2E-D8B8-F17C09BBB90E}"/>
                </a:ext>
              </a:extLst>
            </p:cNvPr>
            <p:cNvSpPr/>
            <p:nvPr/>
          </p:nvSpPr>
          <p:spPr>
            <a:xfrm>
              <a:off x="2082524" y="4439313"/>
              <a:ext cx="480032" cy="50172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60" name="TextBox 34">
            <a:extLst>
              <a:ext uri="{FF2B5EF4-FFF2-40B4-BE49-F238E27FC236}">
                <a16:creationId xmlns:a16="http://schemas.microsoft.com/office/drawing/2014/main" id="{2D657787-E7FF-DB50-4E3D-1475B78092DB}"/>
              </a:ext>
            </a:extLst>
          </p:cNvPr>
          <p:cNvSpPr txBox="1"/>
          <p:nvPr/>
        </p:nvSpPr>
        <p:spPr>
          <a:xfrm>
            <a:off x="4108900" y="1175680"/>
            <a:ext cx="5128617" cy="131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18288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Earthquake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data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magnitude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location,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depth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);</a:t>
            </a:r>
          </a:p>
          <a:p>
            <a:pPr marL="91440" marR="0" lvl="0" indent="-18288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parameters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(L, W, strike, dip,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rake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);</a:t>
            </a:r>
          </a:p>
          <a:p>
            <a:pPr marL="91440" marR="0" lvl="0" indent="-18288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Macroseismic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intensity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data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9" name="Arrow: Striped Right 78">
            <a:extLst>
              <a:ext uri="{FF2B5EF4-FFF2-40B4-BE49-F238E27FC236}">
                <a16:creationId xmlns:a16="http://schemas.microsoft.com/office/drawing/2014/main" id="{93589880-F7FC-C498-B85E-46854C404B78}"/>
              </a:ext>
            </a:extLst>
          </p:cNvPr>
          <p:cNvSpPr/>
          <p:nvPr/>
        </p:nvSpPr>
        <p:spPr>
          <a:xfrm rot="10800000">
            <a:off x="7845356" y="2098968"/>
            <a:ext cx="1275494" cy="433145"/>
          </a:xfrm>
          <a:prstGeom prst="stripedRightArrow">
            <a:avLst/>
          </a:prstGeom>
          <a:solidFill>
            <a:srgbClr val="FFD34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06FBF4F-4259-6757-61CF-5578425EC8FF}"/>
              </a:ext>
            </a:extLst>
          </p:cNvPr>
          <p:cNvSpPr/>
          <p:nvPr/>
        </p:nvSpPr>
        <p:spPr>
          <a:xfrm>
            <a:off x="3451229" y="2749206"/>
            <a:ext cx="7265845" cy="151433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GMM + Vs30 </a:t>
            </a:r>
            <a:r>
              <a:rPr kumimoji="0" lang="it-IT" alt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</a:t>
            </a:r>
            <a:r>
              <a:rPr kumimoji="0" lang="it-IT" alt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 GMPs </a:t>
            </a:r>
            <a:r>
              <a:rPr kumimoji="0" lang="it-IT" alt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prediction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(PGA, PGV)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GMICE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→ Conversion of GMPs to </a:t>
            </a:r>
            <a:r>
              <a:rPr kumimoji="0" lang="it-IT" alt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intensity</a:t>
            </a:r>
            <a:endParaRPr kumimoji="0" lang="it-IT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Residual</a:t>
            </a: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alt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analysis</a:t>
            </a:r>
            <a:r>
              <a:rPr kumimoji="0" lang="it-IT" alt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source evaluation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comparing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vs. pred intensity</a:t>
            </a:r>
            <a:endParaRPr kumimoji="0" lang="it-IT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5E1E8A4-F9B6-3C5F-C0DD-74A69F2EAE4B}"/>
              </a:ext>
            </a:extLst>
          </p:cNvPr>
          <p:cNvGrpSpPr/>
          <p:nvPr/>
        </p:nvGrpSpPr>
        <p:grpSpPr>
          <a:xfrm>
            <a:off x="4112123" y="4488268"/>
            <a:ext cx="5125394" cy="1809250"/>
            <a:chOff x="6096000" y="4680121"/>
            <a:chExt cx="5268594" cy="185979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47E7C9E-2286-D400-2B81-EC92C490A853}"/>
                </a:ext>
              </a:extLst>
            </p:cNvPr>
            <p:cNvGrpSpPr/>
            <p:nvPr/>
          </p:nvGrpSpPr>
          <p:grpSpPr>
            <a:xfrm>
              <a:off x="6096000" y="4680121"/>
              <a:ext cx="5268594" cy="1859799"/>
              <a:chOff x="6096000" y="4680121"/>
              <a:chExt cx="5268594" cy="185979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166BA24-D47B-731D-3CFD-192FD30717A0}"/>
                  </a:ext>
                </a:extLst>
              </p:cNvPr>
              <p:cNvGrpSpPr/>
              <p:nvPr/>
            </p:nvGrpSpPr>
            <p:grpSpPr>
              <a:xfrm>
                <a:off x="6096000" y="4680121"/>
                <a:ext cx="5268594" cy="1859797"/>
                <a:chOff x="8309620" y="3720883"/>
                <a:chExt cx="4104904" cy="1449021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0010C5EF-19E4-2592-C614-EF76A6BE4FB8}"/>
                    </a:ext>
                  </a:extLst>
                </p:cNvPr>
                <p:cNvGrpSpPr/>
                <p:nvPr/>
              </p:nvGrpSpPr>
              <p:grpSpPr>
                <a:xfrm>
                  <a:off x="8309620" y="3720883"/>
                  <a:ext cx="4104904" cy="1449021"/>
                  <a:chOff x="8309620" y="3720883"/>
                  <a:chExt cx="4104904" cy="1449021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7971DA4C-9F2D-9F3B-2C1E-40BDFEF40846}"/>
                      </a:ext>
                    </a:extLst>
                  </p:cNvPr>
                  <p:cNvSpPr/>
                  <p:nvPr/>
                </p:nvSpPr>
                <p:spPr>
                  <a:xfrm>
                    <a:off x="8309620" y="3722130"/>
                    <a:ext cx="4104904" cy="144777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A00ECF73-BB99-6989-AE31-D2F74658BF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88290" y="3720883"/>
                    <a:ext cx="0" cy="1207377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286E3098-748C-0A4F-7359-FCE57CC1EA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72087" y="3720883"/>
                    <a:ext cx="0" cy="1207377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64" name="Picture 63" descr="A collage of maps of the ocean&#10;&#10;Description automatically generated">
                  <a:extLst>
                    <a:ext uri="{FF2B5EF4-FFF2-40B4-BE49-F238E27FC236}">
                      <a16:creationId xmlns:a16="http://schemas.microsoft.com/office/drawing/2014/main" id="{B4223342-ECF6-290F-5E72-D92AF5C21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46" t="66931" r="50984" b="2153"/>
                <a:stretch/>
              </p:blipFill>
              <p:spPr>
                <a:xfrm>
                  <a:off x="8333192" y="3742989"/>
                  <a:ext cx="1335755" cy="1166912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65" name="Picture 64" descr="A collage of maps of the ocean&#10;&#10;Description automatically generated">
                  <a:extLst>
                    <a:ext uri="{FF2B5EF4-FFF2-40B4-BE49-F238E27FC236}">
                      <a16:creationId xmlns:a16="http://schemas.microsoft.com/office/drawing/2014/main" id="{143C2798-329B-3185-C9F3-EAF7CA5E8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9" t="66934" r="50887" b="2220"/>
                <a:stretch/>
              </p:blipFill>
              <p:spPr>
                <a:xfrm>
                  <a:off x="9710059" y="3742923"/>
                  <a:ext cx="1344212" cy="1168461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66" name="image1.jpg" descr="A map of a large area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5FAE148-1274-03B7-F94A-B38A5614A18A}"/>
                    </a:ext>
                  </a:extLst>
                </p:cNvPr>
                <p:cNvPicPr/>
                <p:nvPr/>
              </p:nvPicPr>
              <p:blipFill rotWithShape="1">
                <a:blip r:embed="rId11"/>
                <a:srcRect l="67222" t="13883" r="320" b="1078"/>
                <a:stretch/>
              </p:blipFill>
              <p:spPr>
                <a:xfrm>
                  <a:off x="11091872" y="3744473"/>
                  <a:ext cx="1301578" cy="1166912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</p:grpSp>
          <p:sp>
            <p:nvSpPr>
              <p:cNvPr id="63" name="TextBox 34">
                <a:extLst>
                  <a:ext uri="{FF2B5EF4-FFF2-40B4-BE49-F238E27FC236}">
                    <a16:creationId xmlns:a16="http://schemas.microsoft.com/office/drawing/2014/main" id="{E6CBD7CB-1F26-13E8-980B-7DADF53A3442}"/>
                  </a:ext>
                </a:extLst>
              </p:cNvPr>
              <p:cNvSpPr txBox="1"/>
              <p:nvPr/>
            </p:nvSpPr>
            <p:spPr>
              <a:xfrm>
                <a:off x="6853382" y="6077036"/>
                <a:ext cx="3944281" cy="46288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SHAKING SCENARIOS in PGA – PGV - INTENSITY</a:t>
                </a:r>
              </a:p>
            </p:txBody>
          </p: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921466E-8399-7854-2E12-23CB18D79AC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83" y="6229772"/>
              <a:ext cx="5268511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BD9500E-1B5C-0750-4C16-393C8194649F}"/>
              </a:ext>
            </a:extLst>
          </p:cNvPr>
          <p:cNvSpPr/>
          <p:nvPr/>
        </p:nvSpPr>
        <p:spPr>
          <a:xfrm>
            <a:off x="3451219" y="2903407"/>
            <a:ext cx="6656008" cy="1327978"/>
          </a:xfrm>
          <a:prstGeom prst="rect">
            <a:avLst/>
          </a:prstGeom>
          <a:noFill/>
          <a:ln>
            <a:solidFill>
              <a:srgbClr val="CE7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FAE3A61-5B15-6146-36D3-F7216B46DFA3}"/>
              </a:ext>
            </a:extLst>
          </p:cNvPr>
          <p:cNvSpPr/>
          <p:nvPr/>
        </p:nvSpPr>
        <p:spPr>
          <a:xfrm>
            <a:off x="4112124" y="1247797"/>
            <a:ext cx="4573871" cy="1327978"/>
          </a:xfrm>
          <a:prstGeom prst="rect">
            <a:avLst/>
          </a:prstGeom>
          <a:noFill/>
          <a:ln>
            <a:solidFill>
              <a:srgbClr val="FFD3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1CEFB-0ABF-3880-ADB9-FCA6E6E7534B}"/>
              </a:ext>
            </a:extLst>
          </p:cNvPr>
          <p:cNvSpPr txBox="1"/>
          <p:nvPr/>
        </p:nvSpPr>
        <p:spPr>
          <a:xfrm>
            <a:off x="3395561" y="160448"/>
            <a:ext cx="540087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MATLAB-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WORKFLOW</a:t>
            </a:r>
          </a:p>
        </p:txBody>
      </p:sp>
      <p:sp>
        <p:nvSpPr>
          <p:cNvPr id="80" name="Arrow: Striped Right 79">
            <a:extLst>
              <a:ext uri="{FF2B5EF4-FFF2-40B4-BE49-F238E27FC236}">
                <a16:creationId xmlns:a16="http://schemas.microsoft.com/office/drawing/2014/main" id="{63FFE1FB-1BB8-5207-C7CD-7190B53B02FB}"/>
              </a:ext>
            </a:extLst>
          </p:cNvPr>
          <p:cNvSpPr/>
          <p:nvPr/>
        </p:nvSpPr>
        <p:spPr>
          <a:xfrm>
            <a:off x="8879504" y="5927772"/>
            <a:ext cx="1289151" cy="433145"/>
          </a:xfrm>
          <a:prstGeom prst="stripedRightArrow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C813DE-8B5A-9955-43F4-07D0A7DD3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0404" y="4424995"/>
            <a:ext cx="1430031" cy="2020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086FC-CA96-BE68-7AE9-7F0255B49ABA}"/>
              </a:ext>
            </a:extLst>
          </p:cNvPr>
          <p:cNvSpPr txBox="1"/>
          <p:nvPr/>
        </p:nvSpPr>
        <p:spPr>
          <a:xfrm rot="21149148">
            <a:off x="10130581" y="5139226"/>
            <a:ext cx="1828183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 SESSION!</a:t>
            </a:r>
          </a:p>
        </p:txBody>
      </p:sp>
    </p:spTree>
    <p:extLst>
      <p:ext uri="{BB962C8B-B14F-4D97-AF65-F5344CB8AC3E}">
        <p14:creationId xmlns:p14="http://schemas.microsoft.com/office/powerpoint/2010/main" val="144484022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Macintosh PowerPoint</Application>
  <PresentationFormat>Widescreen</PresentationFormat>
  <Paragraphs>44</Paragraphs>
  <Slides>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Courier New</vt:lpstr>
      <vt:lpstr>Lato</vt:lpstr>
      <vt:lpstr>1_Tema di Office</vt:lpstr>
      <vt:lpstr>A workflow to analytically investigate seismogenic sources of historical earthquakes: new insights from Central Italy pre-instrumental seismicity  V. Gironelli, L. Luzi, T. Volatili, E. Tondi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2025-03-27T13:47:33Z</dcterms:created>
  <dcterms:modified xsi:type="dcterms:W3CDTF">2025-03-27T13:48:05Z</dcterms:modified>
</cp:coreProperties>
</file>