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1311" r:id="rId2"/>
    <p:sldId id="1312" r:id="rId3"/>
    <p:sldId id="1313" r:id="rId4"/>
    <p:sldId id="1314" r:id="rId5"/>
    <p:sldId id="1315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>
      <p:cViewPr varScale="1">
        <p:scale>
          <a:sx n="105" d="100"/>
          <a:sy n="105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BD98E-F9B0-E94A-96B8-8DBA679EBFD8}" type="datetimeFigureOut">
              <a:rPr lang="it-IT" smtClean="0"/>
              <a:t>27/03/25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F7E6E-F67F-E24B-8115-B1F1FD36D6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709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t>1 | 1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t>1 | 1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t>1 | 1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13" name="Google Shape;11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t>1 | 1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43" name="Google Shape;14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t>1 | 1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69" name="Google Shape;16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711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Titolo e testo verticale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977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1_Titolo e testo vertica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70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Titolo e contenut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161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Intestazione sezion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246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Due contenut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3364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Confront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984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Solo tito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840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244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Contenuto con didascalia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566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Immagine con didascali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1568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985835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/>
        </p:nvSpPr>
        <p:spPr>
          <a:xfrm>
            <a:off x="12723223" y="505532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1524000" y="2123091"/>
            <a:ext cx="9144000" cy="293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A3E28"/>
              </a:buClr>
              <a:buSzPts val="4000"/>
              <a:buFont typeface="Helvetica Neue"/>
              <a:buNone/>
            </a:pPr>
            <a:r>
              <a:rPr lang="it-IT" sz="4000" b="1" dirty="0" err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Further</a:t>
            </a:r>
            <a:r>
              <a:rPr lang="it-IT" sz="4000" b="1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 exploitation of EPOSAR </a:t>
            </a:r>
            <a:r>
              <a:rPr lang="it-IT" sz="4000" b="1" dirty="0" err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InSAR</a:t>
            </a:r>
            <a:r>
              <a:rPr lang="it-IT" sz="4000" b="1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 data for ICS-D </a:t>
            </a:r>
            <a:r>
              <a:rPr lang="it-IT" sz="4000" b="1" dirty="0" err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implementation</a:t>
            </a:r>
            <a:br>
              <a:rPr lang="it-IT" sz="4000" b="1" dirty="0">
                <a:solidFill>
                  <a:srgbClr val="1A3E28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br>
              <a:rPr lang="it-IT" b="1" dirty="0">
                <a:solidFill>
                  <a:srgbClr val="1A3E28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it-IT" sz="24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Occhipinti M.</a:t>
            </a:r>
            <a:r>
              <a:rPr lang="it-IT" sz="16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1</a:t>
            </a:r>
            <a:r>
              <a:rPr lang="it-IT" sz="24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, De Luca C.</a:t>
            </a:r>
            <a:r>
              <a:rPr lang="it-IT" sz="16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1</a:t>
            </a:r>
            <a:r>
              <a:rPr lang="it-IT" sz="24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, Manunta M.</a:t>
            </a:r>
            <a:r>
              <a:rPr lang="it-IT" sz="16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1</a:t>
            </a:r>
            <a:r>
              <a:rPr lang="it-IT" sz="24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, </a:t>
            </a:r>
            <a:r>
              <a:rPr lang="it-IT" sz="2400" b="1" dirty="0" err="1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Monterroso</a:t>
            </a:r>
            <a:r>
              <a:rPr lang="it-IT" sz="24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 F.</a:t>
            </a:r>
            <a:r>
              <a:rPr lang="it-IT" sz="16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1</a:t>
            </a:r>
            <a:r>
              <a:rPr lang="it-IT" sz="24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, Casu F.</a:t>
            </a:r>
            <a:r>
              <a:rPr lang="it-IT" sz="1600" b="1" dirty="0">
                <a:solidFill>
                  <a:srgbClr val="1A3E28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2</a:t>
            </a:r>
            <a:endParaRPr b="1" dirty="0">
              <a:solidFill>
                <a:srgbClr val="1A3E28"/>
              </a:solidFill>
              <a:latin typeface="Calibri" panose="020F0502020204030204" pitchFamily="34" charset="0"/>
              <a:ea typeface="Helvetica Neue"/>
              <a:cs typeface="Calibri" panose="020F0502020204030204" pitchFamily="34" charset="0"/>
              <a:sym typeface="Helvetica Neue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2723223" y="505532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" descr="Immagine che contiene testo, Carattere, bianco, clipart&#10;&#10;Il contenuto generato dall'IA potrebbe non essere corretto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41170" y="5458362"/>
            <a:ext cx="2041646" cy="86400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4853512" y="5055326"/>
            <a:ext cx="248497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Helvetica Neue"/>
              <a:buAutoNum type="arabicPeriod"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IREA-CNR, </a:t>
            </a:r>
            <a:r>
              <a:rPr kumimoji="0" lang="it-IT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Naples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, </a:t>
            </a:r>
            <a:r>
              <a:rPr kumimoji="0" lang="it-IT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Italy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Helvetica Neue"/>
              <a:cs typeface="Calibri" panose="020F0502020204030204" pitchFamily="34" charset="0"/>
              <a:sym typeface="Helvetica Neue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Helvetica Neue"/>
              <a:buAutoNum type="arabicPeriod"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IREA-CNR, Milan, </a:t>
            </a:r>
            <a:r>
              <a:rPr kumimoji="0" lang="it-IT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rPr>
              <a:t>Italy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Helvetica Neue"/>
              <a:cs typeface="Calibri" panose="020F0502020204030204" pitchFamily="34" charset="0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1404256" y="365125"/>
            <a:ext cx="9949543" cy="766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A3E28"/>
              </a:buClr>
              <a:buSzPts val="2000"/>
              <a:buFont typeface="Lato"/>
              <a:buNone/>
            </a:pPr>
            <a:r>
              <a:rPr lang="it-IT" sz="2800" b="1" dirty="0" err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Further</a:t>
            </a:r>
            <a:r>
              <a:rPr lang="it-IT" sz="2800" b="1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 exploitation of EPOSAR </a:t>
            </a:r>
            <a:r>
              <a:rPr lang="it-IT" sz="2800" b="1" dirty="0" err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InSAR</a:t>
            </a:r>
            <a:r>
              <a:rPr lang="it-IT" sz="2800" b="1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 data for ICS-D </a:t>
            </a:r>
            <a:r>
              <a:rPr lang="it-IT" sz="2800" b="1" dirty="0" err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implementation</a:t>
            </a:r>
            <a:endParaRPr sz="28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1614" y="1506550"/>
            <a:ext cx="5549574" cy="433365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 rot="-595296">
            <a:off x="1439905" y="1136941"/>
            <a:ext cx="267893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3600" b="1" i="0" u="none" strike="noStrike" kern="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EPOSAR data</a:t>
            </a:r>
            <a:endParaRPr kumimoji="0" sz="3600" b="1" i="0" u="none" strike="noStrike" kern="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7849967" y="1788098"/>
            <a:ext cx="3113313" cy="123006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3C6E7"/>
              </a:gs>
              <a:gs pos="67850">
                <a:srgbClr val="D8E2F3"/>
              </a:gs>
              <a:gs pos="100000">
                <a:schemeClr val="lt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Workspace with processing scripts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9270551" y="3176015"/>
            <a:ext cx="272143" cy="522514"/>
          </a:xfrm>
          <a:prstGeom prst="downArrow">
            <a:avLst>
              <a:gd name="adj1" fmla="val 50000"/>
              <a:gd name="adj2" fmla="val 82000"/>
            </a:avLst>
          </a:prstGeom>
          <a:solidFill>
            <a:schemeClr val="accent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 rot="-5400000">
            <a:off x="7353300" y="3080656"/>
            <a:ext cx="272143" cy="522514"/>
          </a:xfrm>
          <a:prstGeom prst="downArrow">
            <a:avLst>
              <a:gd name="adj1" fmla="val 50000"/>
              <a:gd name="adj2" fmla="val 82000"/>
            </a:avLst>
          </a:prstGeom>
          <a:solidFill>
            <a:schemeClr val="accent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7849965" y="3856382"/>
            <a:ext cx="3113313" cy="123006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3C6E7"/>
              </a:gs>
              <a:gs pos="67850">
                <a:srgbClr val="D8E2F3"/>
              </a:gs>
              <a:gs pos="100000">
                <a:schemeClr val="lt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Processing for the generation of added-value products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08" name="Google Shape;108;p2"/>
          <p:cNvSpPr/>
          <p:nvPr/>
        </p:nvSpPr>
        <p:spPr>
          <a:xfrm rot="10245001" flipH="1">
            <a:off x="4321219" y="1144783"/>
            <a:ext cx="933949" cy="872910"/>
          </a:xfrm>
          <a:prstGeom prst="bentUpArrow">
            <a:avLst>
              <a:gd name="adj1" fmla="val 17054"/>
              <a:gd name="adj2" fmla="val 18069"/>
              <a:gd name="adj3" fmla="val 21863"/>
            </a:avLst>
          </a:prstGeom>
          <a:solidFill>
            <a:schemeClr val="accent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>
            <a:spLocks noGrp="1"/>
          </p:cNvSpPr>
          <p:nvPr>
            <p:ph type="title"/>
          </p:nvPr>
        </p:nvSpPr>
        <p:spPr>
          <a:xfrm>
            <a:off x="1404256" y="365125"/>
            <a:ext cx="9949543" cy="766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1A3E28"/>
              </a:buClr>
              <a:buSzPts val="2000"/>
              <a:buFont typeface="Lato"/>
            </a:pPr>
            <a:r>
              <a:rPr lang="it-IT" sz="2800" b="1" dirty="0" err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Further</a:t>
            </a:r>
            <a:r>
              <a:rPr lang="it-IT" sz="2800" b="1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 exploitation of EPOSAR </a:t>
            </a:r>
            <a:r>
              <a:rPr lang="it-IT" sz="2800" b="1" dirty="0" err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InSAR</a:t>
            </a:r>
            <a:r>
              <a:rPr lang="it-IT" sz="2800" b="1" dirty="0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 data for ICS-D </a:t>
            </a:r>
            <a:r>
              <a:rPr lang="it-IT" sz="2800" b="1" dirty="0" err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implementation</a:t>
            </a:r>
            <a:endParaRPr sz="2800" b="1" dirty="0">
              <a:solidFill>
                <a:srgbClr val="1A3E28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16" name="Google Shape;11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759" y="2073955"/>
            <a:ext cx="5019881" cy="392001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3"/>
          <p:cNvSpPr/>
          <p:nvPr/>
        </p:nvSpPr>
        <p:spPr>
          <a:xfrm rot="-545062">
            <a:off x="388353" y="1660297"/>
            <a:ext cx="267893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3600" b="1" i="0" u="none" strike="noStrike" kern="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EPOSAR data</a:t>
            </a:r>
            <a:endParaRPr kumimoji="0" sz="3600" b="1" i="0" u="none" strike="noStrike" kern="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/>
          <p:nvPr/>
        </p:nvSpPr>
        <p:spPr>
          <a:xfrm>
            <a:off x="5153177" y="1337326"/>
            <a:ext cx="6430550" cy="111043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3C6E7"/>
              </a:gs>
              <a:gs pos="67850">
                <a:srgbClr val="D8E2F3"/>
              </a:gs>
              <a:gs pos="100000">
                <a:schemeClr val="lt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Combination of the LOS displacement maps to retrive the Vertical (Up) and Horizontal (East/West) displacement maps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 txBox="1"/>
          <p:nvPr/>
        </p:nvSpPr>
        <p:spPr>
          <a:xfrm>
            <a:off x="6257417" y="4952313"/>
            <a:ext cx="249414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LOS unit vector map (N E U)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6919515" y="3515425"/>
            <a:ext cx="1431408" cy="1101066"/>
          </a:xfrm>
          <a:prstGeom prst="flowChartDocument">
            <a:avLst/>
          </a:prstGeom>
          <a:solidFill>
            <a:srgbClr val="8DA9DB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6776556" y="3639756"/>
            <a:ext cx="1431408" cy="1101066"/>
          </a:xfrm>
          <a:prstGeom prst="flowChartDocument">
            <a:avLst/>
          </a:prstGeom>
          <a:solidFill>
            <a:srgbClr val="8DA9DB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8033937" y="4457047"/>
            <a:ext cx="5469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ASC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23" name="Google Shape;123;p3"/>
          <p:cNvSpPr txBox="1"/>
          <p:nvPr/>
        </p:nvSpPr>
        <p:spPr>
          <a:xfrm>
            <a:off x="8299135" y="4253239"/>
            <a:ext cx="54309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24" name="Google Shape;124;p3"/>
          <p:cNvSpPr txBox="1"/>
          <p:nvPr/>
        </p:nvSpPr>
        <p:spPr>
          <a:xfrm>
            <a:off x="6646683" y="3143021"/>
            <a:ext cx="215373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LOS displacement maps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10356475" y="4472794"/>
            <a:ext cx="1431408" cy="1101066"/>
          </a:xfrm>
          <a:prstGeom prst="flowChartDocument">
            <a:avLst/>
          </a:prstGeom>
          <a:solidFill>
            <a:srgbClr val="8DA9DB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10213516" y="4616491"/>
            <a:ext cx="1431408" cy="1101066"/>
          </a:xfrm>
          <a:prstGeom prst="flowChartDocument">
            <a:avLst/>
          </a:prstGeom>
          <a:solidFill>
            <a:srgbClr val="8DA9DB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9901704" y="3746236"/>
            <a:ext cx="207460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East-Up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displacement map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11779868" y="5116757"/>
            <a:ext cx="30194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11602319" y="5351021"/>
            <a:ext cx="29687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6013486" y="3302755"/>
            <a:ext cx="487862" cy="3156758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/>
          <p:nvPr/>
        </p:nvSpPr>
        <p:spPr>
          <a:xfrm rot="-5400000">
            <a:off x="9354459" y="4589848"/>
            <a:ext cx="272143" cy="695466"/>
          </a:xfrm>
          <a:prstGeom prst="downArrow">
            <a:avLst>
              <a:gd name="adj1" fmla="val 50000"/>
              <a:gd name="adj2" fmla="val 82000"/>
            </a:avLst>
          </a:prstGeom>
          <a:solidFill>
            <a:schemeClr val="accent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/>
          <p:cNvSpPr/>
          <p:nvPr/>
        </p:nvSpPr>
        <p:spPr>
          <a:xfrm>
            <a:off x="6937044" y="5301423"/>
            <a:ext cx="1431408" cy="1101066"/>
          </a:xfrm>
          <a:prstGeom prst="flowChartDocument">
            <a:avLst/>
          </a:prstGeom>
          <a:solidFill>
            <a:srgbClr val="8DA9DB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/>
          <p:nvPr/>
        </p:nvSpPr>
        <p:spPr>
          <a:xfrm>
            <a:off x="6794085" y="5425754"/>
            <a:ext cx="1431408" cy="1101066"/>
          </a:xfrm>
          <a:prstGeom prst="flowChartDocument">
            <a:avLst/>
          </a:prstGeom>
          <a:solidFill>
            <a:srgbClr val="8DA9DB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8051466" y="6243045"/>
            <a:ext cx="5469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ASC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35" name="Google Shape;135;p3"/>
          <p:cNvSpPr txBox="1"/>
          <p:nvPr/>
        </p:nvSpPr>
        <p:spPr>
          <a:xfrm>
            <a:off x="8316664" y="6039237"/>
            <a:ext cx="54309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36" name="Google Shape;136;p3"/>
          <p:cNvSpPr/>
          <p:nvPr/>
        </p:nvSpPr>
        <p:spPr>
          <a:xfrm rot="10245001" flipH="1">
            <a:off x="3173545" y="1650627"/>
            <a:ext cx="933949" cy="872910"/>
          </a:xfrm>
          <a:prstGeom prst="bentUpArrow">
            <a:avLst>
              <a:gd name="adj1" fmla="val 17054"/>
              <a:gd name="adj2" fmla="val 18069"/>
              <a:gd name="adj3" fmla="val 21863"/>
            </a:avLst>
          </a:prstGeom>
          <a:solidFill>
            <a:schemeClr val="accent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6950362" y="2663821"/>
            <a:ext cx="146251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INPUT DATA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10139616" y="2657491"/>
            <a:ext cx="169174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OUTPUT DATA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"/>
          <p:cNvSpPr txBox="1">
            <a:spLocks noGrp="1"/>
          </p:cNvSpPr>
          <p:nvPr>
            <p:ph type="title"/>
          </p:nvPr>
        </p:nvSpPr>
        <p:spPr>
          <a:xfrm>
            <a:off x="1404256" y="365125"/>
            <a:ext cx="9949543" cy="766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1A3E28"/>
              </a:buClr>
              <a:buSzPts val="2000"/>
              <a:buFont typeface="Lato"/>
            </a:pPr>
            <a:r>
              <a:rPr lang="it-IT" sz="2800" b="1">
                <a:solidFill>
                  <a:srgbClr val="1A3E2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"/>
              </a:rPr>
              <a:t>Further exploitation of EPOSAR InSAR data for ICS-D implementation</a:t>
            </a:r>
            <a:endParaRPr sz="2800" b="1">
              <a:solidFill>
                <a:srgbClr val="1A3E28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46" name="Google Shape;14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759" y="2073955"/>
            <a:ext cx="5019881" cy="3920019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"/>
          <p:cNvSpPr/>
          <p:nvPr/>
        </p:nvSpPr>
        <p:spPr>
          <a:xfrm rot="-545062">
            <a:off x="388353" y="1660297"/>
            <a:ext cx="267893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3600" b="1" i="0" u="none" strike="noStrike" kern="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EPOSAR data</a:t>
            </a:r>
            <a:endParaRPr kumimoji="0" sz="3600" b="1" i="0" u="none" strike="noStrike" kern="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4"/>
          <p:cNvSpPr/>
          <p:nvPr/>
        </p:nvSpPr>
        <p:spPr>
          <a:xfrm>
            <a:off x="5153177" y="1337326"/>
            <a:ext cx="6430550" cy="111043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3C6E7"/>
              </a:gs>
              <a:gs pos="67850">
                <a:srgbClr val="D8E2F3"/>
              </a:gs>
              <a:gs pos="100000">
                <a:schemeClr val="lt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Reconstruction of the LOS displacement from the N-E-U components of GNSS data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49" name="Google Shape;149;p4"/>
          <p:cNvSpPr txBox="1"/>
          <p:nvPr/>
        </p:nvSpPr>
        <p:spPr>
          <a:xfrm>
            <a:off x="6257417" y="4952313"/>
            <a:ext cx="2494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LOS unit vector map (N E U)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4"/>
          <p:cNvSpPr txBox="1"/>
          <p:nvPr/>
        </p:nvSpPr>
        <p:spPr>
          <a:xfrm>
            <a:off x="6646683" y="3143021"/>
            <a:ext cx="229639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GNSS information (N E U)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4"/>
          <p:cNvSpPr/>
          <p:nvPr/>
        </p:nvSpPr>
        <p:spPr>
          <a:xfrm>
            <a:off x="6013486" y="3302755"/>
            <a:ext cx="487862" cy="3156758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4"/>
          <p:cNvSpPr/>
          <p:nvPr/>
        </p:nvSpPr>
        <p:spPr>
          <a:xfrm rot="-5400000">
            <a:off x="9354459" y="4589848"/>
            <a:ext cx="272143" cy="695466"/>
          </a:xfrm>
          <a:prstGeom prst="downArrow">
            <a:avLst>
              <a:gd name="adj1" fmla="val 50000"/>
              <a:gd name="adj2" fmla="val 82000"/>
            </a:avLst>
          </a:prstGeom>
          <a:solidFill>
            <a:schemeClr val="accent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4"/>
          <p:cNvSpPr/>
          <p:nvPr/>
        </p:nvSpPr>
        <p:spPr>
          <a:xfrm>
            <a:off x="6937044" y="5301423"/>
            <a:ext cx="1431408" cy="1101066"/>
          </a:xfrm>
          <a:prstGeom prst="flowChartDocument">
            <a:avLst/>
          </a:prstGeom>
          <a:solidFill>
            <a:srgbClr val="8DA9DB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4"/>
          <p:cNvSpPr/>
          <p:nvPr/>
        </p:nvSpPr>
        <p:spPr>
          <a:xfrm>
            <a:off x="6794085" y="5425754"/>
            <a:ext cx="1431408" cy="1101066"/>
          </a:xfrm>
          <a:prstGeom prst="flowChartDocument">
            <a:avLst/>
          </a:prstGeom>
          <a:solidFill>
            <a:srgbClr val="8DA9DB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4"/>
          <p:cNvSpPr txBox="1"/>
          <p:nvPr/>
        </p:nvSpPr>
        <p:spPr>
          <a:xfrm>
            <a:off x="8051466" y="6243045"/>
            <a:ext cx="5469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ASC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56" name="Google Shape;156;p4"/>
          <p:cNvSpPr txBox="1"/>
          <p:nvPr/>
        </p:nvSpPr>
        <p:spPr>
          <a:xfrm>
            <a:off x="8316664" y="6039237"/>
            <a:ext cx="54309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57" name="Google Shape;157;p4"/>
          <p:cNvSpPr/>
          <p:nvPr/>
        </p:nvSpPr>
        <p:spPr>
          <a:xfrm rot="10245001" flipH="1">
            <a:off x="3173545" y="1650627"/>
            <a:ext cx="933949" cy="872910"/>
          </a:xfrm>
          <a:prstGeom prst="bentUpArrow">
            <a:avLst>
              <a:gd name="adj1" fmla="val 17054"/>
              <a:gd name="adj2" fmla="val 18069"/>
              <a:gd name="adj3" fmla="val 21863"/>
            </a:avLst>
          </a:prstGeom>
          <a:solidFill>
            <a:schemeClr val="accent1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6950362" y="2663821"/>
            <a:ext cx="146251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INPUT DATA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10139616" y="2657491"/>
            <a:ext cx="169174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OUTPUT DATA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4"/>
          <p:cNvSpPr/>
          <p:nvPr/>
        </p:nvSpPr>
        <p:spPr>
          <a:xfrm>
            <a:off x="6876600" y="3636662"/>
            <a:ext cx="1471612" cy="1286391"/>
          </a:xfrm>
          <a:prstGeom prst="flowChartMultidocument">
            <a:avLst/>
          </a:prstGeom>
          <a:solidFill>
            <a:srgbClr val="B3C6E7"/>
          </a:solidFill>
          <a:ln w="12700" cap="flat" cmpd="sng">
            <a:solidFill>
              <a:srgbClr val="1F386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 txBox="1"/>
          <p:nvPr/>
        </p:nvSpPr>
        <p:spPr>
          <a:xfrm>
            <a:off x="8009608" y="4653947"/>
            <a:ext cx="33374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N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62" name="Google Shape;162;p4"/>
          <p:cNvSpPr txBox="1"/>
          <p:nvPr/>
        </p:nvSpPr>
        <p:spPr>
          <a:xfrm>
            <a:off x="8178002" y="4506811"/>
            <a:ext cx="29687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63" name="Google Shape;163;p4"/>
          <p:cNvSpPr txBox="1"/>
          <p:nvPr/>
        </p:nvSpPr>
        <p:spPr>
          <a:xfrm>
            <a:off x="8313601" y="4348247"/>
            <a:ext cx="30194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9949967" y="3481575"/>
            <a:ext cx="2078389" cy="2492473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3C6E7"/>
              </a:gs>
              <a:gs pos="67850">
                <a:srgbClr val="D8E2F3"/>
              </a:gs>
              <a:gs pos="100000">
                <a:schemeClr val="lt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62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Comparison of the LOS displacement from GNSS with the LOS displacement from EPOSAR data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 txBox="1">
            <a:spLocks noGrp="1"/>
          </p:cNvSpPr>
          <p:nvPr>
            <p:ph type="ctrTitle"/>
          </p:nvPr>
        </p:nvSpPr>
        <p:spPr>
          <a:xfrm>
            <a:off x="1524000" y="2343150"/>
            <a:ext cx="9144000" cy="3081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A3E28"/>
              </a:buClr>
              <a:buSzPts val="6000"/>
              <a:buFont typeface="Lato"/>
              <a:buNone/>
            </a:pPr>
            <a:r>
              <a:rPr lang="it-IT" b="1">
                <a:solidFill>
                  <a:srgbClr val="1A3E28"/>
                </a:solidFill>
                <a:latin typeface="Lato"/>
                <a:ea typeface="Lato"/>
                <a:cs typeface="Lato"/>
                <a:sym typeface="Lato"/>
              </a:rPr>
              <a:t>Thanks for your attention</a:t>
            </a:r>
            <a:endParaRPr b="1">
              <a:solidFill>
                <a:srgbClr val="1A3E2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2" name="Google Shape;172;p5"/>
          <p:cNvSpPr txBox="1"/>
          <p:nvPr/>
        </p:nvSpPr>
        <p:spPr>
          <a:xfrm>
            <a:off x="12723223" y="505532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2_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Macintosh PowerPoint</Application>
  <PresentationFormat>Widescreen</PresentationFormat>
  <Paragraphs>46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Lato</vt:lpstr>
      <vt:lpstr>12_Tema di Office</vt:lpstr>
      <vt:lpstr>Further exploitation of EPOSAR InSAR data for ICS-D implementation  Occhipinti M.1, De Luca C.1, Manunta M.1, Monterroso F.1, Casu F.2</vt:lpstr>
      <vt:lpstr>Further exploitation of EPOSAR InSAR data for ICS-D implementation</vt:lpstr>
      <vt:lpstr>Further exploitation of EPOSAR InSAR data for ICS-D implementation</vt:lpstr>
      <vt:lpstr>Further exploitation of EPOSAR InSAR data for ICS-D implementation</vt:lpstr>
      <vt:lpstr>Thanks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Karl_EPOS ERIC </dc:creator>
  <cp:lastModifiedBy>Karl_EPOS ERIC </cp:lastModifiedBy>
  <cp:revision>1</cp:revision>
  <dcterms:created xsi:type="dcterms:W3CDTF">2025-03-27T13:28:39Z</dcterms:created>
  <dcterms:modified xsi:type="dcterms:W3CDTF">2025-03-27T13:28:54Z</dcterms:modified>
</cp:coreProperties>
</file>