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13" r:id="rId2"/>
    <p:sldId id="314" r:id="rId3"/>
    <p:sldId id="315" r:id="rId4"/>
    <p:sldId id="316" r:id="rId5"/>
    <p:sldId id="31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3C312-770E-E245-8A4F-2C1390AB45C2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D3D5-A9C0-F14A-9631-07C370164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04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39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6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06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34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59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71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6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57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69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26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6364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2723223" y="505532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607976" y="2123451"/>
            <a:ext cx="10668000" cy="381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E28"/>
              </a:buClr>
              <a:buSzPts val="4400"/>
              <a:buFont typeface="Lato"/>
              <a:buNone/>
            </a:pPr>
            <a:r>
              <a:rPr lang="it-IT" sz="4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An </a:t>
            </a:r>
            <a:r>
              <a:rPr lang="it-IT" sz="44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automatic</a:t>
            </a:r>
            <a:r>
              <a:rPr lang="it-IT" sz="4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ML workflow for </a:t>
            </a:r>
            <a:r>
              <a:rPr lang="it-IT" sz="44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microseismicity</a:t>
            </a:r>
            <a:r>
              <a:rPr lang="it-IT" sz="4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44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characterization</a:t>
            </a:r>
            <a:r>
              <a:rPr lang="it-IT" sz="4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44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at</a:t>
            </a:r>
            <a:r>
              <a:rPr lang="it-IT" sz="4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the Irpinia </a:t>
            </a:r>
            <a:r>
              <a:rPr lang="it-IT" sz="44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Near</a:t>
            </a:r>
            <a:r>
              <a:rPr lang="it-IT" sz="4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Fault </a:t>
            </a:r>
            <a:r>
              <a:rPr lang="it-IT" sz="44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Observatory</a:t>
            </a:r>
            <a:br>
              <a:rPr lang="it-IT" sz="4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it-IT" sz="4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2000" dirty="0">
                <a:solidFill>
                  <a:srgbClr val="1A3E28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Francesco Scotto di Uccio, Gaetano Festa, Luca Elia, Antonio Scala, Claudio </a:t>
            </a:r>
            <a:r>
              <a:rPr lang="it-IT" sz="2000" dirty="0" err="1">
                <a:solidFill>
                  <a:srgbClr val="1A3E28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Strumia</a:t>
            </a:r>
            <a:br>
              <a:rPr lang="it-IT" sz="4800" dirty="0">
                <a:solidFill>
                  <a:srgbClr val="1A3E28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</a:br>
            <a:endParaRPr sz="4400" dirty="0">
              <a:solidFill>
                <a:srgbClr val="1A3E28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pic>
        <p:nvPicPr>
          <p:cNvPr id="90" name="Google Shape;90;p1" descr="ISNET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91" y="2989028"/>
            <a:ext cx="1416309" cy="1185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Università degli Studi di Napoli Federico II"/>
          <p:cNvPicPr preferRelativeResize="0"/>
          <p:nvPr/>
        </p:nvPicPr>
        <p:blipFill rotWithShape="1">
          <a:blip r:embed="rId5">
            <a:alphaModFix/>
          </a:blip>
          <a:srcRect l="14979" r="14757"/>
          <a:stretch/>
        </p:blipFill>
        <p:spPr>
          <a:xfrm>
            <a:off x="191667" y="4212099"/>
            <a:ext cx="1673158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941" y="1399085"/>
            <a:ext cx="4286206" cy="44207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1985775" y="138550"/>
            <a:ext cx="102519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t-IT" sz="3600" b="1"/>
              <a:t>MICROSEISMICITY IN THE SOUTHERN APENNINES</a:t>
            </a:r>
            <a:endParaRPr/>
          </a:p>
        </p:txBody>
      </p:sp>
      <p:grpSp>
        <p:nvGrpSpPr>
          <p:cNvPr id="98" name="Google Shape;98;p2"/>
          <p:cNvGrpSpPr/>
          <p:nvPr/>
        </p:nvGrpSpPr>
        <p:grpSpPr>
          <a:xfrm>
            <a:off x="6317254" y="1371029"/>
            <a:ext cx="4730191" cy="635817"/>
            <a:chOff x="895739" y="2434012"/>
            <a:chExt cx="10140815" cy="1683389"/>
          </a:xfrm>
        </p:grpSpPr>
        <p:grpSp>
          <p:nvGrpSpPr>
            <p:cNvPr id="99" name="Google Shape;99;p2"/>
            <p:cNvGrpSpPr/>
            <p:nvPr/>
          </p:nvGrpSpPr>
          <p:grpSpPr>
            <a:xfrm>
              <a:off x="895739" y="2434012"/>
              <a:ext cx="9937716" cy="1683389"/>
              <a:chOff x="895739" y="2434012"/>
              <a:chExt cx="9937716" cy="1683389"/>
            </a:xfrm>
          </p:grpSpPr>
          <p:sp>
            <p:nvSpPr>
              <p:cNvPr id="100" name="Google Shape;100;p2"/>
              <p:cNvSpPr txBox="1"/>
              <p:nvPr/>
            </p:nvSpPr>
            <p:spPr>
              <a:xfrm>
                <a:off x="895739" y="3156023"/>
                <a:ext cx="4968597" cy="961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it-IT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Background microseismicity</a:t>
                </a: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 txBox="1"/>
              <p:nvPr/>
            </p:nvSpPr>
            <p:spPr>
              <a:xfrm>
                <a:off x="7252952" y="3180405"/>
                <a:ext cx="3229562" cy="76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it-IT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Event preparation</a:t>
                </a: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7538" y="2434012"/>
                <a:ext cx="2242663" cy="423488"/>
              </a:xfrm>
              <a:prstGeom prst="rect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it-IT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years</a:t>
                </a: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" name="Google Shape;103;p2"/>
              <p:cNvGrpSpPr/>
              <p:nvPr/>
            </p:nvGrpSpPr>
            <p:grpSpPr>
              <a:xfrm>
                <a:off x="2793666" y="2751531"/>
                <a:ext cx="8039789" cy="456252"/>
                <a:chOff x="3250866" y="3808512"/>
                <a:chExt cx="8039789" cy="456252"/>
              </a:xfrm>
            </p:grpSpPr>
            <p:cxnSp>
              <p:nvCxnSpPr>
                <p:cNvPr id="104" name="Google Shape;104;p2" descr="sequenza temporale"/>
                <p:cNvCxnSpPr/>
                <p:nvPr/>
              </p:nvCxnSpPr>
              <p:spPr>
                <a:xfrm rot="10800000">
                  <a:off x="3505200" y="4000500"/>
                  <a:ext cx="778545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05" name="Google Shape;105;p2" descr="indicatori di sequenza temporale"/>
                <p:cNvSpPr/>
                <p:nvPr/>
              </p:nvSpPr>
              <p:spPr>
                <a:xfrm>
                  <a:off x="3250866" y="3808512"/>
                  <a:ext cx="317613" cy="397465"/>
                </a:xfrm>
                <a:prstGeom prst="ellipse">
                  <a:avLst/>
                </a:prstGeom>
                <a:solidFill>
                  <a:srgbClr val="FFFFFF"/>
                </a:solidFill>
                <a:ln w="1905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06" name="Google Shape;106;p2" descr="indicatori di sequenza temporale"/>
                <p:cNvSpPr/>
                <p:nvPr/>
              </p:nvSpPr>
              <p:spPr>
                <a:xfrm>
                  <a:off x="9131186" y="3846611"/>
                  <a:ext cx="317615" cy="418153"/>
                </a:xfrm>
                <a:prstGeom prst="ellipse">
                  <a:avLst/>
                </a:prstGeom>
                <a:solidFill>
                  <a:srgbClr val="FFFFFF"/>
                </a:solidFill>
                <a:ln w="1905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8953506" y="2578897"/>
                <a:ext cx="1444232" cy="212639"/>
              </a:xfrm>
              <a:prstGeom prst="rect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days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p2"/>
            <p:cNvSpPr/>
            <p:nvPr/>
          </p:nvSpPr>
          <p:spPr>
            <a:xfrm>
              <a:off x="10335391" y="2560137"/>
              <a:ext cx="701163" cy="69056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6447261" y="2686125"/>
            <a:ext cx="4848336" cy="9233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5297" b="-99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192694" y="5792366"/>
            <a:ext cx="8854751" cy="36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5711883" y="3851733"/>
            <a:ext cx="6319092" cy="1845705"/>
            <a:chOff x="5769476" y="3819851"/>
            <a:chExt cx="6319092" cy="1845705"/>
          </a:xfrm>
        </p:grpSpPr>
        <p:sp>
          <p:nvSpPr>
            <p:cNvPr id="112" name="Google Shape;112;p2"/>
            <p:cNvSpPr/>
            <p:nvPr/>
          </p:nvSpPr>
          <p:spPr>
            <a:xfrm>
              <a:off x="5769476" y="3872277"/>
              <a:ext cx="6319092" cy="1793279"/>
            </a:xfrm>
            <a:prstGeom prst="rect">
              <a:avLst/>
            </a:prstGeom>
            <a:solidFill>
              <a:srgbClr val="92D05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5769476" y="3819851"/>
              <a:ext cx="6274190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SCIENTIFIC QUESTIONS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Can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we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automatize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earthquake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chacterization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within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the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NFOs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?</a:t>
              </a:r>
              <a:b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Can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we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generate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enhanced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catalogs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with ML techniques ?</a:t>
              </a:r>
              <a:b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To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what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extent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can 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NFO-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trained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models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improve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the </a:t>
              </a:r>
              <a:r>
                <a:rPr kumimoji="0" lang="it-IT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detection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?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6218691" y="707325"/>
            <a:ext cx="5691390" cy="179327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502229" y="707325"/>
            <a:ext cx="4593771" cy="1793279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2946749" y="108150"/>
            <a:ext cx="68565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t-IT" sz="3600" b="1" dirty="0"/>
              <a:t>AUTOMATIC WORKFLOW @ INFO</a:t>
            </a:r>
            <a:endParaRPr dirty="0"/>
          </a:p>
        </p:txBody>
      </p:sp>
      <p:grpSp>
        <p:nvGrpSpPr>
          <p:cNvPr id="121" name="Google Shape;121;p3"/>
          <p:cNvGrpSpPr/>
          <p:nvPr/>
        </p:nvGrpSpPr>
        <p:grpSpPr>
          <a:xfrm>
            <a:off x="2379801" y="1067400"/>
            <a:ext cx="8843090" cy="201903"/>
            <a:chOff x="-1007369" y="3808512"/>
            <a:chExt cx="13998300" cy="307776"/>
          </a:xfrm>
        </p:grpSpPr>
        <p:cxnSp>
          <p:nvCxnSpPr>
            <p:cNvPr id="122" name="Google Shape;122;p3" descr="sequenza temporale"/>
            <p:cNvCxnSpPr>
              <a:stCxn id="123" idx="6"/>
              <a:endCxn id="124" idx="6"/>
            </p:cNvCxnSpPr>
            <p:nvPr/>
          </p:nvCxnSpPr>
          <p:spPr>
            <a:xfrm rot="10800000">
              <a:off x="-1007369" y="3962400"/>
              <a:ext cx="139983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5" name="Google Shape;125;p3" descr="indicatori di sequenza temporale"/>
            <p:cNvSpPr/>
            <p:nvPr/>
          </p:nvSpPr>
          <p:spPr>
            <a:xfrm>
              <a:off x="2840217" y="3808512"/>
              <a:ext cx="317614" cy="307776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" name="Google Shape;126;p3" descr="indicatori di sequenza temporale"/>
            <p:cNvSpPr/>
            <p:nvPr/>
          </p:nvSpPr>
          <p:spPr>
            <a:xfrm>
              <a:off x="7315483" y="3808512"/>
              <a:ext cx="317614" cy="307776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" name="Google Shape;123;p3" descr="indicatori di sequenza temporale"/>
            <p:cNvSpPr/>
            <p:nvPr/>
          </p:nvSpPr>
          <p:spPr>
            <a:xfrm>
              <a:off x="12673317" y="3808512"/>
              <a:ext cx="317614" cy="307776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3376662" y="1286276"/>
            <a:ext cx="8487678" cy="1112195"/>
            <a:chOff x="1059698" y="3724174"/>
            <a:chExt cx="13435683" cy="1695406"/>
          </a:xfrm>
        </p:grpSpPr>
        <p:sp>
          <p:nvSpPr>
            <p:cNvPr id="128" name="Google Shape;128;p3"/>
            <p:cNvSpPr txBox="1"/>
            <p:nvPr/>
          </p:nvSpPr>
          <p:spPr>
            <a:xfrm>
              <a:off x="1059698" y="3724174"/>
              <a:ext cx="4176112" cy="1695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Earthquake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detection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determination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phase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arrival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times</a:t>
              </a:r>
              <a:b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PhaseNet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+ REAL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5711434" y="3892353"/>
              <a:ext cx="4821455" cy="1479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Determination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hypocentral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coordinates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(HYPO71,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NLLoc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) and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local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magnitude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11083039" y="3862656"/>
              <a:ext cx="3412342" cy="1097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Estimation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of source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parameters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focal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it-IT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mechanisms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3" descr="indicatori di sequenza temporale"/>
          <p:cNvSpPr/>
          <p:nvPr/>
        </p:nvSpPr>
        <p:spPr>
          <a:xfrm>
            <a:off x="2179183" y="1067399"/>
            <a:ext cx="200645" cy="201903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395080" y="1349134"/>
            <a:ext cx="1884986" cy="97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Access to daily continuous records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056782" y="783949"/>
            <a:ext cx="13622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OPERATIONAL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8359794" y="786803"/>
            <a:ext cx="14091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UNDER TESTING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073" y="2957921"/>
            <a:ext cx="2793193" cy="19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80" y="4914311"/>
            <a:ext cx="3782158" cy="163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7315" y="3173032"/>
            <a:ext cx="7147025" cy="3189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/>
          <p:nvPr/>
        </p:nvSpPr>
        <p:spPr>
          <a:xfrm rot="10800000">
            <a:off x="3875209" y="4407988"/>
            <a:ext cx="699900" cy="345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 descr="Immagine che contiene testo, schermat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4673" y="1970552"/>
            <a:ext cx="2985231" cy="21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673" y="3990514"/>
            <a:ext cx="2995049" cy="19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3951370" y="132328"/>
            <a:ext cx="6365121" cy="5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t-IT" sz="3600" b="1"/>
              <a:t>RESULTS &amp; PERSPECTIVES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1335437" y="812574"/>
            <a:ext cx="10908905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5659" b="-141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46" name="Google Shape;146;p4" descr="Immagine che contiene schermata, testo, mapp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775" y="2107663"/>
            <a:ext cx="3249376" cy="3794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/>
          <p:nvPr/>
        </p:nvSpPr>
        <p:spPr>
          <a:xfrm>
            <a:off x="1759974" y="1593816"/>
            <a:ext cx="52473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AUTOMATIC LOCATION AND MAGNITUDE ESTIMATION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2143842" y="5906153"/>
            <a:ext cx="4644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Coherency with catalog hypocenters and magnitude values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8513792" y="1594487"/>
            <a:ext cx="264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TRAINING LOCAL ML MODEL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7369417" y="1872403"/>
            <a:ext cx="464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trained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PhaseNet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on the INFO dataset </a:t>
            </a: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since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2007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51" name="Google Shape;151;p4" descr="Immagine che contiene testo, linea, schermata, Diagramm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3022" y="2202523"/>
            <a:ext cx="3658348" cy="36197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7177504" y="5902496"/>
            <a:ext cx="491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Few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false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positives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(&lt; 5%).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Standardized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catalog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on EPOS data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portal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Extension to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NFOs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F39DC9-1C24-A2A6-2CDC-5C80A576BE6F}"/>
              </a:ext>
            </a:extLst>
          </p:cNvPr>
          <p:cNvSpPr txBox="1"/>
          <p:nvPr/>
        </p:nvSpPr>
        <p:spPr>
          <a:xfrm>
            <a:off x="2979175" y="1946788"/>
            <a:ext cx="654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2707392385"/>
      </p:ext>
    </p:extLst>
  </p:cSld>
  <p:clrMapOvr>
    <a:masterClrMapping/>
  </p:clrMapOvr>
</p:sld>
</file>

<file path=ppt/theme/theme1.xml><?xml version="1.0" encoding="utf-8"?>
<a:theme xmlns:a="http://schemas.openxmlformats.org/drawingml/2006/main" name="5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Macintosh PowerPoint</Application>
  <PresentationFormat>Widescreen</PresentationFormat>
  <Paragraphs>26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Avenir</vt:lpstr>
      <vt:lpstr>Calibri</vt:lpstr>
      <vt:lpstr>Lato</vt:lpstr>
      <vt:lpstr>5_Tema di Office</vt:lpstr>
      <vt:lpstr>An automatic ML workflow for microseismicity characterization at the Irpinia Near Fault Observatory  Francesco Scotto di Uccio, Gaetano Festa, Luca Elia, Antonio Scala, Claudio Strumia </vt:lpstr>
      <vt:lpstr>MICROSEISMICITY IN THE SOUTHERN APENNINES</vt:lpstr>
      <vt:lpstr>AUTOMATIC WORKFLOW @ INFO</vt:lpstr>
      <vt:lpstr>RESULTS &amp; PERSPECTIVES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2025-03-27T13:26:56Z</dcterms:created>
  <dcterms:modified xsi:type="dcterms:W3CDTF">2025-03-27T13:27:16Z</dcterms:modified>
</cp:coreProperties>
</file>