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356" r:id="rId2"/>
    <p:sldId id="357" r:id="rId3"/>
    <p:sldId id="358" r:id="rId4"/>
    <p:sldId id="359" r:id="rId5"/>
    <p:sldId id="360" r:id="rId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26"/>
  </p:normalViewPr>
  <p:slideViewPr>
    <p:cSldViewPr snapToGrid="0">
      <p:cViewPr varScale="1">
        <p:scale>
          <a:sx n="105" d="100"/>
          <a:sy n="105" d="100"/>
        </p:scale>
        <p:origin x="8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E36C0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88738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E36C0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29404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E36C0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51440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E36C0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34020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59288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342900"/>
            <a:ext cx="12192000" cy="648462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42175" y="608476"/>
            <a:ext cx="9072245" cy="6313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E36C0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55918" y="1830237"/>
            <a:ext cx="9323756" cy="28035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4343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21920"/>
            <a:ext cx="12192000" cy="67056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55918" y="2466550"/>
            <a:ext cx="8271509" cy="1615827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065" marR="5080" indent="5080" algn="ctr">
              <a:lnSpc>
                <a:spcPts val="3970"/>
              </a:lnSpc>
              <a:spcBef>
                <a:spcPts val="600"/>
              </a:spcBef>
            </a:pPr>
            <a:r>
              <a:rPr sz="4000" dirty="0">
                <a:solidFill>
                  <a:srgbClr val="7030A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Evaluating the Performance of Java Application Caches in EPOS GNSS Data and Products Portals</a:t>
            </a:r>
            <a:endParaRPr sz="4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33049" y="4821560"/>
            <a:ext cx="1326515" cy="568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14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Lato"/>
              </a:rPr>
              <a:t>AUTHOR: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Lato"/>
            </a:endParaRPr>
          </a:p>
          <a:p>
            <a:pPr marL="0" marR="0" lvl="0" indent="0" algn="ctr" defTabSz="914400" rtl="0" eaLnBrk="1" fontAlgn="auto" latinLnBrk="0" hangingPunct="1">
              <a:lnSpc>
                <a:spcPts val="21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0" cap="none" spc="-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Vasco</a:t>
            </a:r>
            <a:r>
              <a:rPr kumimoji="0" sz="2000" b="1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</a:t>
            </a:r>
            <a:r>
              <a:rPr kumimoji="0" sz="20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Senra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42175" y="608476"/>
            <a:ext cx="9072245" cy="686162"/>
          </a:xfrm>
          <a:prstGeom prst="rect">
            <a:avLst/>
          </a:prstGeom>
        </p:spPr>
        <p:txBody>
          <a:bodyPr vert="horz" wrap="square" lIns="0" tIns="191846" rIns="0" bIns="0" rtlCol="0">
            <a:spAutoFit/>
          </a:bodyPr>
          <a:lstStyle/>
          <a:p>
            <a:pPr marL="24384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7030A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Abstract</a:t>
            </a:r>
            <a:endParaRPr sz="3200" spc="-25" dirty="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1955918" y="1830237"/>
            <a:ext cx="9323756" cy="328660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30480" marR="13970">
              <a:lnSpc>
                <a:spcPts val="2120"/>
              </a:lnSpc>
              <a:spcBef>
                <a:spcPts val="260"/>
              </a:spcBef>
            </a:pPr>
            <a:r>
              <a:rPr sz="2400" dirty="0">
                <a:latin typeface="+mn-lt"/>
              </a:rPr>
              <a:t>Caching</a:t>
            </a:r>
            <a:r>
              <a:rPr sz="2400" spc="245" dirty="0">
                <a:latin typeface="+mn-lt"/>
              </a:rPr>
              <a:t> </a:t>
            </a:r>
            <a:r>
              <a:rPr sz="2400" dirty="0">
                <a:latin typeface="+mn-lt"/>
              </a:rPr>
              <a:t>is</a:t>
            </a:r>
            <a:r>
              <a:rPr sz="2400" spc="245" dirty="0">
                <a:latin typeface="+mn-lt"/>
              </a:rPr>
              <a:t> </a:t>
            </a:r>
            <a:r>
              <a:rPr sz="2400" dirty="0">
                <a:latin typeface="+mn-lt"/>
              </a:rPr>
              <a:t>a</a:t>
            </a:r>
            <a:r>
              <a:rPr sz="2400" spc="245" dirty="0">
                <a:latin typeface="+mn-lt"/>
              </a:rPr>
              <a:t> </a:t>
            </a:r>
            <a:r>
              <a:rPr sz="2400" dirty="0">
                <a:latin typeface="+mn-lt"/>
              </a:rPr>
              <a:t>crucial</a:t>
            </a:r>
            <a:r>
              <a:rPr sz="2400" spc="250" dirty="0">
                <a:latin typeface="+mn-lt"/>
              </a:rPr>
              <a:t> </a:t>
            </a:r>
            <a:r>
              <a:rPr sz="2400" dirty="0">
                <a:latin typeface="+mn-lt"/>
              </a:rPr>
              <a:t>component</a:t>
            </a:r>
            <a:r>
              <a:rPr sz="2400" spc="245" dirty="0">
                <a:latin typeface="+mn-lt"/>
              </a:rPr>
              <a:t> </a:t>
            </a:r>
            <a:r>
              <a:rPr sz="2400" dirty="0">
                <a:latin typeface="+mn-lt"/>
              </a:rPr>
              <a:t>for</a:t>
            </a:r>
            <a:r>
              <a:rPr sz="2400" spc="245" dirty="0">
                <a:latin typeface="+mn-lt"/>
              </a:rPr>
              <a:t> </a:t>
            </a:r>
            <a:r>
              <a:rPr sz="2400" dirty="0">
                <a:latin typeface="+mn-lt"/>
              </a:rPr>
              <a:t>enhancing</a:t>
            </a:r>
            <a:r>
              <a:rPr sz="2400" spc="245" dirty="0">
                <a:latin typeface="+mn-lt"/>
              </a:rPr>
              <a:t> </a:t>
            </a:r>
            <a:r>
              <a:rPr sz="2400" dirty="0">
                <a:latin typeface="+mn-lt"/>
              </a:rPr>
              <a:t>the</a:t>
            </a:r>
            <a:r>
              <a:rPr sz="2400" spc="245" dirty="0">
                <a:latin typeface="+mn-lt"/>
              </a:rPr>
              <a:t> </a:t>
            </a:r>
            <a:r>
              <a:rPr sz="2400" dirty="0">
                <a:latin typeface="+mn-lt"/>
              </a:rPr>
              <a:t>performance</a:t>
            </a:r>
            <a:r>
              <a:rPr sz="2400" spc="250" dirty="0">
                <a:latin typeface="+mn-lt"/>
              </a:rPr>
              <a:t> </a:t>
            </a:r>
            <a:r>
              <a:rPr sz="2400" dirty="0">
                <a:latin typeface="+mn-lt"/>
              </a:rPr>
              <a:t>and</a:t>
            </a:r>
            <a:r>
              <a:rPr sz="2400" spc="245" dirty="0">
                <a:latin typeface="+mn-lt"/>
              </a:rPr>
              <a:t> </a:t>
            </a:r>
            <a:r>
              <a:rPr sz="2400" dirty="0">
                <a:latin typeface="+mn-lt"/>
              </a:rPr>
              <a:t>scalability</a:t>
            </a:r>
            <a:r>
              <a:rPr sz="2400" spc="245" dirty="0">
                <a:latin typeface="+mn-lt"/>
              </a:rPr>
              <a:t> </a:t>
            </a:r>
            <a:r>
              <a:rPr sz="2400" dirty="0">
                <a:latin typeface="+mn-lt"/>
              </a:rPr>
              <a:t>of</a:t>
            </a:r>
            <a:r>
              <a:rPr sz="2400" spc="245" dirty="0">
                <a:latin typeface="+mn-lt"/>
              </a:rPr>
              <a:t> </a:t>
            </a:r>
            <a:r>
              <a:rPr sz="2400" spc="45" dirty="0">
                <a:latin typeface="+mn-lt"/>
              </a:rPr>
              <a:t>web </a:t>
            </a:r>
            <a:r>
              <a:rPr sz="2400" dirty="0">
                <a:latin typeface="+mn-lt"/>
              </a:rPr>
              <a:t>applications</a:t>
            </a:r>
            <a:r>
              <a:rPr sz="2400" spc="50" dirty="0">
                <a:latin typeface="+mn-lt"/>
              </a:rPr>
              <a:t> </a:t>
            </a:r>
            <a:r>
              <a:rPr sz="2400" dirty="0">
                <a:latin typeface="+mn-lt"/>
              </a:rPr>
              <a:t>and</a:t>
            </a:r>
            <a:r>
              <a:rPr sz="2400" spc="55" dirty="0">
                <a:latin typeface="+mn-lt"/>
              </a:rPr>
              <a:t> </a:t>
            </a:r>
            <a:r>
              <a:rPr sz="2400" dirty="0">
                <a:latin typeface="+mn-lt"/>
              </a:rPr>
              <a:t>database</a:t>
            </a:r>
            <a:r>
              <a:rPr sz="2400" spc="55" dirty="0">
                <a:latin typeface="+mn-lt"/>
              </a:rPr>
              <a:t> </a:t>
            </a:r>
            <a:r>
              <a:rPr sz="2400" spc="-10" dirty="0">
                <a:latin typeface="+mn-lt"/>
              </a:rPr>
              <a:t>applications.</a:t>
            </a:r>
          </a:p>
          <a:p>
            <a:pPr marL="17780">
              <a:lnSpc>
                <a:spcPct val="100000"/>
              </a:lnSpc>
              <a:spcBef>
                <a:spcPts val="270"/>
              </a:spcBef>
            </a:pPr>
            <a:endParaRPr sz="2400" spc="-10" dirty="0">
              <a:latin typeface="+mn-lt"/>
            </a:endParaRPr>
          </a:p>
          <a:p>
            <a:pPr marL="30480" marR="5080">
              <a:lnSpc>
                <a:spcPts val="2120"/>
              </a:lnSpc>
              <a:tabLst>
                <a:tab pos="7388859" algn="l"/>
              </a:tabLst>
            </a:pPr>
            <a:r>
              <a:rPr sz="2400" dirty="0">
                <a:latin typeface="+mn-lt"/>
              </a:rPr>
              <a:t>This</a:t>
            </a:r>
            <a:r>
              <a:rPr sz="2400" spc="365" dirty="0">
                <a:latin typeface="+mn-lt"/>
              </a:rPr>
              <a:t> </a:t>
            </a:r>
            <a:r>
              <a:rPr sz="2400" dirty="0">
                <a:latin typeface="+mn-lt"/>
              </a:rPr>
              <a:t>study</a:t>
            </a:r>
            <a:r>
              <a:rPr sz="2400" spc="365" dirty="0">
                <a:latin typeface="+mn-lt"/>
              </a:rPr>
              <a:t> </a:t>
            </a:r>
            <a:r>
              <a:rPr sz="2400" dirty="0">
                <a:latin typeface="+mn-lt"/>
              </a:rPr>
              <a:t>investigates</a:t>
            </a:r>
            <a:r>
              <a:rPr sz="2400" spc="365" dirty="0">
                <a:latin typeface="+mn-lt"/>
              </a:rPr>
              <a:t> </a:t>
            </a:r>
            <a:r>
              <a:rPr sz="2400" dirty="0">
                <a:latin typeface="+mn-lt"/>
              </a:rPr>
              <a:t>the</a:t>
            </a:r>
            <a:r>
              <a:rPr sz="2400" spc="370" dirty="0">
                <a:latin typeface="+mn-lt"/>
              </a:rPr>
              <a:t> </a:t>
            </a:r>
            <a:r>
              <a:rPr sz="2400" dirty="0">
                <a:latin typeface="+mn-lt"/>
              </a:rPr>
              <a:t>performance</a:t>
            </a:r>
            <a:r>
              <a:rPr sz="2400" spc="365" dirty="0">
                <a:latin typeface="+mn-lt"/>
              </a:rPr>
              <a:t> </a:t>
            </a:r>
            <a:r>
              <a:rPr sz="2400" dirty="0">
                <a:latin typeface="+mn-lt"/>
              </a:rPr>
              <a:t>characteristics</a:t>
            </a:r>
            <a:r>
              <a:rPr sz="2400" spc="365" dirty="0">
                <a:latin typeface="+mn-lt"/>
              </a:rPr>
              <a:t> </a:t>
            </a:r>
            <a:r>
              <a:rPr sz="2400" dirty="0">
                <a:latin typeface="+mn-lt"/>
              </a:rPr>
              <a:t>of</a:t>
            </a:r>
            <a:r>
              <a:rPr sz="2400" spc="365" dirty="0">
                <a:latin typeface="+mn-lt"/>
              </a:rPr>
              <a:t> </a:t>
            </a:r>
            <a:r>
              <a:rPr sz="2400" spc="-10" dirty="0">
                <a:latin typeface="+mn-lt"/>
              </a:rPr>
              <a:t>various</a:t>
            </a:r>
            <a:r>
              <a:rPr sz="2400" dirty="0">
                <a:latin typeface="+mn-lt"/>
              </a:rPr>
              <a:t>	caching</a:t>
            </a:r>
            <a:r>
              <a:rPr sz="2400" spc="180" dirty="0">
                <a:latin typeface="+mn-lt"/>
              </a:rPr>
              <a:t> </a:t>
            </a:r>
            <a:r>
              <a:rPr sz="2400" spc="-10" dirty="0">
                <a:latin typeface="+mn-lt"/>
              </a:rPr>
              <a:t>solutions, </a:t>
            </a:r>
            <a:r>
              <a:rPr sz="2400" dirty="0">
                <a:latin typeface="+mn-lt"/>
              </a:rPr>
              <a:t>including</a:t>
            </a:r>
            <a:r>
              <a:rPr sz="2400" spc="60" dirty="0">
                <a:latin typeface="+mn-lt"/>
              </a:rPr>
              <a:t> </a:t>
            </a:r>
            <a:r>
              <a:rPr sz="2400" dirty="0">
                <a:latin typeface="+mn-lt"/>
              </a:rPr>
              <a:t>in-</a:t>
            </a:r>
            <a:r>
              <a:rPr sz="2400" spc="50" dirty="0">
                <a:latin typeface="+mn-lt"/>
              </a:rPr>
              <a:t>memory</a:t>
            </a:r>
            <a:r>
              <a:rPr sz="2400" spc="65" dirty="0">
                <a:latin typeface="+mn-lt"/>
              </a:rPr>
              <a:t> </a:t>
            </a:r>
            <a:r>
              <a:rPr sz="2400" dirty="0">
                <a:latin typeface="+mn-lt"/>
              </a:rPr>
              <a:t>and</a:t>
            </a:r>
            <a:r>
              <a:rPr sz="2400" spc="65" dirty="0">
                <a:latin typeface="+mn-lt"/>
              </a:rPr>
              <a:t> </a:t>
            </a:r>
            <a:r>
              <a:rPr sz="2400" dirty="0">
                <a:latin typeface="+mn-lt"/>
              </a:rPr>
              <a:t>distributed</a:t>
            </a:r>
            <a:r>
              <a:rPr sz="2400" spc="65" dirty="0">
                <a:latin typeface="+mn-lt"/>
              </a:rPr>
              <a:t> </a:t>
            </a:r>
            <a:r>
              <a:rPr sz="2400" spc="-40" dirty="0">
                <a:latin typeface="+mn-lt"/>
              </a:rPr>
              <a:t>caches,</a:t>
            </a:r>
            <a:r>
              <a:rPr sz="2400" spc="65" dirty="0">
                <a:latin typeface="+mn-lt"/>
              </a:rPr>
              <a:t> </a:t>
            </a:r>
            <a:r>
              <a:rPr sz="2400" spc="70" dirty="0">
                <a:latin typeface="+mn-lt"/>
              </a:rPr>
              <a:t>within</a:t>
            </a:r>
            <a:r>
              <a:rPr sz="2400" spc="65" dirty="0">
                <a:latin typeface="+mn-lt"/>
              </a:rPr>
              <a:t> </a:t>
            </a:r>
            <a:r>
              <a:rPr sz="2400" spc="70" dirty="0">
                <a:latin typeface="+mn-lt"/>
              </a:rPr>
              <a:t>web</a:t>
            </a:r>
            <a:r>
              <a:rPr sz="2400" spc="65" dirty="0">
                <a:latin typeface="+mn-lt"/>
              </a:rPr>
              <a:t> </a:t>
            </a:r>
            <a:r>
              <a:rPr sz="2400" dirty="0">
                <a:latin typeface="+mn-lt"/>
              </a:rPr>
              <a:t>and</a:t>
            </a:r>
            <a:r>
              <a:rPr sz="2400" spc="65" dirty="0">
                <a:latin typeface="+mn-lt"/>
              </a:rPr>
              <a:t> </a:t>
            </a:r>
            <a:r>
              <a:rPr sz="2400" dirty="0">
                <a:latin typeface="+mn-lt"/>
              </a:rPr>
              <a:t>database</a:t>
            </a:r>
            <a:r>
              <a:rPr sz="2400" spc="65" dirty="0">
                <a:latin typeface="+mn-lt"/>
              </a:rPr>
              <a:t> </a:t>
            </a:r>
            <a:r>
              <a:rPr sz="2400" spc="-10" dirty="0">
                <a:latin typeface="+mn-lt"/>
              </a:rPr>
              <a:t>environments.</a:t>
            </a:r>
          </a:p>
          <a:p>
            <a:pPr marL="17780">
              <a:lnSpc>
                <a:spcPct val="100000"/>
              </a:lnSpc>
              <a:spcBef>
                <a:spcPts val="265"/>
              </a:spcBef>
            </a:pPr>
            <a:endParaRPr sz="2400" spc="-10" dirty="0">
              <a:latin typeface="+mn-lt"/>
            </a:endParaRPr>
          </a:p>
          <a:p>
            <a:pPr marL="30480" marR="5080">
              <a:lnSpc>
                <a:spcPts val="2120"/>
              </a:lnSpc>
            </a:pPr>
            <a:r>
              <a:rPr sz="2400" dirty="0">
                <a:latin typeface="+mn-lt"/>
              </a:rPr>
              <a:t>The</a:t>
            </a:r>
            <a:r>
              <a:rPr sz="2400" spc="120" dirty="0">
                <a:latin typeface="+mn-lt"/>
              </a:rPr>
              <a:t> </a:t>
            </a:r>
            <a:r>
              <a:rPr sz="2400" dirty="0">
                <a:latin typeface="+mn-lt"/>
              </a:rPr>
              <a:t>primary</a:t>
            </a:r>
            <a:r>
              <a:rPr sz="2400" spc="120" dirty="0">
                <a:latin typeface="+mn-lt"/>
              </a:rPr>
              <a:t> </a:t>
            </a:r>
            <a:r>
              <a:rPr sz="2400" dirty="0">
                <a:latin typeface="+mn-lt"/>
              </a:rPr>
              <a:t>objective</a:t>
            </a:r>
            <a:r>
              <a:rPr sz="2400" spc="120" dirty="0">
                <a:latin typeface="+mn-lt"/>
              </a:rPr>
              <a:t> </a:t>
            </a:r>
            <a:r>
              <a:rPr sz="2400" dirty="0">
                <a:latin typeface="+mn-lt"/>
              </a:rPr>
              <a:t>is</a:t>
            </a:r>
            <a:r>
              <a:rPr sz="2400" spc="120" dirty="0">
                <a:latin typeface="+mn-lt"/>
              </a:rPr>
              <a:t> </a:t>
            </a:r>
            <a:r>
              <a:rPr sz="2400" spc="60" dirty="0">
                <a:latin typeface="+mn-lt"/>
              </a:rPr>
              <a:t>to</a:t>
            </a:r>
            <a:r>
              <a:rPr sz="2400" spc="125" dirty="0">
                <a:latin typeface="+mn-lt"/>
              </a:rPr>
              <a:t> </a:t>
            </a:r>
            <a:r>
              <a:rPr sz="2400" dirty="0">
                <a:latin typeface="+mn-lt"/>
              </a:rPr>
              <a:t>identify</a:t>
            </a:r>
            <a:r>
              <a:rPr sz="2400" spc="120" dirty="0">
                <a:latin typeface="+mn-lt"/>
              </a:rPr>
              <a:t> </a:t>
            </a:r>
            <a:r>
              <a:rPr sz="2400" spc="50" dirty="0">
                <a:latin typeface="+mn-lt"/>
              </a:rPr>
              <a:t>optimal</a:t>
            </a:r>
            <a:r>
              <a:rPr sz="2400" spc="120" dirty="0">
                <a:latin typeface="+mn-lt"/>
              </a:rPr>
              <a:t> </a:t>
            </a:r>
            <a:r>
              <a:rPr sz="2400" dirty="0">
                <a:latin typeface="+mn-lt"/>
              </a:rPr>
              <a:t>caching</a:t>
            </a:r>
            <a:r>
              <a:rPr sz="2400" spc="120" dirty="0">
                <a:latin typeface="+mn-lt"/>
              </a:rPr>
              <a:t> </a:t>
            </a:r>
            <a:r>
              <a:rPr sz="2400" dirty="0">
                <a:latin typeface="+mn-lt"/>
              </a:rPr>
              <a:t>software</a:t>
            </a:r>
            <a:r>
              <a:rPr sz="2400" spc="125" dirty="0">
                <a:latin typeface="+mn-lt"/>
              </a:rPr>
              <a:t> </a:t>
            </a:r>
            <a:r>
              <a:rPr sz="2400" dirty="0">
                <a:latin typeface="+mn-lt"/>
              </a:rPr>
              <a:t>and</a:t>
            </a:r>
            <a:r>
              <a:rPr sz="2400" spc="120" dirty="0">
                <a:latin typeface="+mn-lt"/>
              </a:rPr>
              <a:t> </a:t>
            </a:r>
            <a:r>
              <a:rPr sz="2400" dirty="0">
                <a:latin typeface="+mn-lt"/>
              </a:rPr>
              <a:t>strategies,</a:t>
            </a:r>
            <a:r>
              <a:rPr sz="2400" spc="120" dirty="0">
                <a:latin typeface="+mn-lt"/>
              </a:rPr>
              <a:t> </a:t>
            </a:r>
            <a:r>
              <a:rPr sz="2400" spc="-20" dirty="0">
                <a:latin typeface="+mn-lt"/>
              </a:rPr>
              <a:t>assess</a:t>
            </a:r>
            <a:r>
              <a:rPr sz="2400" spc="120" dirty="0">
                <a:latin typeface="+mn-lt"/>
              </a:rPr>
              <a:t> </a:t>
            </a:r>
            <a:r>
              <a:rPr sz="2400" spc="-25" dirty="0">
                <a:latin typeface="+mn-lt"/>
              </a:rPr>
              <a:t>the </a:t>
            </a:r>
            <a:r>
              <a:rPr sz="2400" dirty="0">
                <a:latin typeface="+mn-lt"/>
              </a:rPr>
              <a:t>impact</a:t>
            </a:r>
            <a:r>
              <a:rPr sz="2400" spc="95" dirty="0">
                <a:latin typeface="+mn-lt"/>
              </a:rPr>
              <a:t> </a:t>
            </a:r>
            <a:r>
              <a:rPr sz="2400" dirty="0">
                <a:latin typeface="+mn-lt"/>
              </a:rPr>
              <a:t>of</a:t>
            </a:r>
            <a:r>
              <a:rPr sz="2400" spc="95" dirty="0">
                <a:latin typeface="+mn-lt"/>
              </a:rPr>
              <a:t> </a:t>
            </a:r>
            <a:r>
              <a:rPr sz="2400" dirty="0">
                <a:latin typeface="+mn-lt"/>
              </a:rPr>
              <a:t>different</a:t>
            </a:r>
            <a:r>
              <a:rPr sz="2400" spc="95" dirty="0">
                <a:latin typeface="+mn-lt"/>
              </a:rPr>
              <a:t> </a:t>
            </a:r>
            <a:r>
              <a:rPr sz="2400" dirty="0">
                <a:latin typeface="+mn-lt"/>
              </a:rPr>
              <a:t>caching</a:t>
            </a:r>
            <a:r>
              <a:rPr sz="2400" spc="95" dirty="0">
                <a:latin typeface="+mn-lt"/>
              </a:rPr>
              <a:t> </a:t>
            </a:r>
            <a:r>
              <a:rPr sz="2400" dirty="0">
                <a:latin typeface="+mn-lt"/>
              </a:rPr>
              <a:t>frameworks</a:t>
            </a:r>
            <a:r>
              <a:rPr sz="2400" spc="95" dirty="0">
                <a:latin typeface="+mn-lt"/>
              </a:rPr>
              <a:t> </a:t>
            </a:r>
            <a:r>
              <a:rPr sz="2400" dirty="0">
                <a:latin typeface="+mn-lt"/>
              </a:rPr>
              <a:t>on</a:t>
            </a:r>
            <a:r>
              <a:rPr sz="2400" spc="95" dirty="0">
                <a:latin typeface="+mn-lt"/>
              </a:rPr>
              <a:t> </a:t>
            </a:r>
            <a:r>
              <a:rPr sz="2400" dirty="0">
                <a:latin typeface="+mn-lt"/>
              </a:rPr>
              <a:t>application</a:t>
            </a:r>
            <a:r>
              <a:rPr sz="2400" spc="95" dirty="0">
                <a:latin typeface="+mn-lt"/>
              </a:rPr>
              <a:t> </a:t>
            </a:r>
            <a:r>
              <a:rPr sz="2400" spc="-10" dirty="0">
                <a:latin typeface="+mn-lt"/>
              </a:rPr>
              <a:t>responsiveness</a:t>
            </a:r>
            <a:r>
              <a:rPr sz="2400" spc="95" dirty="0">
                <a:latin typeface="+mn-lt"/>
              </a:rPr>
              <a:t> </a:t>
            </a:r>
            <a:r>
              <a:rPr sz="2400" dirty="0">
                <a:latin typeface="+mn-lt"/>
              </a:rPr>
              <a:t>and</a:t>
            </a:r>
            <a:r>
              <a:rPr sz="2400" spc="95" dirty="0">
                <a:latin typeface="+mn-lt"/>
              </a:rPr>
              <a:t> </a:t>
            </a:r>
            <a:r>
              <a:rPr sz="2400" spc="-10" dirty="0">
                <a:latin typeface="+mn-lt"/>
              </a:rPr>
              <a:t>throughput.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973749" y="5404557"/>
            <a:ext cx="8957953" cy="76559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This</a:t>
            </a:r>
            <a:r>
              <a:rPr kumimoji="0" sz="2400" b="0" i="0" u="none" strike="noStrike" kern="0" cap="none" spc="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</a:t>
            </a:r>
            <a:r>
              <a:rPr kumimoji="0" sz="2400" b="0" i="0" u="none" strike="noStrike" kern="0" cap="none" spc="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work</a:t>
            </a:r>
            <a:r>
              <a:rPr kumimoji="0" sz="2400" b="0" i="0" u="none" strike="noStrike" kern="0" cap="none" spc="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is</a:t>
            </a:r>
            <a:r>
              <a:rPr kumimoji="0" sz="2400" b="0" i="0" u="none" strike="noStrike" kern="0" cap="none" spc="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done</a:t>
            </a:r>
            <a:r>
              <a:rPr kumimoji="0" sz="2400" b="0" i="0" u="none" strike="noStrike" kern="0" cap="none" spc="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in</a:t>
            </a:r>
            <a:r>
              <a:rPr kumimoji="0" sz="2400" b="0" i="0" u="none" strike="noStrike" kern="0" cap="none" spc="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</a:t>
            </a:r>
            <a:r>
              <a:rPr kumimoji="0" sz="2400" b="0" i="0" u="none" strike="noStrike" kern="0" cap="none" spc="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part</a:t>
            </a:r>
            <a:r>
              <a:rPr kumimoji="0" sz="2400" b="0" i="0" u="none" strike="noStrike" kern="0" cap="none" spc="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of</a:t>
            </a:r>
            <a:r>
              <a:rPr kumimoji="0" sz="2400" b="0" i="0" u="none" strike="noStrike" kern="0" cap="none" spc="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my</a:t>
            </a:r>
            <a:r>
              <a:rPr kumimoji="0" sz="2400" b="0" i="0" u="none" strike="noStrike" kern="0" cap="none" spc="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dissertation</a:t>
            </a:r>
            <a:r>
              <a:rPr kumimoji="0" sz="2400" b="0" i="0" u="none" strike="noStrike" kern="0" cap="none" spc="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</a:t>
            </a: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in</a:t>
            </a:r>
            <a:r>
              <a:rPr kumimoji="0" lang="it-IT" sz="2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highlight>
                  <a:srgbClr val="C0C0C0"/>
                </a:highlight>
                <a:uLnTx/>
                <a:uFillTx/>
                <a:latin typeface="Arial"/>
                <a:ea typeface="+mn-ea"/>
                <a:cs typeface="Arial"/>
              </a:rPr>
              <a:t>computer</a:t>
            </a:r>
            <a:r>
              <a:rPr kumimoji="0" lang="en-GB" sz="2400" b="0" i="0" u="none" strike="noStrike" kern="0" cap="none" spc="75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highlight>
                  <a:srgbClr val="C0C0C0"/>
                </a:highlight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sz="2400" b="0" i="0" u="none" strike="noStrike" kern="0" cap="none" spc="-1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highlight>
                  <a:srgbClr val="C0C0C0"/>
                </a:highlight>
                <a:uLnTx/>
                <a:uFillTx/>
                <a:latin typeface="Arial"/>
                <a:ea typeface="+mn-ea"/>
                <a:cs typeface="Arial"/>
              </a:rPr>
              <a:t>engineering</a:t>
            </a:r>
            <a:r>
              <a:rPr kumimoji="0" lang="en-GB" sz="2400" b="0" i="0" u="none" strike="noStrike" kern="0" cap="none" spc="-1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2070" y="1869467"/>
            <a:ext cx="4989150" cy="438005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42175" y="608476"/>
            <a:ext cx="9072245" cy="686232"/>
          </a:xfrm>
          <a:prstGeom prst="rect">
            <a:avLst/>
          </a:prstGeom>
        </p:spPr>
        <p:txBody>
          <a:bodyPr vert="horz" wrap="square" lIns="0" tIns="191915" rIns="0" bIns="0" rtlCol="0">
            <a:spAutoFit/>
          </a:bodyPr>
          <a:lstStyle/>
          <a:p>
            <a:pPr marL="243840">
              <a:lnSpc>
                <a:spcPct val="100000"/>
              </a:lnSpc>
              <a:spcBef>
                <a:spcPts val="100"/>
              </a:spcBef>
            </a:pPr>
            <a:r>
              <a:rPr sz="3200" spc="-114" dirty="0">
                <a:solidFill>
                  <a:srgbClr val="7030A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Cache</a:t>
            </a:r>
            <a:r>
              <a:rPr sz="3200" spc="-65" dirty="0">
                <a:solidFill>
                  <a:srgbClr val="7030A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sz="3200" spc="-45" dirty="0">
                <a:solidFill>
                  <a:srgbClr val="7030A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Fundamentals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54549" y="1869467"/>
            <a:ext cx="6221274" cy="23949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5785FC9-5867-A96C-AD72-2B6FF523EF75}"/>
              </a:ext>
            </a:extLst>
          </p:cNvPr>
          <p:cNvSpPr txBox="1"/>
          <p:nvPr/>
        </p:nvSpPr>
        <p:spPr>
          <a:xfrm>
            <a:off x="5642224" y="4324196"/>
            <a:ext cx="62212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-35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Cache</a:t>
            </a:r>
            <a:r>
              <a:rPr kumimoji="0" lang="en-GB" sz="1800" b="0" i="0" u="none" strike="noStrike" kern="1200" cap="none" spc="1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is</a:t>
            </a:r>
            <a:r>
              <a:rPr kumimoji="0" lang="en-GB" sz="1800" b="0" i="0" u="none" strike="noStrike" kern="1200" cap="none" spc="1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a</a:t>
            </a:r>
            <a:r>
              <a:rPr kumimoji="0" lang="en-GB" sz="1800" b="0" i="0" u="none" strike="noStrike" kern="1200" cap="none" spc="15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type</a:t>
            </a:r>
            <a:r>
              <a:rPr kumimoji="0" lang="en-GB" sz="1800" b="0" i="0" u="none" strike="noStrike" kern="1200" cap="none" spc="1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of</a:t>
            </a:r>
            <a:r>
              <a:rPr kumimoji="0" lang="en-GB" sz="1800" b="0" i="0" u="none" strike="noStrike" kern="1200" cap="none" spc="1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fast,</a:t>
            </a:r>
            <a:r>
              <a:rPr kumimoji="0" lang="en-GB" sz="1800" b="0" i="0" u="none" strike="noStrike" kern="1200" cap="none" spc="15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temporary</a:t>
            </a:r>
            <a:r>
              <a:rPr kumimoji="0" lang="en-GB" sz="1800" b="0" i="0" u="none" strike="noStrike" kern="1200" cap="none" spc="1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storage</a:t>
            </a:r>
            <a:r>
              <a:rPr kumimoji="0" lang="en-GB" sz="1800" b="0" i="0" u="none" strike="noStrike" kern="1200" cap="none" spc="1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designed</a:t>
            </a:r>
            <a:r>
              <a:rPr kumimoji="0" lang="en-GB" sz="1800" b="0" i="0" u="none" strike="noStrike" kern="1200" cap="none" spc="15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to</a:t>
            </a:r>
            <a:r>
              <a:rPr kumimoji="0" lang="en-GB" sz="1800" b="0" i="0" u="none" strike="noStrike" kern="1200" cap="none" spc="1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boost</a:t>
            </a:r>
            <a:r>
              <a:rPr kumimoji="0" lang="en-GB" sz="1800" b="0" i="0" u="none" strike="noStrike" kern="1200" cap="none" spc="1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system</a:t>
            </a:r>
            <a:r>
              <a:rPr kumimoji="0" lang="en-GB" sz="1800" b="0" i="0" u="none" strike="noStrike" kern="1200" cap="none" spc="15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</a:t>
            </a:r>
            <a:r>
              <a:rPr kumimoji="0" lang="en-GB" sz="1800" b="0" i="0" u="none" strike="noStrike" kern="1200" cap="none" spc="-1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performance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by</a:t>
            </a:r>
            <a:r>
              <a:rPr kumimoji="0" lang="en-GB" sz="1800" b="0" i="0" u="none" strike="noStrike" kern="1200" cap="none" spc="21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keeping</a:t>
            </a:r>
            <a:r>
              <a:rPr kumimoji="0" lang="en-GB" sz="1800" b="0" i="0" u="none" strike="noStrike" kern="1200" cap="none" spc="215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copies</a:t>
            </a:r>
            <a:r>
              <a:rPr kumimoji="0" lang="en-GB" sz="1800" b="0" i="0" u="none" strike="noStrike" kern="1200" cap="none" spc="215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of</a:t>
            </a:r>
            <a:r>
              <a:rPr kumimoji="0" lang="en-GB" sz="1800" b="0" i="0" u="none" strike="noStrike" kern="1200" cap="none" spc="21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frequently</a:t>
            </a:r>
            <a:r>
              <a:rPr kumimoji="0" lang="en-GB" sz="1800" b="0" i="0" u="none" strike="noStrike" kern="1200" cap="none" spc="215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</a:t>
            </a:r>
            <a:r>
              <a:rPr kumimoji="0" lang="en-GB" sz="1800" b="0" i="0" u="none" strike="noStrike" kern="1200" cap="none" spc="-2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accessed</a:t>
            </a:r>
            <a:r>
              <a:rPr kumimoji="0" lang="en-GB" sz="1800" b="0" i="0" u="none" strike="noStrike" kern="1200" cap="none" spc="215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data</a:t>
            </a:r>
            <a:r>
              <a:rPr kumimoji="0" lang="en-GB" sz="1800" b="0" i="0" u="none" strike="noStrike" kern="1200" cap="none" spc="215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in</a:t>
            </a:r>
            <a:r>
              <a:rPr kumimoji="0" lang="en-GB" sz="1800" b="0" i="0" u="none" strike="noStrike" kern="1200" cap="none" spc="21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a</a:t>
            </a:r>
            <a:r>
              <a:rPr kumimoji="0" lang="en-GB" sz="1800" b="0" i="0" u="none" strike="noStrike" kern="1200" cap="none" spc="215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location</a:t>
            </a:r>
            <a:r>
              <a:rPr kumimoji="0" lang="en-GB" sz="1800" b="0" i="0" u="none" strike="noStrike" kern="1200" cap="none" spc="215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that's</a:t>
            </a:r>
            <a:r>
              <a:rPr kumimoji="0" lang="en-GB" sz="1800" b="0" i="0" u="none" strike="noStrike" kern="1200" cap="none" spc="21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quicker</a:t>
            </a:r>
            <a:r>
              <a:rPr kumimoji="0" lang="en-GB" sz="1800" b="0" i="0" u="none" strike="noStrike" kern="1200" cap="none" spc="215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</a:t>
            </a:r>
            <a:r>
              <a:rPr kumimoji="0" lang="en-GB" sz="1800" b="0" i="0" u="none" strike="noStrike" kern="1200" cap="none" spc="-25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and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more</a:t>
            </a:r>
            <a:r>
              <a:rPr kumimoji="0" lang="en-GB" sz="1800" b="0" i="0" u="none" strike="noStrike" kern="1200" cap="none" spc="135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efﬁcient</a:t>
            </a:r>
            <a:r>
              <a:rPr kumimoji="0" lang="en-GB" sz="1800" b="0" i="0" u="none" strike="noStrike" kern="1200" cap="none" spc="135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than</a:t>
            </a:r>
            <a:r>
              <a:rPr kumimoji="0" lang="en-GB" sz="1800" b="0" i="0" u="none" strike="noStrike" kern="1200" cap="none" spc="135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the</a:t>
            </a:r>
            <a:r>
              <a:rPr kumimoji="0" lang="en-GB" sz="1800" b="0" i="0" u="none" strike="noStrike" kern="1200" cap="none" spc="14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original</a:t>
            </a:r>
            <a:r>
              <a:rPr kumimoji="0" lang="en-GB" sz="1800" b="0" i="0" u="none" strike="noStrike" kern="1200" cap="none" spc="135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</a:t>
            </a:r>
            <a:r>
              <a:rPr kumimoji="0" lang="en-GB" sz="1800" b="0" i="0" u="none" strike="noStrike" kern="1200" cap="none" spc="-1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source.</a:t>
            </a:r>
            <a:r>
              <a:rPr kumimoji="0" lang="en-GB" sz="1800" b="0" i="0" u="none" strike="noStrike" kern="1200" cap="none" spc="135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This</a:t>
            </a:r>
            <a:r>
              <a:rPr kumimoji="0" lang="en-GB" sz="1800" b="0" i="0" u="none" strike="noStrike" kern="1200" cap="none" spc="14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helps</a:t>
            </a:r>
            <a:r>
              <a:rPr kumimoji="0" lang="en-GB" sz="1800" b="0" i="0" u="none" strike="noStrike" kern="1200" cap="none" spc="135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prevent</a:t>
            </a:r>
            <a:r>
              <a:rPr kumimoji="0" lang="en-GB" sz="1800" b="0" i="0" u="none" strike="noStrike" kern="1200" cap="none" spc="135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repeated</a:t>
            </a:r>
            <a:r>
              <a:rPr kumimoji="0" lang="en-GB" sz="1800" b="0" i="0" u="none" strike="noStrike" kern="1200" cap="none" spc="14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</a:t>
            </a:r>
            <a:r>
              <a:rPr kumimoji="0" lang="en-GB" sz="1800" b="0" i="0" u="none" strike="noStrike" kern="1200" cap="none" spc="-1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searches</a:t>
            </a:r>
            <a:r>
              <a:rPr kumimoji="0" lang="en-GB" sz="1800" b="0" i="0" u="none" strike="noStrike" kern="1200" cap="none" spc="135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</a:t>
            </a:r>
            <a:r>
              <a:rPr kumimoji="0" lang="en-GB" sz="1800" b="0" i="0" u="none" strike="noStrike" kern="1200" cap="none" spc="-25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in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slower</a:t>
            </a:r>
            <a:r>
              <a:rPr kumimoji="0" lang="en-GB" sz="1800" b="0" i="0" u="none" strike="noStrike" kern="1200" cap="none" spc="35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or</a:t>
            </a:r>
            <a:r>
              <a:rPr kumimoji="0" lang="en-GB" sz="1800" b="0" i="0" u="none" strike="noStrike" kern="1200" cap="none" spc="4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more</a:t>
            </a:r>
            <a:r>
              <a:rPr kumimoji="0" lang="en-GB" sz="1800" b="0" i="0" u="none" strike="noStrike" kern="1200" cap="none" spc="35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costly</a:t>
            </a:r>
            <a:r>
              <a:rPr kumimoji="0" lang="en-GB" sz="1800" b="0" i="0" u="none" strike="noStrike" kern="1200" cap="none" spc="4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</a:t>
            </a:r>
            <a:r>
              <a:rPr kumimoji="0" lang="en-GB" sz="1800" b="0" i="0" u="none" strike="noStrike" kern="1200" cap="none" spc="-2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sources.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42175" y="608476"/>
            <a:ext cx="9877897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95" dirty="0">
                <a:solidFill>
                  <a:srgbClr val="7030A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Case</a:t>
            </a:r>
            <a:r>
              <a:rPr sz="3200" spc="-100" dirty="0">
                <a:solidFill>
                  <a:srgbClr val="7030A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sz="3200" spc="-65" dirty="0">
                <a:solidFill>
                  <a:srgbClr val="7030A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Study:</a:t>
            </a:r>
            <a:r>
              <a:rPr sz="3200" spc="-130" dirty="0">
                <a:solidFill>
                  <a:srgbClr val="7030A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sz="3200" spc="-65" dirty="0">
                <a:solidFill>
                  <a:srgbClr val="7030A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EPOS</a:t>
            </a:r>
            <a:r>
              <a:rPr sz="3200" spc="-110" dirty="0">
                <a:solidFill>
                  <a:srgbClr val="7030A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sz="3200" spc="-25" dirty="0">
                <a:solidFill>
                  <a:srgbClr val="7030A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GNSS</a:t>
            </a:r>
            <a:r>
              <a:rPr sz="3200" spc="-105" dirty="0">
                <a:solidFill>
                  <a:srgbClr val="7030A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sz="3200" spc="-110" dirty="0">
                <a:solidFill>
                  <a:srgbClr val="7030A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TCS</a:t>
            </a:r>
            <a:r>
              <a:rPr sz="3200" spc="-85" dirty="0">
                <a:solidFill>
                  <a:srgbClr val="7030A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sz="3200" spc="-20" dirty="0">
                <a:solidFill>
                  <a:srgbClr val="7030A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DataBase</a:t>
            </a:r>
            <a:r>
              <a:rPr sz="3200" spc="-105" dirty="0">
                <a:solidFill>
                  <a:srgbClr val="7030A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sz="3200" dirty="0">
                <a:solidFill>
                  <a:srgbClr val="7030A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API</a:t>
            </a:r>
            <a:r>
              <a:rPr sz="3200" spc="-105" dirty="0">
                <a:solidFill>
                  <a:srgbClr val="7030A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sz="3200" dirty="0">
                <a:solidFill>
                  <a:srgbClr val="7030A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and</a:t>
            </a:r>
            <a:r>
              <a:rPr sz="3200" spc="-105" dirty="0">
                <a:solidFill>
                  <a:srgbClr val="7030A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sz="3200" spc="-10" dirty="0">
                <a:solidFill>
                  <a:srgbClr val="7030A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Portal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99725" y="1268499"/>
            <a:ext cx="4979196" cy="535833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41975" y="630301"/>
            <a:ext cx="358267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5" dirty="0">
                <a:solidFill>
                  <a:srgbClr val="7030A0"/>
                </a:solidFill>
              </a:rPr>
              <a:t>Frameworks</a:t>
            </a:r>
            <a:r>
              <a:rPr spc="-145" dirty="0">
                <a:solidFill>
                  <a:srgbClr val="7030A0"/>
                </a:solidFill>
              </a:rPr>
              <a:t> </a:t>
            </a:r>
            <a:r>
              <a:rPr spc="-35" dirty="0">
                <a:solidFill>
                  <a:srgbClr val="7030A0"/>
                </a:solidFill>
              </a:rPr>
              <a:t>on</a:t>
            </a:r>
            <a:r>
              <a:rPr spc="-145" dirty="0">
                <a:solidFill>
                  <a:srgbClr val="7030A0"/>
                </a:solidFill>
              </a:rPr>
              <a:t> </a:t>
            </a:r>
            <a:r>
              <a:rPr spc="-30" dirty="0">
                <a:solidFill>
                  <a:srgbClr val="7030A0"/>
                </a:solidFill>
              </a:rPr>
              <a:t>study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98698" y="1479646"/>
            <a:ext cx="4787756" cy="498279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841975" y="1178441"/>
            <a:ext cx="9035932" cy="205184"/>
          </a:xfrm>
          <a:prstGeom prst="rect">
            <a:avLst/>
          </a:prstGeom>
          <a:solidFill>
            <a:srgbClr val="F7F9FA"/>
          </a:solidFill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5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The</a:t>
            </a:r>
            <a:r>
              <a:rPr kumimoji="0" sz="1800" b="0" i="0" u="none" strike="noStrike" kern="0" cap="none" spc="45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following</a:t>
            </a:r>
            <a:r>
              <a:rPr kumimoji="0" sz="1800" b="0" i="0" u="none" strike="noStrike" kern="0" cap="none" spc="5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frameworks</a:t>
            </a:r>
            <a:r>
              <a:rPr kumimoji="0" sz="1800" b="0" i="0" u="none" strike="noStrike" kern="0" cap="none" spc="5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were</a:t>
            </a:r>
            <a:r>
              <a:rPr kumimoji="0" sz="1800" b="0" i="0" u="none" strike="noStrike" kern="0" cap="none" spc="5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chosen</a:t>
            </a:r>
            <a:r>
              <a:rPr kumimoji="0" sz="1800" b="0" i="0" u="none" strike="noStrike" kern="0" cap="none" spc="5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based</a:t>
            </a:r>
            <a:r>
              <a:rPr kumimoji="0" sz="1800" b="0" i="0" u="none" strike="noStrike" kern="0" cap="none" spc="5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on</a:t>
            </a:r>
            <a:r>
              <a:rPr kumimoji="0" sz="1800" b="0" i="0" u="none" strike="noStrike" kern="0" cap="none" spc="5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their</a:t>
            </a:r>
            <a:r>
              <a:rPr kumimoji="0" lang="it-IT" sz="1800" b="0" i="0" u="none" strike="noStrike" kern="0" cap="none" spc="-1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availability</a:t>
            </a:r>
            <a:r>
              <a:rPr kumimoji="0" lang="en-GB" sz="1800" b="0" i="0" u="none" strike="noStrike" kern="0" cap="none" spc="-65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</a:t>
            </a:r>
            <a:r>
              <a:rPr kumimoji="0" lang="en-GB" sz="1800" b="0" i="0" u="none" strike="noStrike" kern="0" cap="none" spc="-25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and </a:t>
            </a:r>
            <a:r>
              <a:rPr kumimoji="0" lang="en-GB" sz="1800" b="0" i="0" u="none" strike="noStrike" kern="0" cap="none" spc="-1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popularity.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172</Words>
  <Application>Microsoft Macintosh PowerPoint</Application>
  <PresentationFormat>Widescreen</PresentationFormat>
  <Paragraphs>15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9" baseType="lpstr">
      <vt:lpstr>Arial</vt:lpstr>
      <vt:lpstr>Calibri</vt:lpstr>
      <vt:lpstr>Lato</vt:lpstr>
      <vt:lpstr>2_Office Theme</vt:lpstr>
      <vt:lpstr>Evaluating the Performance of Java Application Caches in EPOS GNSS Data and Products Portals</vt:lpstr>
      <vt:lpstr>Abstract</vt:lpstr>
      <vt:lpstr>Cache Fundamentals</vt:lpstr>
      <vt:lpstr>Case Study: EPOS GNSS TCS DataBase API and Portal</vt:lpstr>
      <vt:lpstr>Frameworks on study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Karl_EPOS ERIC </dc:creator>
  <cp:lastModifiedBy>Karl_EPOS ERIC </cp:lastModifiedBy>
  <cp:revision>1</cp:revision>
  <dcterms:created xsi:type="dcterms:W3CDTF">2025-03-27T13:26:17Z</dcterms:created>
  <dcterms:modified xsi:type="dcterms:W3CDTF">2025-03-27T13:26:33Z</dcterms:modified>
</cp:coreProperties>
</file>