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340" r:id="rId2"/>
    <p:sldId id="341" r:id="rId3"/>
    <p:sldId id="342" r:id="rId4"/>
    <p:sldId id="343" r:id="rId5"/>
    <p:sldId id="344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75162-24AD-D742-BD79-4EBFB0D430BA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1A486-8663-1D4B-A07E-AF0AA2D55C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51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List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Public mission of Geological Survey of Italy is Inventory, not research</a:t>
            </a:r>
            <a:endParaRPr lang="it-IT" dirty="0">
              <a:solidFill>
                <a:srgbClr val="1A3E2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it-IT" b="0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| 1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E80C4-AD7B-3345-882D-F3EEC8907A7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42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A1FAB-53D9-C1F0-6B74-85079251A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B502596-8DD4-1D23-5DF9-D2BF0091A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16F1256-3E2B-55F3-9F85-EE0382894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fundamental elements of geological heritage are </a:t>
            </a:r>
            <a:r>
              <a:rPr lang="en-GB" b="0" i="0" dirty="0" err="1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geosites</a:t>
            </a:r>
            <a:r>
              <a:rPr lang="en-GB" b="0" i="0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“epigean, hypogeal or underwater sites, spatially limited and clearly distinguishable from the surrounding areas, with geological characteristics of intrinsic scientific interest that allow to understand the geological evolution of a territory”.</a:t>
            </a:r>
            <a:endParaRPr lang="it-IT" b="0" i="0" dirty="0">
              <a:solidFill>
                <a:srgbClr val="1A3E2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it-IT" dirty="0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32CD5B45-7D54-098D-790E-A88BE5E5DB8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| 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2FAF111-56E8-243A-64B9-A9CD5C38B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E80C4-AD7B-3345-882D-F3EEC8907A7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66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C188C-3637-2C47-E19C-FE23E4B34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C2402C4-66C3-1656-B93A-6DDE6038B5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5DC16A9-0FFF-FFE6-32E6-37A550117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382E4C04-1F99-DDB3-B171-24DE3E104E2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| 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5F4B95-8937-5E1F-464A-4F4781A50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E80C4-AD7B-3345-882D-F3EEC8907A7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26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38FBB-86B9-9943-91D9-73AC46E89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35733D-4B6C-A74C-B29A-58C3005DB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E8E038-94F8-874B-A98E-0311E3F3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DE6C-5370-3741-837F-9ED1028CF52F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D9C158-228A-DB40-8E66-B018D2B5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C09264-41CF-3445-8DAF-9F4FAB54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02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D25002-995B-F049-90D9-09238600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DDAB69-9583-884D-BB72-E226027B8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1D61E9-5729-0343-BED1-AA440825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1425-4DFA-2346-95B2-4C49152A7184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AE50F2-7B75-4A4F-BCB0-D6111E21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B88B43-476A-1B4B-AF4A-E98C7E26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37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1D4C1FB-0F7B-C04A-8B77-1A97D01BA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54A2BE-4E76-C54A-9E02-ACF3DB36B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BE7265-6D66-0A48-8853-7B82081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B1DD-0CEC-724B-AF43-DAAB40D97626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71A801-D62D-C547-A22B-F3CFEB2F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9ABFA3-EBEE-0A42-9B9D-D28FA37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72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160F70-1F00-D643-94A3-303D1D30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6C0D70-2889-BD49-B4CC-777BA515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CF7FBD-075C-7C4A-85DF-D0BFF223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6C8C-E6F8-3243-8BAD-29F9FF9B4D14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A98F7D-78CC-9546-B1F8-0DEB594B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A14941-1C0E-F049-9242-33976AC8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30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12B9FB-8446-214B-B0C0-579D0FA1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592B07-A025-524D-BF64-8C572D2CD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C8270C-F743-B542-B016-0C049B14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707-4A48-804D-9C2A-4DDFC4E54C3A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4AA72D-EDA9-7F4D-BDFA-099ED064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8E7436-599A-5448-806D-9EF7E086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6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50C14-30D2-6440-BB9D-56BD7B7C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16F1A0-947B-E748-B56D-FA32B97C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4BA94D-E621-7D42-B8A1-4934FBE3B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03B0BD-61F6-D143-BAEA-11DE2B5E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4CE3-5130-CE44-A63B-445237BE6AD7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624939-23EA-694F-B26C-95656C21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404F88-C4D4-6E43-BABD-0279DEAE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19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0C76C0-C991-C748-93FB-A9A01031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0349B1-7F61-9D4E-B220-0049C8609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093F6C-B8E8-0342-AEED-97A3F8526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90762C7-84B8-2C4B-9387-F9F50D66C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FD2827-B82F-8F44-B6AF-942F810AB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9E93F5F-8493-B74C-9517-EEC2D55A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E2E4-5F79-7C45-BB57-48F92BED5E88}" type="datetime1">
              <a:rPr lang="it-IT" smtClean="0"/>
              <a:t>27/03/25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388C6F0-63CF-B94E-9148-BFFE830F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B8CC07B-3409-9C4A-8E6F-A9F80C65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6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F8D559-01B3-EA40-BE88-7F8565E4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A00E70-7DBF-B143-94A2-A626858A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CB67-2890-E949-AEDF-7C3C5B263041}" type="datetime1">
              <a:rPr lang="it-IT" smtClean="0"/>
              <a:t>27/03/25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E8FD8D-DFE1-A44B-B59B-A3CA7AE8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7E340C-FC76-5B41-9F47-A176CE5F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28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3095382-22A7-8746-A7D9-F44E3BC9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01A9-A493-BD4A-B120-F5381E0299B1}" type="datetime1">
              <a:rPr lang="it-IT" smtClean="0"/>
              <a:t>27/03/25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A1060E-6D86-944A-B245-4785AC8A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7CC35C-418F-9D40-94C9-0A18EAD0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53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247EE-4C2B-F24D-974A-00018E3A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C7DE57-D27E-BA42-A583-3942682F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1A9DD4-D7F7-5F43-BC8F-984210F04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A2A710-8A5E-0744-BBF1-7C26F12B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93B2-E4C3-E542-B03F-B649DA568A26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1496CD-F163-0242-9857-A0E5F2CB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844987-5EDA-A946-AC74-C6BD8B32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73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AB1C2A-0D79-CC42-8170-BE118021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99473AE-321F-0C41-903E-2B5278012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BAC4C7-8A1C-F646-8E1B-3E99256DF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723EF0-D794-B04B-A2F6-2AFFC3FE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E136-552E-E843-90C3-8C98EC00F52C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B69F02-45C9-E444-AA07-5CFABE1F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491159-3D90-3B45-A795-C5F47C09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36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8B3620-A003-F34C-A2E3-BC2793D6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51603-7208-0C4E-A901-8F7F5A3DE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B1F6AB-3784-6949-AAF0-578C003F5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8C37-A975-9B47-8DC9-99DA81560F28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06D1CC-BBC6-D749-A2D4-CC8EB0009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FE3AEE-20CE-C242-AC3C-A7FB4AD28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65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2A7FC2-F42C-224C-9DE5-3E6C33665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7553" y="1485650"/>
            <a:ext cx="9599777" cy="2547257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Geological information for the</a:t>
            </a:r>
            <a:r>
              <a:rPr lang="it-IT" sz="48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Italian Inventory of Geosites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F67C1F-B010-A495-44A8-B00FC2DADEAF}"/>
              </a:ext>
            </a:extLst>
          </p:cNvPr>
          <p:cNvSpPr txBox="1"/>
          <p:nvPr/>
        </p:nvSpPr>
        <p:spPr>
          <a:xfrm>
            <a:off x="8393987" y="6082301"/>
            <a:ext cx="379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*paolo.primerano@isprambiente.it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5F8209-84DC-5F21-F08A-CECB04430740}"/>
              </a:ext>
            </a:extLst>
          </p:cNvPr>
          <p:cNvSpPr txBox="1"/>
          <p:nvPr/>
        </p:nvSpPr>
        <p:spPr>
          <a:xfrm>
            <a:off x="2677886" y="4214421"/>
            <a:ext cx="7892143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Paolo Primerano *</a:t>
            </a:r>
            <a:b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ISPRA - Istituto Superiore per la Protezione e la Ricerca Ambientale. Dipartimento per il Servizio Geologico d’Italia</a:t>
            </a:r>
            <a:b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28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BA4B1D1-EADC-46B3-8121-54C33CC74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3" y="1425425"/>
            <a:ext cx="4151584" cy="2182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C474A8A-B954-A0A1-9BFD-04D0AF36C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652" y="2923074"/>
            <a:ext cx="4107084" cy="2168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42876CD-78A7-5A42-12A6-B1F4DB845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616" y="74910"/>
            <a:ext cx="2623384" cy="78662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9EC5F8F-3586-B59C-5773-35207BECA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1291" y="4331311"/>
            <a:ext cx="4127915" cy="21821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6BF0075-FC60-22F5-8C0E-ADA1BE976D1F}"/>
              </a:ext>
            </a:extLst>
          </p:cNvPr>
          <p:cNvSpPr txBox="1"/>
          <p:nvPr/>
        </p:nvSpPr>
        <p:spPr>
          <a:xfrm>
            <a:off x="523982" y="2328915"/>
            <a:ext cx="4127915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Datasets brought by ISPRA to TCS GIM data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A3E28"/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Geological map at 1:1M scale;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1A3E28"/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Boreholes: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deep (oil exploration)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shallow (geothermal resources           exploration);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1A3E28"/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3D Geological models.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5DC4A4A-5C6C-EB1C-95D6-378D3A4945E2}"/>
              </a:ext>
            </a:extLst>
          </p:cNvPr>
          <p:cNvSpPr txBox="1"/>
          <p:nvPr/>
        </p:nvSpPr>
        <p:spPr>
          <a:xfrm>
            <a:off x="1500027" y="5224169"/>
            <a:ext cx="6002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Geoscientific Research is supported by Public Service data collection, capitalisation, curation and regional/national inventories 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333FD260-9229-071E-1817-E120499FD181}"/>
              </a:ext>
            </a:extLst>
          </p:cNvPr>
          <p:cNvGrpSpPr/>
          <p:nvPr/>
        </p:nvGrpSpPr>
        <p:grpSpPr>
          <a:xfrm>
            <a:off x="1683091" y="486155"/>
            <a:ext cx="5819090" cy="1631216"/>
            <a:chOff x="2088924" y="273058"/>
            <a:chExt cx="5819090" cy="1631216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3D440736-60B8-B0D1-EDC2-12F30E3A2B1B}"/>
                </a:ext>
              </a:extLst>
            </p:cNvPr>
            <p:cNvSpPr txBox="1"/>
            <p:nvPr/>
          </p:nvSpPr>
          <p:spPr>
            <a:xfrm>
              <a:off x="2408040" y="273058"/>
              <a:ext cx="5499974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A3E28"/>
                  </a:solidFill>
                  <a:effectLst/>
                  <a:uLnTx/>
                  <a:uFillTx/>
                  <a:latin typeface="Calibri" panose="020F0502020204030204"/>
                  <a:ea typeface="Lato" panose="020F0502020204030203" pitchFamily="34" charset="0"/>
                  <a:cs typeface="Lato" panose="020F0502020204030203" pitchFamily="34" charset="0"/>
                </a:rPr>
                <a:t>Paolo Primerano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A3E28"/>
                  </a:solidFill>
                  <a:effectLst/>
                  <a:uLnTx/>
                  <a:uFillTx/>
                  <a:latin typeface="Calibri" panose="020F0502020204030204"/>
                  <a:ea typeface="Lato" panose="020F0502020204030203" pitchFamily="34" charset="0"/>
                  <a:cs typeface="Lato" panose="020F0502020204030203" pitchFamily="34" charset="0"/>
                </a:rPr>
              </a:b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A3E28"/>
                  </a:solidFill>
                  <a:effectLst/>
                  <a:uLnTx/>
                  <a:uFillTx/>
                  <a:latin typeface="Calibri" panose="020F0502020204030204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A3E28"/>
                  </a:solidFill>
                  <a:effectLst/>
                  <a:uLnTx/>
                  <a:uFillTx/>
                  <a:latin typeface="Calibri" panose="020F0502020204030204"/>
                  <a:ea typeface="Lato" panose="020F0502020204030203" pitchFamily="34" charset="0"/>
                  <a:cs typeface="Lato" panose="020F0502020204030203" pitchFamily="34" charset="0"/>
                </a:rPr>
                <a:t>ISPRA (Italian Institute for Environmental Protection and Research)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A3E28"/>
                  </a:solidFill>
                  <a:effectLst/>
                  <a:uLnTx/>
                  <a:uFillTx/>
                  <a:latin typeface="Calibri" panose="020F0502020204030204"/>
                  <a:ea typeface="Lato" panose="020F0502020204030203" pitchFamily="34" charset="0"/>
                  <a:cs typeface="Lato" panose="020F0502020204030203" pitchFamily="34" charset="0"/>
                </a:rPr>
                <a:t>Geological Survey of Italy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16" name="Elemento grafico 15" descr="Profilo maschile contorno">
              <a:extLst>
                <a:ext uri="{FF2B5EF4-FFF2-40B4-BE49-F238E27FC236}">
                  <a16:creationId xmlns:a16="http://schemas.microsoft.com/office/drawing/2014/main" id="{E05E5AC3-4149-DD29-A4E1-2EEE2870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8924" y="282583"/>
              <a:ext cx="363312" cy="363312"/>
            </a:xfrm>
            <a:prstGeom prst="rect">
              <a:avLst/>
            </a:prstGeom>
          </p:spPr>
        </p:pic>
        <p:pic>
          <p:nvPicPr>
            <p:cNvPr id="18" name="Elemento grafico 17" descr="Valigetta contorno">
              <a:extLst>
                <a:ext uri="{FF2B5EF4-FFF2-40B4-BE49-F238E27FC236}">
                  <a16:creationId xmlns:a16="http://schemas.microsoft.com/office/drawing/2014/main" id="{9DA183BF-5386-F70D-2603-000DB6C9B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092554" y="818187"/>
              <a:ext cx="363312" cy="363312"/>
            </a:xfrm>
            <a:prstGeom prst="rect">
              <a:avLst/>
            </a:prstGeom>
          </p:spPr>
        </p:pic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7A14168-9569-0449-6D23-94831B0D440F}"/>
              </a:ext>
            </a:extLst>
          </p:cNvPr>
          <p:cNvSpPr txBox="1"/>
          <p:nvPr/>
        </p:nvSpPr>
        <p:spPr>
          <a:xfrm>
            <a:off x="2033223" y="70552"/>
            <a:ext cx="30675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Introduction &amp; datasets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BB1679D-A564-5E5B-E0F9-4CECD8ADF9DC}"/>
              </a:ext>
            </a:extLst>
          </p:cNvPr>
          <p:cNvSpPr txBox="1"/>
          <p:nvPr/>
        </p:nvSpPr>
        <p:spPr>
          <a:xfrm>
            <a:off x="4709313" y="74910"/>
            <a:ext cx="37257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Work &amp; challenges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9E9037B0-A89F-5306-AB13-EB2F7918D63F}"/>
              </a:ext>
            </a:extLst>
          </p:cNvPr>
          <p:cNvCxnSpPr/>
          <p:nvPr/>
        </p:nvCxnSpPr>
        <p:spPr>
          <a:xfrm flipV="1">
            <a:off x="1273629" y="324468"/>
            <a:ext cx="8161158" cy="4358"/>
          </a:xfrm>
          <a:prstGeom prst="line">
            <a:avLst/>
          </a:prstGeom>
          <a:ln>
            <a:solidFill>
              <a:srgbClr val="1A3E2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4C76218D-CB39-FC8A-EDB5-29E373A396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9997" y="5451043"/>
            <a:ext cx="1961232" cy="10233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877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96BE4-B39C-EABB-79D2-2671D83BE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B6091D-822E-C69A-933F-C7AD944861F0}"/>
              </a:ext>
            </a:extLst>
          </p:cNvPr>
          <p:cNvSpPr txBox="1"/>
          <p:nvPr/>
        </p:nvSpPr>
        <p:spPr>
          <a:xfrm>
            <a:off x="4808306" y="2577919"/>
            <a:ext cx="6554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The Italian geological heritage holds a great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scientific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environmental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cultural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,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tourist-recreational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value.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34A5CB-33F4-8C77-0CD8-61ABA9D3DB58}"/>
              </a:ext>
            </a:extLst>
          </p:cNvPr>
          <p:cNvSpPr txBox="1"/>
          <p:nvPr/>
        </p:nvSpPr>
        <p:spPr>
          <a:xfrm>
            <a:off x="6527730" y="5345313"/>
            <a:ext cx="359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92B43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Posterama" panose="020B0504020200020000" pitchFamily="34" charset="0"/>
              </a:rPr>
              <a:t>Scan me to explore 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92B43"/>
                </a:solidFill>
                <a:effectLst/>
                <a:uLnTx/>
                <a:uFillTx/>
                <a:latin typeface="Showcard Gothic" panose="04020904020102020604" pitchFamily="82" charset="0"/>
                <a:ea typeface="Aptos" panose="020B0004020202020204" pitchFamily="34" charset="0"/>
                <a:cs typeface="Posterama" panose="020B0504020200020000" pitchFamily="34" charset="0"/>
              </a:rPr>
              <a:t>he Italian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92B43"/>
                </a:solidFill>
                <a:effectLst/>
                <a:uLnTx/>
                <a:uFillTx/>
                <a:latin typeface="Showcard Gothic" panose="04020904020102020604" pitchFamily="82" charset="0"/>
                <a:ea typeface="Aptos" panose="020B0004020202020204" pitchFamily="34" charset="0"/>
                <a:cs typeface="Posterama" panose="020B0504020200020000" pitchFamily="34" charset="0"/>
              </a:rPr>
              <a:t>Geosites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92B43"/>
                </a:solidFill>
                <a:effectLst/>
                <a:uLnTx/>
                <a:uFillTx/>
                <a:latin typeface="Showcard Gothic" panose="04020904020102020604" pitchFamily="82" charset="0"/>
                <a:ea typeface="Aptos" panose="020B0004020202020204" pitchFamily="34" charset="0"/>
                <a:cs typeface="Posterama" panose="020B0504020200020000" pitchFamily="34" charset="0"/>
              </a:rPr>
              <a:t> Inventory!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92B43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Posterama" panose="020B0504020200020000" pitchFamily="34" charset="0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192B43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Posterama" panose="020B0504020200020000" pitchFamily="34" charset="0"/>
            </a:endParaRPr>
          </a:p>
        </p:txBody>
      </p:sp>
      <p:pic>
        <p:nvPicPr>
          <p:cNvPr id="3" name="Immagine 2" descr="Immagine che contiene modello, Elementi grafici, pixel, design&#10;&#10;Descrizione generata automaticamente">
            <a:extLst>
              <a:ext uri="{FF2B5EF4-FFF2-40B4-BE49-F238E27FC236}">
                <a16:creationId xmlns:a16="http://schemas.microsoft.com/office/drawing/2014/main" id="{7749E306-289D-0BCA-07FF-2FBEDA26A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10851" r="11256" b="10011"/>
          <a:stretch/>
        </p:blipFill>
        <p:spPr>
          <a:xfrm>
            <a:off x="10264934" y="4762857"/>
            <a:ext cx="1750480" cy="176502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A1AC141-705D-5555-FAEC-9F63A026BE2D}"/>
              </a:ext>
            </a:extLst>
          </p:cNvPr>
          <p:cNvSpPr txBox="1"/>
          <p:nvPr/>
        </p:nvSpPr>
        <p:spPr>
          <a:xfrm>
            <a:off x="1539102" y="790771"/>
            <a:ext cx="1039042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Italian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Geosites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 Inventory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is a public access geodatabase to consult places where it is possible to appreciate geological characteristics.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1A3E28"/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A3E28"/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Since the early 2000s, the Italian peninsula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geoheritage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 has been catalogued to promote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conservation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and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dissemination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geological knowledge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C8812D3-A974-8278-5BF5-E2A687D72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616" y="74910"/>
            <a:ext cx="2623384" cy="786621"/>
          </a:xfrm>
          <a:prstGeom prst="rect">
            <a:avLst/>
          </a:prstGeom>
        </p:spPr>
      </p:pic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F555C580-18F0-5CC1-C94D-64C6473BE3FB}"/>
              </a:ext>
            </a:extLst>
          </p:cNvPr>
          <p:cNvCxnSpPr/>
          <p:nvPr/>
        </p:nvCxnSpPr>
        <p:spPr>
          <a:xfrm flipV="1">
            <a:off x="1273629" y="324468"/>
            <a:ext cx="8161158" cy="4358"/>
          </a:xfrm>
          <a:prstGeom prst="line">
            <a:avLst/>
          </a:prstGeom>
          <a:ln>
            <a:solidFill>
              <a:srgbClr val="1A3E2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D58AF6AC-7618-33FC-6D45-E2C56678A198}"/>
              </a:ext>
            </a:extLst>
          </p:cNvPr>
          <p:cNvGrpSpPr>
            <a:grpSpLocks noChangeAspect="1"/>
          </p:cNvGrpSpPr>
          <p:nvPr/>
        </p:nvGrpSpPr>
        <p:grpSpPr>
          <a:xfrm>
            <a:off x="495561" y="2319470"/>
            <a:ext cx="4268607" cy="3713265"/>
            <a:chOff x="638641" y="568119"/>
            <a:chExt cx="6130749" cy="53331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8842419C-5E52-563B-219D-9D34E7681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8641" y="568119"/>
              <a:ext cx="6130749" cy="53331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6B17CA59-93BD-7067-FE44-8EAAE4010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9855" y="956733"/>
              <a:ext cx="1534743" cy="14936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6132F4-A596-F4CD-0471-20FBD01A1E35}"/>
              </a:ext>
            </a:extLst>
          </p:cNvPr>
          <p:cNvSpPr txBox="1"/>
          <p:nvPr/>
        </p:nvSpPr>
        <p:spPr>
          <a:xfrm>
            <a:off x="4855699" y="3844067"/>
            <a:ext cx="6651358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interactive map is available in the Inventory for searching information about approximately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3,000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geosites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registered across the national territory.</a:t>
            </a:r>
          </a:p>
        </p:txBody>
      </p:sp>
      <p:sp>
        <p:nvSpPr>
          <p:cNvPr id="12" name="CasellaDiTesto 21">
            <a:extLst>
              <a:ext uri="{FF2B5EF4-FFF2-40B4-BE49-F238E27FC236}">
                <a16:creationId xmlns:a16="http://schemas.microsoft.com/office/drawing/2014/main" id="{1692C173-2753-14B0-0570-1B341535D850}"/>
              </a:ext>
            </a:extLst>
          </p:cNvPr>
          <p:cNvSpPr txBox="1"/>
          <p:nvPr/>
        </p:nvSpPr>
        <p:spPr>
          <a:xfrm>
            <a:off x="2033223" y="70552"/>
            <a:ext cx="30675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Introduction &amp; datasets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sellaDiTesto 22">
            <a:extLst>
              <a:ext uri="{FF2B5EF4-FFF2-40B4-BE49-F238E27FC236}">
                <a16:creationId xmlns:a16="http://schemas.microsoft.com/office/drawing/2014/main" id="{AE123619-D792-DD4E-949B-D92FF68D3EC9}"/>
              </a:ext>
            </a:extLst>
          </p:cNvPr>
          <p:cNvSpPr txBox="1"/>
          <p:nvPr/>
        </p:nvSpPr>
        <p:spPr>
          <a:xfrm>
            <a:off x="4709313" y="74910"/>
            <a:ext cx="37257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Work &amp; challenges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58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6D49D-0132-197E-E2C4-1B8C55DCD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FDFFB1-8FA3-33B2-7ECD-F29ABD16AD3C}"/>
              </a:ext>
            </a:extLst>
          </p:cNvPr>
          <p:cNvSpPr txBox="1"/>
          <p:nvPr/>
        </p:nvSpPr>
        <p:spPr>
          <a:xfrm>
            <a:off x="6527730" y="5345313"/>
            <a:ext cx="359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92B43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Posterama" panose="020B0504020200020000" pitchFamily="34" charset="0"/>
              </a:rPr>
              <a:t>Scan me to explore 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92B43"/>
                </a:solidFill>
                <a:effectLst/>
                <a:uLnTx/>
                <a:uFillTx/>
                <a:latin typeface="Showcard Gothic" panose="04020904020102020604" pitchFamily="82" charset="0"/>
                <a:ea typeface="Aptos" panose="020B0004020202020204" pitchFamily="34" charset="0"/>
                <a:cs typeface="Posterama" panose="020B0504020200020000" pitchFamily="34" charset="0"/>
              </a:rPr>
              <a:t>he Italian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92B43"/>
                </a:solidFill>
                <a:effectLst/>
                <a:uLnTx/>
                <a:uFillTx/>
                <a:latin typeface="Showcard Gothic" panose="04020904020102020604" pitchFamily="82" charset="0"/>
                <a:ea typeface="Aptos" panose="020B0004020202020204" pitchFamily="34" charset="0"/>
                <a:cs typeface="Posterama" panose="020B0504020200020000" pitchFamily="34" charset="0"/>
              </a:rPr>
              <a:t>Geosites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92B43"/>
                </a:solidFill>
                <a:effectLst/>
                <a:uLnTx/>
                <a:uFillTx/>
                <a:latin typeface="Showcard Gothic" panose="04020904020102020604" pitchFamily="82" charset="0"/>
                <a:ea typeface="Aptos" panose="020B0004020202020204" pitchFamily="34" charset="0"/>
                <a:cs typeface="Posterama" panose="020B0504020200020000" pitchFamily="34" charset="0"/>
              </a:rPr>
              <a:t> Inventory!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92B43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Posterama" panose="020B0504020200020000" pitchFamily="34" charset="0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192B43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Posterama" panose="020B0504020200020000" pitchFamily="34" charset="0"/>
            </a:endParaRPr>
          </a:p>
        </p:txBody>
      </p:sp>
      <p:pic>
        <p:nvPicPr>
          <p:cNvPr id="3" name="Immagine 2" descr="Immagine che contiene modello, Elementi grafici, pixel, design&#10;&#10;Descrizione generata automaticamente">
            <a:extLst>
              <a:ext uri="{FF2B5EF4-FFF2-40B4-BE49-F238E27FC236}">
                <a16:creationId xmlns:a16="http://schemas.microsoft.com/office/drawing/2014/main" id="{C352F08D-66A3-6275-D963-0E1BA2E63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10851" r="11256" b="10011"/>
          <a:stretch/>
        </p:blipFill>
        <p:spPr>
          <a:xfrm>
            <a:off x="10264934" y="4762857"/>
            <a:ext cx="1750480" cy="176502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18C3BAF-39D8-F049-3939-DEA4CC76B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616" y="74910"/>
            <a:ext cx="2623384" cy="78662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31E427-5478-56FA-6794-9193040B08C1}"/>
              </a:ext>
            </a:extLst>
          </p:cNvPr>
          <p:cNvSpPr txBox="1"/>
          <p:nvPr/>
        </p:nvSpPr>
        <p:spPr>
          <a:xfrm>
            <a:off x="5075434" y="1277909"/>
            <a:ext cx="6391422" cy="116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Tx/>
              <a:buBlip>
                <a:blip r:embed="rId5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addition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 of new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geosites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Tx/>
              <a:buBlip>
                <a:blip r:embed="rId5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revision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 and if necessary, the elimination of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geosites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 already present in the database, or outdated.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1A3E28"/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A0527AC-2E9E-FAC4-7DF5-BF5610A947AE}"/>
              </a:ext>
            </a:extLst>
          </p:cNvPr>
          <p:cNvSpPr txBox="1"/>
          <p:nvPr/>
        </p:nvSpPr>
        <p:spPr>
          <a:xfrm>
            <a:off x="5075434" y="2709182"/>
            <a:ext cx="6534364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To reach even as many citizens and professionals as possible, a harmonized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GeoSciML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/INSPIRE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compliant database will be published.</a:t>
            </a: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83F7F9DB-2D7A-9B34-8495-6D401BB16052}"/>
              </a:ext>
            </a:extLst>
          </p:cNvPr>
          <p:cNvCxnSpPr/>
          <p:nvPr/>
        </p:nvCxnSpPr>
        <p:spPr>
          <a:xfrm flipV="1">
            <a:off x="1273629" y="324468"/>
            <a:ext cx="8161158" cy="4358"/>
          </a:xfrm>
          <a:prstGeom prst="line">
            <a:avLst/>
          </a:prstGeom>
          <a:ln>
            <a:solidFill>
              <a:srgbClr val="1A3E2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0EB7DB-EE0B-9B74-A5BE-4E62249BA765}"/>
              </a:ext>
            </a:extLst>
          </p:cNvPr>
          <p:cNvSpPr txBox="1"/>
          <p:nvPr/>
        </p:nvSpPr>
        <p:spPr>
          <a:xfrm>
            <a:off x="5085362" y="3770894"/>
            <a:ext cx="65343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Geosites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 are essential to the development of geological sciences, because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geology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 is based not only on archival documents and printed material, but also on places, outcrops and landscapes.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1A3E28"/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55EE3D-5203-316D-09F2-83C048DC53A3}"/>
              </a:ext>
            </a:extLst>
          </p:cNvPr>
          <p:cNvSpPr txBox="1"/>
          <p:nvPr/>
        </p:nvSpPr>
        <p:spPr>
          <a:xfrm>
            <a:off x="2033223" y="838947"/>
            <a:ext cx="879238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The number is continuously updated as the work proceeds simultaneously with:</a:t>
            </a:r>
          </a:p>
        </p:txBody>
      </p:sp>
      <p:pic>
        <p:nvPicPr>
          <p:cNvPr id="4" name="Immagine 27">
            <a:extLst>
              <a:ext uri="{FF2B5EF4-FFF2-40B4-BE49-F238E27FC236}">
                <a16:creationId xmlns:a16="http://schemas.microsoft.com/office/drawing/2014/main" id="{9A6C1308-5971-5DAE-EF59-BAEAE0B53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561" y="2319470"/>
            <a:ext cx="4268607" cy="37132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sellaDiTesto 21">
            <a:extLst>
              <a:ext uri="{FF2B5EF4-FFF2-40B4-BE49-F238E27FC236}">
                <a16:creationId xmlns:a16="http://schemas.microsoft.com/office/drawing/2014/main" id="{F5331CC8-A26A-D63E-E25B-DEA0B33D98A0}"/>
              </a:ext>
            </a:extLst>
          </p:cNvPr>
          <p:cNvSpPr txBox="1"/>
          <p:nvPr/>
        </p:nvSpPr>
        <p:spPr>
          <a:xfrm>
            <a:off x="2033223" y="70552"/>
            <a:ext cx="30675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Introduction &amp; datasets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22">
            <a:extLst>
              <a:ext uri="{FF2B5EF4-FFF2-40B4-BE49-F238E27FC236}">
                <a16:creationId xmlns:a16="http://schemas.microsoft.com/office/drawing/2014/main" id="{A77532B9-027F-322C-1732-3426ED7FC1B4}"/>
              </a:ext>
            </a:extLst>
          </p:cNvPr>
          <p:cNvSpPr txBox="1"/>
          <p:nvPr/>
        </p:nvSpPr>
        <p:spPr>
          <a:xfrm>
            <a:off x="4709313" y="74910"/>
            <a:ext cx="37257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Work &amp; challenges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91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14DDF2-4B16-23E4-6D34-FF56DF759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00A9B-EBFF-D912-D759-212CA838D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188" y="3673659"/>
            <a:ext cx="4503041" cy="510431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Thanks for </a:t>
            </a:r>
            <a:r>
              <a:rPr lang="it-IT" sz="2400" b="1" dirty="0" err="1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</a:t>
            </a:r>
            <a:r>
              <a:rPr lang="it-IT" sz="24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2400" b="1" dirty="0" err="1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kind</a:t>
            </a:r>
            <a:r>
              <a:rPr lang="it-IT" sz="24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2400" b="1" dirty="0" err="1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attention</a:t>
            </a:r>
            <a:r>
              <a:rPr lang="it-IT" sz="24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it-IT" sz="5900" b="1" dirty="0">
              <a:solidFill>
                <a:srgbClr val="1A3E2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AA68266-2ED8-3CCD-7327-0D739B9563FF}"/>
              </a:ext>
            </a:extLst>
          </p:cNvPr>
          <p:cNvSpPr txBox="1"/>
          <p:nvPr/>
        </p:nvSpPr>
        <p:spPr>
          <a:xfrm>
            <a:off x="12723223" y="5055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35046"/>
      </p:ext>
    </p:extLst>
  </p:cSld>
  <p:clrMapOvr>
    <a:masterClrMapping/>
  </p:clrMapOvr>
</p:sld>
</file>

<file path=ppt/theme/theme1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Macintosh PowerPoint</Application>
  <PresentationFormat>Widescreen</PresentationFormat>
  <Paragraphs>43</Paragraphs>
  <Slides>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Lato</vt:lpstr>
      <vt:lpstr>Showcard Gothic</vt:lpstr>
      <vt:lpstr>8_Tema di Office</vt:lpstr>
      <vt:lpstr>Geological information for the Italian Inventory of Geosites</vt:lpstr>
      <vt:lpstr>Presentazione standard di PowerPoint</vt:lpstr>
      <vt:lpstr>Presentazione standard di PowerPoint</vt:lpstr>
      <vt:lpstr>Presentazione standard di PowerPoint</vt:lpstr>
      <vt:lpstr>Thanks for your kind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Karl_EPOS ERIC </dc:creator>
  <cp:lastModifiedBy>Karl_EPOS ERIC </cp:lastModifiedBy>
  <cp:revision>1</cp:revision>
  <dcterms:created xsi:type="dcterms:W3CDTF">2025-03-27T13:25:35Z</dcterms:created>
  <dcterms:modified xsi:type="dcterms:W3CDTF">2025-03-27T13:25:50Z</dcterms:modified>
</cp:coreProperties>
</file>