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g" ContentType="image/jpg"/>
  <Override PartName="/ppt/media/image5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51" r:id="rId2"/>
    <p:sldId id="352" r:id="rId3"/>
    <p:sldId id="353" r:id="rId4"/>
    <p:sldId id="354" r:id="rId5"/>
    <p:sldId id="355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438FBB-86B9-9943-91D9-73AC46E89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235733D-4B6C-A74C-B29A-58C3005DB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E8E038-94F8-874B-A98E-0311E3F31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DE6C-5370-3741-837F-9ED1028CF52F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D9C158-228A-DB40-8E66-B018D2B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C09264-41CF-3445-8DAF-9F4FAB54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60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25002-995B-F049-90D9-09238600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7DDAB69-9583-884D-BB72-E226027B8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1D61E9-5729-0343-BED1-AA440825B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1425-4DFA-2346-95B2-4C49152A718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AE50F2-7B75-4A4F-BCB0-D6111E21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B88B43-476A-1B4B-AF4A-E98C7E261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809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1D4C1FB-0F7B-C04A-8B77-1A97D01BA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554A2BE-4E76-C54A-9E02-ACF3DB36B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BE7265-6D66-0A48-8853-7B82081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B1DD-0CEC-724B-AF43-DAAB40D97626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71A801-D62D-C547-A22B-F3CFEB2F6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9ABFA3-EBEE-0A42-9B9D-D28FA372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44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448255" y="2274023"/>
            <a:ext cx="7301839" cy="92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3/27/25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98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160F70-1F00-D643-94A3-303D1D305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6C0D70-2889-BD49-B4CC-777BA5151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CF7FBD-075C-7C4A-85DF-D0BFF223F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6C8C-E6F8-3243-8BAD-29F9FF9B4D14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A98F7D-78CC-9546-B1F8-0DEB594B8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A14941-1C0E-F049-9242-33976AC86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562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12B9FB-8446-214B-B0C0-579D0FA1A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592B07-A025-524D-BF64-8C572D2C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8270C-F743-B542-B016-0C049B14C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B707-4A48-804D-9C2A-4DDFC4E54C3A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4AA72D-EDA9-7F4D-BDFA-099ED064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28E7436-599A-5448-806D-9EF7E086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46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C50C14-30D2-6440-BB9D-56BD7B7C2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16F1A0-947B-E748-B56D-FA32B97CFA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4BA94D-E621-7D42-B8A1-4934FBE3B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203B0BD-61F6-D143-BAEA-11DE2B5E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64CE3-5130-CE44-A63B-445237BE6AD7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4624939-23EA-694F-B26C-95656C21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404F88-C4D4-6E43-BABD-0279DEAE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072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0C76C0-C991-C748-93FB-A9A01031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40349B1-7F61-9D4E-B220-0049C8609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093F6C-B8E8-0342-AEED-97A3F8526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0762C7-84B8-2C4B-9387-F9F50D66C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FFD2827-B82F-8F44-B6AF-942F810AB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9E93F5F-8493-B74C-9517-EEC2D55A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E2E4-5F79-7C45-BB57-48F92BED5E88}" type="datetime1">
              <a:rPr lang="it-IT" smtClean="0"/>
              <a:t>27/03/25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388C6F0-63CF-B94E-9148-BFFE830FB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B8CC07B-3409-9C4A-8E6F-A9F80C65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4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8D559-01B3-EA40-BE88-7F8565E4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6A00E70-7DBF-B143-94A2-A626858AF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B67-2890-E949-AEDF-7C3C5B263041}" type="datetime1">
              <a:rPr lang="it-IT" smtClean="0"/>
              <a:t>27/03/25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E8FD8D-DFE1-A44B-B59B-A3CA7AE86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7E340C-FC76-5B41-9F47-A176CE5F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35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095382-22A7-8746-A7D9-F44E3BC9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01A9-A493-BD4A-B120-F5381E0299B1}" type="datetime1">
              <a:rPr lang="it-IT" smtClean="0"/>
              <a:t>27/03/25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AA1060E-6D86-944A-B245-4785AC8AB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37CC35C-418F-9D40-94C9-0A18EAD0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65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E247EE-4C2B-F24D-974A-00018E3A8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C7DE57-D27E-BA42-A583-3942682F6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41A9DD4-D7F7-5F43-BC8F-984210F04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A2A710-8A5E-0744-BBF1-7C26F12B6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393B2-E4C3-E542-B03F-B649DA568A26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1496CD-F163-0242-9857-A0E5F2CB8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844987-5EDA-A946-AC74-C6BD8B32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430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B1C2A-0D79-CC42-8170-BE118021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99473AE-321F-0C41-903E-2B5278012E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BAC4C7-8A1C-F646-8E1B-3E99256DF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723EF0-D794-B04B-A2F6-2AFFC3FE0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DE136-552E-E843-90C3-8C98EC00F52C}" type="datetime1">
              <a:rPr lang="it-IT" smtClean="0"/>
              <a:t>27/03/25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69F02-45C9-E444-AA07-5CFABE1F8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491159-3D90-3B45-A795-C5F47C09C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80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B8B3620-A003-F34C-A2E3-BC2793D6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851603-7208-0C4E-A901-8F7F5A3DE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B1F6AB-3784-6949-AAF0-578C003F5C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8C37-A975-9B47-8DC9-99DA81560F28}" type="datetime1">
              <a:rPr lang="it-IT" smtClean="0"/>
              <a:t>27/03/25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06D1CC-BBC6-D749-A2D4-CC8EB0009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FE3AEE-20CE-C242-AC3C-A7FB4AD28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FA24-8C21-FE4F-AE69-589F0CD33D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1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rjam.kellinsalmi@fmi.f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21913"/>
            <a:ext cx="12192120" cy="67052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91802" y="1821100"/>
            <a:ext cx="9801545" cy="2320121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357188" marR="86360" algn="ctr">
              <a:lnSpc>
                <a:spcPts val="5940"/>
              </a:lnSpc>
              <a:spcBef>
                <a:spcPts val="844"/>
              </a:spcBef>
            </a:pPr>
            <a:r>
              <a:rPr sz="4800" b="1" spc="-20" dirty="0">
                <a:solidFill>
                  <a:srgbClr val="193D27"/>
                </a:solidFill>
                <a:latin typeface="Lato"/>
                <a:cs typeface="Lato"/>
              </a:rPr>
              <a:t>Magnetotelluric</a:t>
            </a:r>
            <a:r>
              <a:rPr sz="4800" b="1" spc="-16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4800" b="1" dirty="0">
                <a:solidFill>
                  <a:srgbClr val="193D27"/>
                </a:solidFill>
                <a:latin typeface="Lato"/>
                <a:cs typeface="Lato"/>
              </a:rPr>
              <a:t>data</a:t>
            </a:r>
            <a:r>
              <a:rPr sz="4800" b="1" spc="-155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br>
              <a:rPr lang="it-IT" sz="4800" b="1" spc="-155" dirty="0">
                <a:solidFill>
                  <a:srgbClr val="193D27"/>
                </a:solidFill>
                <a:latin typeface="Lato"/>
                <a:cs typeface="Lato"/>
              </a:rPr>
            </a:br>
            <a:r>
              <a:rPr sz="4800" b="1" spc="-10" dirty="0">
                <a:solidFill>
                  <a:srgbClr val="193D27"/>
                </a:solidFill>
                <a:latin typeface="Lato"/>
                <a:cs typeface="Lato"/>
              </a:rPr>
              <a:t>helps </a:t>
            </a:r>
            <a:r>
              <a:rPr sz="4800" b="1" dirty="0">
                <a:solidFill>
                  <a:srgbClr val="193D27"/>
                </a:solidFill>
                <a:latin typeface="Lato"/>
                <a:cs typeface="Lato"/>
              </a:rPr>
              <a:t>in</a:t>
            </a:r>
            <a:r>
              <a:rPr sz="4800" b="1" spc="-4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4800" b="1" spc="-10" dirty="0">
                <a:solidFill>
                  <a:srgbClr val="193D27"/>
                </a:solidFill>
                <a:latin typeface="Lato"/>
                <a:cs typeface="Lato"/>
              </a:rPr>
              <a:t>assessing</a:t>
            </a:r>
            <a:r>
              <a:rPr lang="it-IT" sz="4800" dirty="0">
                <a:latin typeface="Lato"/>
                <a:cs typeface="Lato"/>
              </a:rPr>
              <a:t> </a:t>
            </a:r>
            <a:br>
              <a:rPr lang="it-IT" sz="4800" dirty="0">
                <a:latin typeface="Lato"/>
                <a:cs typeface="Lato"/>
              </a:rPr>
            </a:br>
            <a:r>
              <a:rPr sz="4800" b="1" spc="-10" dirty="0">
                <a:solidFill>
                  <a:srgbClr val="193D27"/>
                </a:solidFill>
                <a:latin typeface="Lato"/>
                <a:cs typeface="Lato"/>
              </a:rPr>
              <a:t>geophysical</a:t>
            </a:r>
            <a:r>
              <a:rPr sz="4800" b="1" spc="-145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4800" b="1" dirty="0">
                <a:solidFill>
                  <a:srgbClr val="193D27"/>
                </a:solidFill>
                <a:latin typeface="Lato"/>
                <a:cs typeface="Lato"/>
              </a:rPr>
              <a:t>risks</a:t>
            </a:r>
            <a:r>
              <a:rPr sz="4800" b="1" spc="-14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4800" b="1" dirty="0">
                <a:solidFill>
                  <a:srgbClr val="193D27"/>
                </a:solidFill>
                <a:latin typeface="Lato"/>
                <a:cs typeface="Lato"/>
              </a:rPr>
              <a:t>for</a:t>
            </a:r>
            <a:r>
              <a:rPr sz="4800" b="1" spc="-245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4800" b="1" spc="-10" dirty="0">
                <a:solidFill>
                  <a:srgbClr val="193D27"/>
                </a:solidFill>
                <a:latin typeface="Lato"/>
                <a:cs typeface="Lato"/>
              </a:rPr>
              <a:t>power</a:t>
            </a:r>
            <a:r>
              <a:rPr lang="it-IT" sz="4800" b="1" spc="-1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lang="en-GB" sz="4800" b="1" spc="-10" dirty="0">
                <a:solidFill>
                  <a:srgbClr val="193D27"/>
                </a:solidFill>
                <a:latin typeface="Lato"/>
                <a:cs typeface="Lato"/>
              </a:rPr>
              <a:t>grids</a:t>
            </a:r>
            <a:endParaRPr sz="4800" dirty="0">
              <a:latin typeface="Lato"/>
              <a:cs typeface="La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5565" y="4721249"/>
            <a:ext cx="7859395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6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-10" normalizeH="0" baseline="0" noProof="0" dirty="0" err="1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Kellinsalmi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,</a:t>
            </a:r>
            <a:r>
              <a:rPr kumimoji="0" sz="2400" b="1" i="0" u="none" strike="noStrike" kern="1200" cap="none" spc="-4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M.</a:t>
            </a:r>
            <a:r>
              <a:rPr kumimoji="0" sz="2000" b="1" i="0" u="none" strike="noStrike" kern="1200" cap="none" spc="0" normalizeH="0" baseline="32051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1,2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,</a:t>
            </a:r>
            <a:r>
              <a:rPr kumimoji="0" sz="2400" b="1" i="0" u="none" strike="noStrike" kern="1200" cap="none" spc="-45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Marshalko,</a:t>
            </a:r>
            <a:r>
              <a:rPr kumimoji="0" sz="2400" b="1" i="0" u="none" strike="noStrike" kern="1200" cap="none" spc="-5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E.</a:t>
            </a:r>
            <a:r>
              <a:rPr kumimoji="0" sz="2000" b="1" i="0" u="none" strike="noStrike" kern="1200" cap="none" spc="0" normalizeH="0" baseline="32051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1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,</a:t>
            </a:r>
            <a:r>
              <a:rPr kumimoji="0" sz="2400" b="1" i="0" u="none" strike="noStrike" kern="1200" cap="none" spc="-10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Juusola</a:t>
            </a:r>
            <a:r>
              <a:rPr kumimoji="0" sz="2000" b="1" i="0" u="none" strike="noStrike" kern="1200" cap="none" spc="0" normalizeH="0" baseline="32051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1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,</a:t>
            </a:r>
            <a:r>
              <a:rPr kumimoji="0" sz="2400" b="1" i="0" u="none" strike="noStrike" kern="1200" cap="none" spc="-45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L.</a:t>
            </a:r>
            <a:r>
              <a:rPr kumimoji="0" sz="2400" b="1" i="0" u="none" strike="noStrike" kern="1200" cap="none" spc="-5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and</a:t>
            </a:r>
            <a:r>
              <a:rPr kumimoji="0" sz="2400" b="1" i="0" u="none" strike="noStrike" kern="1200" cap="none" spc="-125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Viljanen,</a:t>
            </a:r>
            <a:r>
              <a:rPr kumimoji="0" sz="2400" b="1" i="0" u="none" strike="noStrike" kern="1200" cap="none" spc="-100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 </a:t>
            </a:r>
            <a:r>
              <a:rPr kumimoji="0" sz="2400" b="1" i="0" u="none" strike="noStrike" kern="1200" cap="none" spc="-25" normalizeH="0" baseline="0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A.</a:t>
            </a:r>
            <a:r>
              <a:rPr kumimoji="0" sz="2000" b="1" i="0" u="none" strike="noStrike" kern="1200" cap="none" spc="-37" normalizeH="0" baseline="32051" noProof="0" dirty="0">
                <a:ln>
                  <a:noFill/>
                </a:ln>
                <a:solidFill>
                  <a:srgbClr val="193D27"/>
                </a:solidFill>
                <a:effectLst/>
                <a:uLnTx/>
                <a:uFillTx/>
                <a:latin typeface="Calibri" panose="020F0502020204030204"/>
                <a:ea typeface="+mn-ea"/>
                <a:cs typeface="Lato"/>
              </a:rPr>
              <a:t>1</a:t>
            </a:r>
            <a:endParaRPr kumimoji="0" sz="2000" b="0" i="0" u="none" strike="noStrike" kern="1200" cap="none" spc="0" normalizeH="0" baseline="32051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500996" y="5227192"/>
            <a:ext cx="4269105" cy="821690"/>
            <a:chOff x="3500996" y="5227192"/>
            <a:chExt cx="4269105" cy="82169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0996" y="5437441"/>
              <a:ext cx="2511717" cy="457923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1873" y="5227192"/>
              <a:ext cx="1007999" cy="821524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3277704" y="5290464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43065" y="5269217"/>
            <a:ext cx="1314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</a:t>
            </a:r>
            <a:endParaRPr kumimoji="0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8382" y="365125"/>
            <a:ext cx="9915418" cy="1325563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3695" marR="5080">
              <a:lnSpc>
                <a:spcPts val="4750"/>
              </a:lnSpc>
              <a:spcBef>
                <a:spcPts val="700"/>
              </a:spcBef>
            </a:pPr>
            <a:r>
              <a:rPr sz="4000" b="1" spc="16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Natural</a:t>
            </a:r>
            <a:r>
              <a:rPr sz="4000" b="1" spc="-7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4000" b="1" spc="8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hazard:</a:t>
            </a:r>
            <a:r>
              <a:rPr sz="4000" b="1" spc="-6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4000" b="1" spc="1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Geomagnetically </a:t>
            </a:r>
            <a:r>
              <a:rPr sz="4000" b="1" spc="14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induced</a:t>
            </a:r>
            <a:r>
              <a:rPr sz="4000" b="1" spc="-8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4000" b="1" spc="16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currents</a:t>
            </a:r>
            <a:r>
              <a:rPr sz="4000" b="1" spc="-7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sz="4000" b="1" spc="-1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(GIC)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8914" y="2062695"/>
            <a:ext cx="9775825" cy="304371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54000" marR="17780" lvl="0" indent="-228600" algn="l" defTabSz="914400" rtl="0" eaLnBrk="1" fontAlgn="auto" latinLnBrk="0" hangingPunct="1">
              <a:lnSpc>
                <a:spcPts val="3890"/>
              </a:lnSpc>
              <a:spcBef>
                <a:spcPts val="58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540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Space</a:t>
            </a:r>
            <a:r>
              <a:rPr kumimoji="0" sz="3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weather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phenomena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induce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electric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fields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conducting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ground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65150" marR="0" lvl="0" indent="0" algn="l" defTabSz="914400" rtl="0" eaLnBrk="1" fontAlgn="auto" latinLnBrk="0" hangingPunct="1">
              <a:lnSpc>
                <a:spcPct val="100000"/>
              </a:lnSpc>
              <a:spcBef>
                <a:spcPts val="1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➞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GIC</a:t>
            </a:r>
            <a:r>
              <a:rPr kumimoji="0" sz="32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</a:t>
            </a:r>
            <a:r>
              <a:rPr kumimoji="0" sz="32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power</a:t>
            </a:r>
            <a:r>
              <a:rPr kumimoji="0" sz="3200" b="1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grids</a:t>
            </a:r>
            <a:endParaRPr kumimoji="0" lang="it-IT" sz="3200" b="1" i="0" u="none" strike="noStrike" kern="1200" cap="none" spc="-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565150" marR="0" lvl="0" indent="0" algn="l" defTabSz="914400" rtl="0" eaLnBrk="1" fontAlgn="auto" latinLnBrk="0" hangingPunct="1">
              <a:lnSpc>
                <a:spcPct val="100000"/>
              </a:lnSpc>
              <a:spcBef>
                <a:spcPts val="121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➞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Worst</a:t>
            </a:r>
            <a:r>
              <a:rPr kumimoji="0" sz="3200" b="0" i="0" u="none" strike="noStrike" kern="1200" cap="none" spc="-5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case:</a:t>
            </a:r>
            <a:r>
              <a:rPr kumimoji="0" sz="3200" b="0" i="0" u="none" strike="noStrike" kern="120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wide</a:t>
            </a:r>
            <a:r>
              <a:rPr kumimoji="0" sz="3200" b="0" i="0" u="none" strike="noStrike" kern="1200" cap="none" spc="-6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blackouts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54000" marR="549910" lvl="0" indent="-228600" algn="l" defTabSz="914400" rtl="0" eaLnBrk="1" fontAlgn="auto" latinLnBrk="0" hangingPunct="1">
              <a:lnSpc>
                <a:spcPts val="3890"/>
              </a:lnSpc>
              <a:spcBef>
                <a:spcPts val="147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254000" algn="l"/>
              </a:tabLst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GIC</a:t>
            </a:r>
            <a:r>
              <a:rPr kumimoji="0" sz="3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estimated</a:t>
            </a:r>
            <a:r>
              <a:rPr kumimoji="0" sz="3200" b="0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with</a:t>
            </a:r>
            <a:r>
              <a:rPr kumimoji="0" sz="3200" b="0" i="0" u="none" strike="noStrike" kern="1200" cap="none" spc="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geoelectric</a:t>
            </a:r>
            <a:r>
              <a:rPr kumimoji="0" sz="32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3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field modeling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530623"/>
            <a:ext cx="9753600" cy="994567"/>
          </a:xfrm>
          <a:prstGeom prst="rect">
            <a:avLst/>
          </a:prstGeom>
        </p:spPr>
        <p:txBody>
          <a:bodyPr vert="horz" wrap="square" lIns="0" tIns="3143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7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Geoelectric</a:t>
            </a:r>
            <a:r>
              <a:rPr b="1" spc="-6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b="1" spc="16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field</a:t>
            </a:r>
            <a:r>
              <a:rPr b="1" spc="-7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b="1" spc="195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modeling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7717" y="2633040"/>
            <a:ext cx="10512361" cy="33084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00200" y="1720443"/>
            <a:ext cx="1826260" cy="661078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9535" marR="115570" lvl="0" indent="0" algn="l" defTabSz="914400" rtl="0" eaLnBrk="1" fontAlgn="auto" latinLnBrk="0" hangingPunct="1">
              <a:lnSpc>
                <a:spcPct val="100000"/>
              </a:lnSpc>
              <a:spcBef>
                <a:spcPts val="3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Magnetometer measurements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7844" y="1707845"/>
            <a:ext cx="2054860" cy="661078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9535" marR="269240" lvl="0" indent="0" algn="l" defTabSz="914400" rtl="0" eaLnBrk="1" fontAlgn="auto" latinLnBrk="0" hangingPunct="1">
              <a:lnSpc>
                <a:spcPct val="100000"/>
              </a:lnSpc>
              <a:spcBef>
                <a:spcPts val="3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Magnetotelluric measurements</a:t>
            </a: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2237397" y="2310485"/>
            <a:ext cx="7410450" cy="466725"/>
            <a:chOff x="2237397" y="2310485"/>
            <a:chExt cx="7410450" cy="466725"/>
          </a:xfrm>
        </p:grpSpPr>
        <p:sp>
          <p:nvSpPr>
            <p:cNvPr id="7" name="object 7"/>
            <p:cNvSpPr/>
            <p:nvPr/>
          </p:nvSpPr>
          <p:spPr>
            <a:xfrm>
              <a:off x="2237397" y="2322004"/>
              <a:ext cx="455295" cy="455295"/>
            </a:xfrm>
            <a:custGeom>
              <a:avLst/>
              <a:gdLst/>
              <a:ahLst/>
              <a:cxnLst/>
              <a:rect l="l" t="t" r="r" b="b"/>
              <a:pathLst>
                <a:path w="455294" h="455294">
                  <a:moveTo>
                    <a:pt x="340918" y="0"/>
                  </a:moveTo>
                  <a:lnTo>
                    <a:pt x="113398" y="0"/>
                  </a:lnTo>
                  <a:lnTo>
                    <a:pt x="113398" y="340918"/>
                  </a:lnTo>
                  <a:lnTo>
                    <a:pt x="0" y="340918"/>
                  </a:lnTo>
                  <a:lnTo>
                    <a:pt x="227164" y="454672"/>
                  </a:lnTo>
                  <a:lnTo>
                    <a:pt x="454685" y="340918"/>
                  </a:lnTo>
                  <a:lnTo>
                    <a:pt x="340918" y="340918"/>
                  </a:lnTo>
                  <a:lnTo>
                    <a:pt x="3409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object 8"/>
            <p:cNvSpPr/>
            <p:nvPr/>
          </p:nvSpPr>
          <p:spPr>
            <a:xfrm>
              <a:off x="2237397" y="2322004"/>
              <a:ext cx="455295" cy="455295"/>
            </a:xfrm>
            <a:custGeom>
              <a:avLst/>
              <a:gdLst/>
              <a:ahLst/>
              <a:cxnLst/>
              <a:rect l="l" t="t" r="r" b="b"/>
              <a:pathLst>
                <a:path w="455294" h="455294">
                  <a:moveTo>
                    <a:pt x="0" y="340918"/>
                  </a:moveTo>
                  <a:lnTo>
                    <a:pt x="113398" y="340918"/>
                  </a:lnTo>
                  <a:lnTo>
                    <a:pt x="113398" y="0"/>
                  </a:lnTo>
                  <a:lnTo>
                    <a:pt x="340918" y="0"/>
                  </a:lnTo>
                  <a:lnTo>
                    <a:pt x="340918" y="340918"/>
                  </a:lnTo>
                  <a:lnTo>
                    <a:pt x="454685" y="340918"/>
                  </a:lnTo>
                  <a:lnTo>
                    <a:pt x="227164" y="454672"/>
                  </a:lnTo>
                  <a:lnTo>
                    <a:pt x="0" y="340918"/>
                  </a:lnTo>
                  <a:close/>
                </a:path>
              </a:pathLst>
            </a:custGeom>
            <a:ln w="3175">
              <a:solidFill>
                <a:srgbClr val="3364A3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object 9"/>
            <p:cNvSpPr/>
            <p:nvPr/>
          </p:nvSpPr>
          <p:spPr>
            <a:xfrm>
              <a:off x="9192602" y="2310485"/>
              <a:ext cx="455295" cy="455295"/>
            </a:xfrm>
            <a:custGeom>
              <a:avLst/>
              <a:gdLst/>
              <a:ahLst/>
              <a:cxnLst/>
              <a:rect l="l" t="t" r="r" b="b"/>
              <a:pathLst>
                <a:path w="455295" h="455294">
                  <a:moveTo>
                    <a:pt x="340918" y="0"/>
                  </a:moveTo>
                  <a:lnTo>
                    <a:pt x="113398" y="0"/>
                  </a:lnTo>
                  <a:lnTo>
                    <a:pt x="113398" y="340918"/>
                  </a:lnTo>
                  <a:lnTo>
                    <a:pt x="0" y="340918"/>
                  </a:lnTo>
                  <a:lnTo>
                    <a:pt x="227152" y="454672"/>
                  </a:lnTo>
                  <a:lnTo>
                    <a:pt x="454672" y="340918"/>
                  </a:lnTo>
                  <a:lnTo>
                    <a:pt x="340918" y="340918"/>
                  </a:lnTo>
                  <a:lnTo>
                    <a:pt x="34091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object 10"/>
            <p:cNvSpPr/>
            <p:nvPr/>
          </p:nvSpPr>
          <p:spPr>
            <a:xfrm>
              <a:off x="9192602" y="2310485"/>
              <a:ext cx="455295" cy="455295"/>
            </a:xfrm>
            <a:custGeom>
              <a:avLst/>
              <a:gdLst/>
              <a:ahLst/>
              <a:cxnLst/>
              <a:rect l="l" t="t" r="r" b="b"/>
              <a:pathLst>
                <a:path w="455295" h="455294">
                  <a:moveTo>
                    <a:pt x="0" y="340918"/>
                  </a:moveTo>
                  <a:lnTo>
                    <a:pt x="113398" y="340918"/>
                  </a:lnTo>
                  <a:lnTo>
                    <a:pt x="113398" y="0"/>
                  </a:lnTo>
                  <a:lnTo>
                    <a:pt x="340918" y="0"/>
                  </a:lnTo>
                  <a:lnTo>
                    <a:pt x="340918" y="340918"/>
                  </a:lnTo>
                  <a:lnTo>
                    <a:pt x="454672" y="340918"/>
                  </a:lnTo>
                  <a:lnTo>
                    <a:pt x="227152" y="454672"/>
                  </a:lnTo>
                  <a:lnTo>
                    <a:pt x="0" y="340918"/>
                  </a:lnTo>
                  <a:close/>
                </a:path>
              </a:pathLst>
            </a:custGeom>
            <a:ln w="3175">
              <a:solidFill>
                <a:srgbClr val="3364A3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6188" y="530623"/>
            <a:ext cx="9997611" cy="994567"/>
          </a:xfrm>
          <a:prstGeom prst="rect">
            <a:avLst/>
          </a:prstGeom>
        </p:spPr>
        <p:txBody>
          <a:bodyPr vert="horz" wrap="square" lIns="0" tIns="3143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b="1" spc="55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Challenge:</a:t>
            </a:r>
            <a:r>
              <a:rPr lang="en-GB" b="1" spc="-65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b="1" spc="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Data</a:t>
            </a:r>
            <a:r>
              <a:rPr lang="en-GB" b="1" spc="-7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b="1" spc="11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availability</a:t>
            </a:r>
            <a:endParaRPr lang="en-GB" b="1" spc="11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413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177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54000" algn="l"/>
              </a:tabLst>
            </a:pPr>
            <a:endParaRPr lang="en-GB" sz="2800" dirty="0"/>
          </a:p>
          <a:p>
            <a:pPr marL="254000" marR="1778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54000" algn="l"/>
              </a:tabLst>
            </a:pPr>
            <a:r>
              <a:rPr lang="en-GB" sz="2800" dirty="0"/>
              <a:t>Good</a:t>
            </a:r>
            <a:r>
              <a:rPr lang="en-GB" sz="2800" spc="-100" dirty="0"/>
              <a:t> </a:t>
            </a:r>
            <a:r>
              <a:rPr lang="en-GB" sz="2800" dirty="0"/>
              <a:t>coverage</a:t>
            </a:r>
            <a:r>
              <a:rPr lang="en-GB" sz="2800" spc="-95" dirty="0"/>
              <a:t> </a:t>
            </a:r>
            <a:r>
              <a:rPr lang="en-GB" sz="2800" dirty="0"/>
              <a:t>of</a:t>
            </a:r>
            <a:r>
              <a:rPr lang="en-GB" sz="2800" spc="-90" dirty="0"/>
              <a:t> </a:t>
            </a:r>
            <a:r>
              <a:rPr lang="en-GB" sz="2800" dirty="0"/>
              <a:t>MT</a:t>
            </a:r>
            <a:r>
              <a:rPr lang="en-GB" sz="2800" spc="-145" dirty="0"/>
              <a:t> </a:t>
            </a:r>
            <a:r>
              <a:rPr lang="en-GB" sz="2800" spc="-10" dirty="0"/>
              <a:t>measurements</a:t>
            </a:r>
            <a:r>
              <a:rPr lang="en-GB" sz="2800" spc="-100" dirty="0"/>
              <a:t> </a:t>
            </a:r>
            <a:r>
              <a:rPr lang="en-GB" sz="2800" dirty="0"/>
              <a:t>from</a:t>
            </a:r>
            <a:r>
              <a:rPr lang="en-GB" sz="2800" spc="-95" dirty="0"/>
              <a:t> </a:t>
            </a:r>
            <a:r>
              <a:rPr lang="en-GB" sz="2800" dirty="0"/>
              <a:t>northern</a:t>
            </a:r>
            <a:r>
              <a:rPr lang="en-GB" sz="2800" spc="-90" dirty="0"/>
              <a:t> </a:t>
            </a:r>
            <a:r>
              <a:rPr lang="en-GB" sz="2800" spc="-10" dirty="0"/>
              <a:t>Europe </a:t>
            </a:r>
            <a:r>
              <a:rPr lang="en-GB" sz="2800" dirty="0"/>
              <a:t>(</a:t>
            </a:r>
            <a:r>
              <a:rPr lang="en-GB" sz="2800" dirty="0" err="1"/>
              <a:t>Korja</a:t>
            </a:r>
            <a:r>
              <a:rPr lang="en-GB" sz="2800" spc="-90" dirty="0"/>
              <a:t> </a:t>
            </a:r>
            <a:r>
              <a:rPr lang="en-GB" sz="2800" dirty="0"/>
              <a:t>et</a:t>
            </a:r>
            <a:r>
              <a:rPr lang="en-GB" sz="2800" spc="-85" dirty="0"/>
              <a:t> </a:t>
            </a:r>
            <a:r>
              <a:rPr lang="en-GB" sz="2800" dirty="0"/>
              <a:t>al.</a:t>
            </a:r>
            <a:r>
              <a:rPr lang="en-GB" sz="2800" spc="-85" dirty="0"/>
              <a:t> </a:t>
            </a:r>
            <a:r>
              <a:rPr lang="en-GB" sz="2800" dirty="0"/>
              <a:t>2002)</a:t>
            </a:r>
            <a:r>
              <a:rPr lang="en-GB" sz="2800" spc="-95" dirty="0"/>
              <a:t> </a:t>
            </a:r>
            <a:r>
              <a:rPr lang="en-GB" sz="2800" dirty="0"/>
              <a:t>and</a:t>
            </a:r>
            <a:r>
              <a:rPr lang="en-GB" sz="2800" spc="-85" dirty="0"/>
              <a:t> </a:t>
            </a:r>
            <a:r>
              <a:rPr lang="en-GB" sz="2800" spc="-20" dirty="0"/>
              <a:t>FAIR</a:t>
            </a:r>
            <a:r>
              <a:rPr lang="en-GB" sz="2800" spc="-90" dirty="0"/>
              <a:t> </a:t>
            </a:r>
            <a:r>
              <a:rPr lang="en-GB" sz="2800" spc="-10" dirty="0"/>
              <a:t>magnetometer</a:t>
            </a:r>
            <a:r>
              <a:rPr lang="en-GB" sz="2800" spc="-95" dirty="0"/>
              <a:t> </a:t>
            </a:r>
            <a:r>
              <a:rPr lang="en-GB" sz="2800" spc="-20" dirty="0"/>
              <a:t>data</a:t>
            </a:r>
            <a:endParaRPr lang="en-GB" sz="2800" dirty="0"/>
          </a:p>
          <a:p>
            <a:pPr marL="254000" marR="247015" indent="-228600">
              <a:lnSpc>
                <a:spcPct val="100000"/>
              </a:lnSpc>
              <a:spcBef>
                <a:spcPts val="2895"/>
              </a:spcBef>
              <a:buChar char="•"/>
              <a:tabLst>
                <a:tab pos="254000" algn="l"/>
              </a:tabLst>
            </a:pPr>
            <a:r>
              <a:rPr lang="en-GB" sz="2800" dirty="0"/>
              <a:t>More</a:t>
            </a:r>
            <a:r>
              <a:rPr lang="en-GB" sz="2800" spc="-90" dirty="0"/>
              <a:t> </a:t>
            </a:r>
            <a:r>
              <a:rPr lang="en-GB" sz="2800" b="1" dirty="0">
                <a:latin typeface="Arial"/>
                <a:cs typeface="Arial"/>
              </a:rPr>
              <a:t>MT</a:t>
            </a:r>
            <a:r>
              <a:rPr lang="en-GB" sz="2800" b="1" spc="-90" dirty="0">
                <a:latin typeface="Arial"/>
                <a:cs typeface="Arial"/>
              </a:rPr>
              <a:t> </a:t>
            </a:r>
            <a:r>
              <a:rPr lang="en-GB" sz="2800" b="1" dirty="0">
                <a:latin typeface="Arial"/>
                <a:cs typeface="Arial"/>
              </a:rPr>
              <a:t>data</a:t>
            </a:r>
            <a:r>
              <a:rPr lang="en-GB" sz="2800" b="1" spc="-85" dirty="0">
                <a:latin typeface="Arial"/>
                <a:cs typeface="Arial"/>
              </a:rPr>
              <a:t> </a:t>
            </a:r>
            <a:r>
              <a:rPr lang="en-GB" sz="2800" dirty="0"/>
              <a:t>from</a:t>
            </a:r>
            <a:r>
              <a:rPr lang="en-GB" sz="2800" spc="-85" dirty="0"/>
              <a:t> </a:t>
            </a:r>
            <a:r>
              <a:rPr lang="en-GB" sz="2800" dirty="0"/>
              <a:t>Europe</a:t>
            </a:r>
            <a:r>
              <a:rPr lang="en-GB" sz="2800" spc="-95" dirty="0"/>
              <a:t> </a:t>
            </a:r>
            <a:r>
              <a:rPr lang="en-GB" sz="2800" dirty="0"/>
              <a:t>needs</a:t>
            </a:r>
            <a:r>
              <a:rPr lang="en-GB" sz="2800" spc="-90" dirty="0"/>
              <a:t> </a:t>
            </a:r>
            <a:r>
              <a:rPr lang="en-GB" sz="2800" dirty="0"/>
              <a:t>to</a:t>
            </a:r>
            <a:r>
              <a:rPr lang="en-GB" sz="2800" spc="-95" dirty="0"/>
              <a:t> </a:t>
            </a:r>
            <a:r>
              <a:rPr lang="en-GB" sz="2800" dirty="0"/>
              <a:t>be</a:t>
            </a:r>
            <a:r>
              <a:rPr lang="en-GB" sz="2800" spc="-60" dirty="0"/>
              <a:t> </a:t>
            </a:r>
            <a:r>
              <a:rPr lang="en-GB" sz="2800" b="1" dirty="0">
                <a:latin typeface="Arial"/>
                <a:cs typeface="Arial"/>
              </a:rPr>
              <a:t>integrated</a:t>
            </a:r>
            <a:r>
              <a:rPr lang="en-GB" sz="2800" b="1" spc="-80" dirty="0">
                <a:latin typeface="Arial"/>
                <a:cs typeface="Arial"/>
              </a:rPr>
              <a:t> </a:t>
            </a:r>
            <a:r>
              <a:rPr lang="en-GB" sz="2800" b="1" dirty="0">
                <a:latin typeface="Arial"/>
                <a:cs typeface="Arial"/>
              </a:rPr>
              <a:t>into</a:t>
            </a:r>
            <a:r>
              <a:rPr lang="en-GB" sz="2800" b="1" spc="-95" dirty="0">
                <a:latin typeface="Arial"/>
                <a:cs typeface="Arial"/>
              </a:rPr>
              <a:t> </a:t>
            </a:r>
            <a:r>
              <a:rPr lang="en-GB" sz="2800" b="1" spc="-50" dirty="0">
                <a:latin typeface="Arial"/>
                <a:cs typeface="Arial"/>
              </a:rPr>
              <a:t>a </a:t>
            </a:r>
            <a:r>
              <a:rPr lang="en-GB" sz="2800" b="1" dirty="0">
                <a:latin typeface="Arial"/>
                <a:cs typeface="Arial"/>
              </a:rPr>
              <a:t>single</a:t>
            </a:r>
            <a:r>
              <a:rPr lang="en-GB" sz="2800" b="1" spc="-85" dirty="0">
                <a:latin typeface="Arial"/>
                <a:cs typeface="Arial"/>
              </a:rPr>
              <a:t> </a:t>
            </a:r>
            <a:r>
              <a:rPr lang="en-GB" sz="2800" b="1" dirty="0">
                <a:latin typeface="Arial"/>
                <a:cs typeface="Arial"/>
              </a:rPr>
              <a:t>portal</a:t>
            </a:r>
            <a:r>
              <a:rPr lang="en-GB" sz="2800" b="1" spc="-65" dirty="0">
                <a:latin typeface="Arial"/>
                <a:cs typeface="Arial"/>
              </a:rPr>
              <a:t> </a:t>
            </a:r>
            <a:r>
              <a:rPr lang="en-GB" sz="2800" dirty="0"/>
              <a:t>(e.g.,</a:t>
            </a:r>
            <a:r>
              <a:rPr lang="en-GB" sz="2800" spc="-80" dirty="0"/>
              <a:t> </a:t>
            </a:r>
            <a:r>
              <a:rPr lang="en-GB" sz="2800" dirty="0"/>
              <a:t>EPOS</a:t>
            </a:r>
            <a:r>
              <a:rPr lang="en-GB" sz="2800" spc="-90" dirty="0"/>
              <a:t> </a:t>
            </a:r>
            <a:r>
              <a:rPr lang="en-GB" sz="2800" spc="-10" dirty="0"/>
              <a:t>platform)</a:t>
            </a:r>
            <a:endParaRPr lang="en-GB"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GB" sz="2800" dirty="0">
              <a:latin typeface="Arial"/>
              <a:cs typeface="Arial"/>
            </a:endParaRPr>
          </a:p>
          <a:p>
            <a:pPr marL="33655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it-IT" sz="2800" b="1" spc="-10" dirty="0">
                <a:latin typeface="Calibri" panose="020F0502020204030204" pitchFamily="34" charset="0"/>
                <a:cs typeface="Calibri" panose="020F0502020204030204" pitchFamily="34" charset="0"/>
              </a:rPr>
              <a:t>➞</a:t>
            </a:r>
            <a:r>
              <a:rPr lang="it-IT" b="1" spc="-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800" dirty="0"/>
              <a:t>More</a:t>
            </a:r>
            <a:r>
              <a:rPr lang="en-GB" sz="2800" spc="-120" dirty="0"/>
              <a:t> </a:t>
            </a:r>
            <a:r>
              <a:rPr lang="en-GB" sz="2800" dirty="0"/>
              <a:t>accurate</a:t>
            </a:r>
            <a:r>
              <a:rPr lang="en-GB" sz="2800" spc="-120" dirty="0"/>
              <a:t> </a:t>
            </a:r>
            <a:r>
              <a:rPr lang="en-GB" sz="2800" dirty="0"/>
              <a:t>geoelectric</a:t>
            </a:r>
            <a:r>
              <a:rPr lang="en-GB" sz="2800" spc="-110" dirty="0"/>
              <a:t> </a:t>
            </a:r>
            <a:r>
              <a:rPr lang="en-GB" sz="2800" dirty="0" err="1"/>
              <a:t>modeling</a:t>
            </a:r>
            <a:r>
              <a:rPr lang="en-GB" sz="2800" spc="-120" dirty="0"/>
              <a:t> </a:t>
            </a:r>
            <a:r>
              <a:rPr lang="en-GB" sz="2800" dirty="0"/>
              <a:t>for</a:t>
            </a:r>
            <a:r>
              <a:rPr lang="en-GB" sz="2800" spc="-114" dirty="0"/>
              <a:t> </a:t>
            </a:r>
            <a:r>
              <a:rPr lang="en-GB" sz="2800" dirty="0"/>
              <a:t>entire</a:t>
            </a:r>
            <a:r>
              <a:rPr lang="en-GB" sz="2800" spc="-120" dirty="0"/>
              <a:t> </a:t>
            </a:r>
            <a:r>
              <a:rPr lang="en-GB" sz="2800" spc="-10" dirty="0"/>
              <a:t>Europe</a:t>
            </a:r>
            <a:endParaRPr lang="en-GB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5900" b="1" dirty="0">
                <a:solidFill>
                  <a:srgbClr val="193D27"/>
                </a:solidFill>
                <a:latin typeface="Lato"/>
                <a:cs typeface="Lato"/>
              </a:rPr>
              <a:t>See</a:t>
            </a:r>
            <a:r>
              <a:rPr sz="5900" b="1" spc="-229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5900" b="1" dirty="0">
                <a:solidFill>
                  <a:srgbClr val="193D27"/>
                </a:solidFill>
                <a:latin typeface="Lato"/>
                <a:cs typeface="Lato"/>
              </a:rPr>
              <a:t>you</a:t>
            </a:r>
            <a:r>
              <a:rPr sz="5900" b="1" spc="-9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5900" b="1" dirty="0">
                <a:solidFill>
                  <a:srgbClr val="193D27"/>
                </a:solidFill>
                <a:latin typeface="Lato"/>
                <a:cs typeface="Lato"/>
              </a:rPr>
              <a:t>at</a:t>
            </a:r>
            <a:r>
              <a:rPr sz="5900" b="1" spc="-9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5900" b="1" dirty="0">
                <a:solidFill>
                  <a:srgbClr val="193D27"/>
                </a:solidFill>
                <a:latin typeface="Lato"/>
                <a:cs typeface="Lato"/>
              </a:rPr>
              <a:t>the</a:t>
            </a:r>
            <a:r>
              <a:rPr sz="5900" b="1" spc="-100" dirty="0">
                <a:solidFill>
                  <a:srgbClr val="193D27"/>
                </a:solidFill>
                <a:latin typeface="Lato"/>
                <a:cs typeface="Lato"/>
              </a:rPr>
              <a:t> </a:t>
            </a:r>
            <a:r>
              <a:rPr sz="5900" b="1" spc="-10" dirty="0">
                <a:solidFill>
                  <a:srgbClr val="193D27"/>
                </a:solidFill>
                <a:latin typeface="Lato"/>
                <a:cs typeface="Lato"/>
              </a:rPr>
              <a:t>poster!</a:t>
            </a:r>
            <a:endParaRPr sz="5900"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6778" y="4173740"/>
            <a:ext cx="61315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Contact:</a:t>
            </a:r>
            <a:r>
              <a:rPr kumimoji="0" sz="3200" b="0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2"/>
              </a:rPr>
              <a:t>mirjam.kellinsalmi@fmi.fi</a:t>
            </a:r>
            <a:endParaRPr kumimoji="0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Times New Roman</vt:lpstr>
      <vt:lpstr>1_Tema di Office</vt:lpstr>
      <vt:lpstr>Magnetotelluric data  helps in assessing  geophysical risks for power grids</vt:lpstr>
      <vt:lpstr>Natural hazard: Geomagnetically induced currents (GIC)</vt:lpstr>
      <vt:lpstr>Geoelectric field modeling</vt:lpstr>
      <vt:lpstr>Challenge: Data availability</vt:lpstr>
      <vt:lpstr>See you at the poster!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2025-03-27T13:24:59Z</dcterms:created>
  <dcterms:modified xsi:type="dcterms:W3CDTF">2025-03-27T13:25:22Z</dcterms:modified>
</cp:coreProperties>
</file>