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36" r:id="rId2"/>
    <p:sldId id="337" r:id="rId3"/>
    <p:sldId id="338" r:id="rId4"/>
    <p:sldId id="339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6"/>
  </p:normalViewPr>
  <p:slideViewPr>
    <p:cSldViewPr snapToGrid="0">
      <p:cViewPr varScale="1">
        <p:scale>
          <a:sx n="105" d="100"/>
          <a:sy n="105" d="100"/>
        </p:scale>
        <p:origin x="840" y="-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438FBB-86B9-9943-91D9-73AC46E89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235733D-4B6C-A74C-B29A-58C3005DB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E8E038-94F8-874B-A98E-0311E3F31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FDE6C-5370-3741-837F-9ED1028CF52F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D9C158-228A-DB40-8E66-B018D2B55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C09264-41CF-3445-8DAF-9F4FAB540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1980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D25002-995B-F049-90D9-092386008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7DDAB69-9583-884D-BB72-E226027B83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1D61E9-5729-0343-BED1-AA440825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F1425-4DFA-2346-95B2-4C49152A7184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AE50F2-7B75-4A4F-BCB0-D6111E21F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B88B43-476A-1B4B-AF4A-E98C7E261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830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1D4C1FB-0F7B-C04A-8B77-1A97D01BA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554A2BE-4E76-C54A-9E02-ACF3DB36B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BE7265-6D66-0A48-8853-7B820813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B1DD-0CEC-724B-AF43-DAAB40D97626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71A801-D62D-C547-A22B-F3CFEB2F6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9ABFA3-EBEE-0A42-9B9D-D28FA37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4107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48255" y="2274023"/>
            <a:ext cx="7301839" cy="924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7278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160F70-1F00-D643-94A3-303D1D305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6C0D70-2889-BD49-B4CC-777BA5151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CF7FBD-075C-7C4A-85DF-D0BFF223F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6C8C-E6F8-3243-8BAD-29F9FF9B4D14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A98F7D-78CC-9546-B1F8-0DEB594B8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A14941-1C0E-F049-9242-33976AC86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0636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12B9FB-8446-214B-B0C0-579D0FA1A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6592B07-A025-524D-BF64-8C572D2CD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C8270C-F743-B542-B016-0C049B14C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B707-4A48-804D-9C2A-4DDFC4E54C3A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4AA72D-EDA9-7F4D-BDFA-099ED0640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8E7436-599A-5448-806D-9EF7E086C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1268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C50C14-30D2-6440-BB9D-56BD7B7C2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16F1A0-947B-E748-B56D-FA32B97CFA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74BA94D-E621-7D42-B8A1-4934FBE3B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03B0BD-61F6-D143-BAEA-11DE2B5E7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4CE3-5130-CE44-A63B-445237BE6AD7}" type="datetime1">
              <a:rPr lang="it-IT" smtClean="0"/>
              <a:t>27/03/25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4624939-23EA-694F-B26C-95656C211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9404F88-C4D4-6E43-BABD-0279DEAE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127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0C76C0-C991-C748-93FB-A9A01031F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40349B1-7F61-9D4E-B220-0049C8609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B093F6C-B8E8-0342-AEED-97A3F8526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90762C7-84B8-2C4B-9387-F9F50D66C4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FFD2827-B82F-8F44-B6AF-942F810AB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9E93F5F-8493-B74C-9517-EEC2D55AD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E2E4-5F79-7C45-BB57-48F92BED5E88}" type="datetime1">
              <a:rPr lang="it-IT" smtClean="0"/>
              <a:t>27/03/25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388C6F0-63CF-B94E-9148-BFFE830FB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B8CC07B-3409-9C4A-8E6F-A9F80C654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0331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F8D559-01B3-EA40-BE88-7F8565E45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6A00E70-7DBF-B143-94A2-A626858AF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BCB67-2890-E949-AEDF-7C3C5B263041}" type="datetime1">
              <a:rPr lang="it-IT" smtClean="0"/>
              <a:t>27/03/25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3E8FD8D-DFE1-A44B-B59B-A3CA7AE8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E7E340C-FC76-5B41-9F47-A176CE5F6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2256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3095382-22A7-8746-A7D9-F44E3BC90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801A9-A493-BD4A-B120-F5381E0299B1}" type="datetime1">
              <a:rPr lang="it-IT" smtClean="0"/>
              <a:t>27/03/25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AA1060E-6D86-944A-B245-4785AC8AB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37CC35C-418F-9D40-94C9-0A18EAD0C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4306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E247EE-4C2B-F24D-974A-00018E3A8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C7DE57-D27E-BA42-A583-3942682F6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41A9DD4-D7F7-5F43-BC8F-984210F04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7A2A710-8A5E-0744-BBF1-7C26F12B6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393B2-E4C3-E542-B03F-B649DA568A26}" type="datetime1">
              <a:rPr lang="it-IT" smtClean="0"/>
              <a:t>27/03/25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81496CD-F163-0242-9857-A0E5F2CB8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0844987-5EDA-A946-AC74-C6BD8B32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6405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AB1C2A-0D79-CC42-8170-BE118021A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99473AE-321F-0C41-903E-2B5278012E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6BAC4C7-8A1C-F646-8E1B-3E99256DF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723EF0-D794-B04B-A2F6-2AFFC3FE0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E136-552E-E843-90C3-8C98EC00F52C}" type="datetime1">
              <a:rPr lang="it-IT" smtClean="0"/>
              <a:t>27/03/25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9B69F02-45C9-E444-AA07-5CFABE1F8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2491159-3D90-3B45-A795-C5F47C09C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248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B8B3620-A003-F34C-A2E3-BC2793D6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6851603-7208-0C4E-A901-8F7F5A3DE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B1F6AB-3784-6949-AAF0-578C003F5C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58C37-A975-9B47-8DC9-99DA81560F28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06D1CC-BBC6-D749-A2D4-CC8EB0009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FE3AEE-20CE-C242-AC3C-A7FB4AD28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2750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A33877-1DF4-6568-F275-B02C164C5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FD29EE-CF68-C1AC-06C6-D51A7F0CC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4262" y="4489806"/>
            <a:ext cx="9144000" cy="311049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en-US" sz="4000" b="1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4400" b="1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4400" b="1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Application of the </a:t>
            </a:r>
            <a:r>
              <a:rPr lang="en-US" sz="4400" b="1" dirty="0" err="1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Magnetotelluric</a:t>
            </a:r>
            <a:r>
              <a:rPr lang="en-US" sz="4400" b="1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Method for Investigating Tectonic Structures and Hydrothermal Systems in the Sofia Basin, Bulgaria</a:t>
            </a:r>
            <a:br>
              <a:rPr lang="it-IT" sz="5900" b="1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it-IT" sz="2700" b="1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it-IT" sz="2700" dirty="0" err="1">
                <a:solidFill>
                  <a:srgbClr val="1A3E28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Dilyana</a:t>
            </a:r>
            <a:r>
              <a:rPr lang="it-IT" sz="2700" dirty="0">
                <a:solidFill>
                  <a:srgbClr val="1A3E28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t-IT" sz="2700" dirty="0" err="1">
                <a:solidFill>
                  <a:srgbClr val="1A3E28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Hristova</a:t>
            </a:r>
            <a:br>
              <a:rPr lang="it-IT" sz="2700" dirty="0">
                <a:solidFill>
                  <a:srgbClr val="1A3E28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000" i="1" dirty="0">
                <a:solidFill>
                  <a:srgbClr val="1A3E28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National Institute of geophysics, geodesy and geography -Bulgarian Academy of Sciences</a:t>
            </a:r>
            <a:br>
              <a:rPr lang="en-US" sz="2000" i="1" dirty="0">
                <a:solidFill>
                  <a:srgbClr val="1A3E28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000" i="1" dirty="0">
                <a:solidFill>
                  <a:srgbClr val="1A3E28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TCS Geomagnetic Observations</a:t>
            </a:r>
            <a:br>
              <a:rPr lang="it-IT" sz="1800" b="1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it-IT" sz="5900" b="1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it-IT" sz="5900" b="1" dirty="0">
              <a:solidFill>
                <a:srgbClr val="1A3E28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EFDA607-2A9D-5DC5-D886-C7337FEE03BF}"/>
              </a:ext>
            </a:extLst>
          </p:cNvPr>
          <p:cNvSpPr txBox="1"/>
          <p:nvPr/>
        </p:nvSpPr>
        <p:spPr>
          <a:xfrm>
            <a:off x="12723223" y="50553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020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35FAD-40DC-4460-564B-1CBD4AE56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7F8026-950D-AFDC-822D-62C9E8DB7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794" y="-102476"/>
            <a:ext cx="10162572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Research Focus &amp; Objectives</a:t>
            </a:r>
            <a:endParaRPr lang="it-IT" sz="4000" b="1" dirty="0">
              <a:solidFill>
                <a:srgbClr val="1A3E28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93F02B-AC8D-2A4B-27C6-816BBB6A0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34" y="2796792"/>
            <a:ext cx="4445876" cy="12486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>
                <a:solidFill>
                  <a:srgbClr val="1A3E28"/>
                </a:solidFill>
                <a:ea typeface="Lato" panose="020F0502020204030203" pitchFamily="34" charset="0"/>
                <a:cs typeface="Lato" panose="020F0502020204030203" pitchFamily="34" charset="0"/>
              </a:rPr>
              <a:t>What am I investigating?</a:t>
            </a:r>
          </a:p>
          <a:p>
            <a:pPr>
              <a:buNone/>
            </a:pPr>
            <a:r>
              <a:rPr lang="en-US" sz="3200" dirty="0"/>
              <a:t> </a:t>
            </a:r>
            <a:endParaRPr lang="it-IT" sz="3200" b="1" dirty="0"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6F316-826B-5E0E-3C18-CAF59C682374}"/>
              </a:ext>
            </a:extLst>
          </p:cNvPr>
          <p:cNvSpPr txBox="1"/>
          <p:nvPr/>
        </p:nvSpPr>
        <p:spPr>
          <a:xfrm>
            <a:off x="423233" y="3421118"/>
            <a:ext cx="3810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3E28"/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What is the objective?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A3E28"/>
              </a:solidFill>
              <a:effectLst/>
              <a:uLnTx/>
              <a:uFillTx/>
              <a:latin typeface="Calibri" panose="020F0502020204030204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map of the island of the sun&#10;&#10;AI-generated content may be incorrect.">
            <a:extLst>
              <a:ext uri="{FF2B5EF4-FFF2-40B4-BE49-F238E27FC236}">
                <a16:creationId xmlns:a16="http://schemas.microsoft.com/office/drawing/2014/main" id="{CC661CB0-2E31-4CEB-B081-A1B180264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612" y="1028701"/>
            <a:ext cx="7816351" cy="552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49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69792-C997-483F-5E28-44B5C165F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67C6AD-F6C3-FDBB-C4ED-CAA31B8A4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6545" y="-92076"/>
            <a:ext cx="7549056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Research Progress &amp; EPOS Data</a:t>
            </a:r>
            <a:endParaRPr lang="en-GB" sz="4000" b="1" dirty="0">
              <a:solidFill>
                <a:srgbClr val="1A3E28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1BADE0-4854-A3DE-56C5-8B3993DEA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341" y="1694231"/>
            <a:ext cx="6717424" cy="10594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is the current stage of my research?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EPOS data am I using?</a:t>
            </a:r>
            <a:endParaRPr lang="en-GB" sz="2400" dirty="0">
              <a:solidFill>
                <a:srgbClr val="1A3E28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C60969-A4F7-502D-F24F-C69E7C85F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737" y="985343"/>
            <a:ext cx="3838847" cy="19982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EE905D-391E-BE25-76BC-0211A9797273}"/>
              </a:ext>
            </a:extLst>
          </p:cNvPr>
          <p:cNvSpPr txBox="1"/>
          <p:nvPr/>
        </p:nvSpPr>
        <p:spPr>
          <a:xfrm>
            <a:off x="8367549" y="2983624"/>
            <a:ext cx="3117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European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Fault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Source Model 2020 (OGC WMS)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6A362D-3498-4F7B-310D-DF0D071F5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26" y="2803353"/>
            <a:ext cx="2698020" cy="17188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B28CF9-7936-AFB7-2ADF-424454D79374}"/>
              </a:ext>
            </a:extLst>
          </p:cNvPr>
          <p:cNvSpPr txBox="1"/>
          <p:nvPr/>
        </p:nvSpPr>
        <p:spPr>
          <a:xfrm>
            <a:off x="668426" y="4462080"/>
            <a:ext cx="26111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European Fault Source Model 2020 - Crustal Faults (OGC WFS)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43A283-D9A4-4057-A664-3ADFFB8E2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820" y="4863664"/>
            <a:ext cx="2498442" cy="16886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E68C12-DCBF-3AD8-A061-38C370684DE9}"/>
              </a:ext>
            </a:extLst>
          </p:cNvPr>
          <p:cNvSpPr txBox="1"/>
          <p:nvPr/>
        </p:nvSpPr>
        <p:spPr>
          <a:xfrm>
            <a:off x="5092262" y="5593031"/>
            <a:ext cx="26397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European Fault Source Model 2020: 3D Triangular Meshes - Crustal Faults (OGC WFS)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4513F6-A520-3803-8BD8-86F51A2E1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0252" y="3506844"/>
            <a:ext cx="3641833" cy="25423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EF5F09A-8AD6-F9E9-E7E6-420E61A08D4D}"/>
              </a:ext>
            </a:extLst>
          </p:cNvPr>
          <p:cNvSpPr txBox="1"/>
          <p:nvPr/>
        </p:nvSpPr>
        <p:spPr>
          <a:xfrm>
            <a:off x="7115177" y="6032517"/>
            <a:ext cx="60953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Magnetotelluric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sites 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76A116-5960-F9BD-5C83-827F88EDD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7043" y="2745596"/>
            <a:ext cx="2937502" cy="2017136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9D133E7-4BC1-240B-0EE9-11AA7BDACAD5}"/>
              </a:ext>
            </a:extLst>
          </p:cNvPr>
          <p:cNvGraphicFramePr>
            <a:graphicFrameLocks noGrp="1"/>
          </p:cNvGraphicFramePr>
          <p:nvPr/>
        </p:nvGraphicFramePr>
        <p:xfrm>
          <a:off x="5092262" y="4782200"/>
          <a:ext cx="2790276" cy="426720"/>
        </p:xfrm>
        <a:graphic>
          <a:graphicData uri="http://schemas.openxmlformats.org/drawingml/2006/table">
            <a:tbl>
              <a:tblPr/>
              <a:tblGrid>
                <a:gridCol w="2790276">
                  <a:extLst>
                    <a:ext uri="{9D8B030D-6E8A-4147-A177-3AD203B41FA5}">
                      <a16:colId xmlns:a16="http://schemas.microsoft.com/office/drawing/2014/main" val="102838293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World Data Centre (WDC) Geomagnetic Observatory Station List</a:t>
                      </a:r>
                      <a:endParaRPr lang="en-US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853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5084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72929-A676-6BEF-202C-D9C5F1500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D64EF1-0627-265B-3530-C8A121AA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328" y="842031"/>
            <a:ext cx="8175734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you for your attention!</a:t>
            </a:r>
            <a:endParaRPr lang="it-IT" dirty="0">
              <a:solidFill>
                <a:srgbClr val="1A3E28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8D8D50-5025-C226-40EE-633350CD6707}"/>
              </a:ext>
            </a:extLst>
          </p:cNvPr>
          <p:cNvSpPr txBox="1"/>
          <p:nvPr/>
        </p:nvSpPr>
        <p:spPr>
          <a:xfrm>
            <a:off x="3268389" y="2707756"/>
            <a:ext cx="60953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A3E28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Feel free to stop by my poster so we can chat more about my research!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7AF6F6-AC6C-E664-4ADE-D7DD00913E07}"/>
              </a:ext>
            </a:extLst>
          </p:cNvPr>
          <p:cNvSpPr txBox="1"/>
          <p:nvPr/>
        </p:nvSpPr>
        <p:spPr>
          <a:xfrm>
            <a:off x="6047614" y="5575146"/>
            <a:ext cx="60953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3E28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A3E28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Dilyana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3E28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Hristova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3E28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3E28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PhD Student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3E28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3E28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✉️ dilyana.m.hristova@gmail.com</a:t>
            </a:r>
          </a:p>
        </p:txBody>
      </p:sp>
    </p:spTree>
    <p:extLst>
      <p:ext uri="{BB962C8B-B14F-4D97-AF65-F5344CB8AC3E}">
        <p14:creationId xmlns:p14="http://schemas.microsoft.com/office/powerpoint/2010/main" val="4271035595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</Words>
  <Application>Microsoft Macintosh PowerPoint</Application>
  <PresentationFormat>Widescreen</PresentationFormat>
  <Paragraphs>16</Paragraphs>
  <Slides>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Lato</vt:lpstr>
      <vt:lpstr>Lato Semibold</vt:lpstr>
      <vt:lpstr>1_Tema di Office</vt:lpstr>
      <vt:lpstr>  Application of the Magnetotelluric Method for Investigating Tectonic Structures and Hydrothermal Systems in the Sofia Basin, Bulgaria  Dilyana Hristova National Institute of geophysics, geodesy and geography -Bulgarian Academy of Sciences TCS Geomagnetic Observations  </vt:lpstr>
      <vt:lpstr>Research Focus &amp; Objectives</vt:lpstr>
      <vt:lpstr>Research Progress &amp; EPOS Data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Karl_EPOS ERIC </dc:creator>
  <cp:lastModifiedBy>Karl_EPOS ERIC </cp:lastModifiedBy>
  <cp:revision>1</cp:revision>
  <dcterms:created xsi:type="dcterms:W3CDTF">2025-03-27T13:23:55Z</dcterms:created>
  <dcterms:modified xsi:type="dcterms:W3CDTF">2025-03-27T13:24:16Z</dcterms:modified>
</cp:coreProperties>
</file>