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325" r:id="rId2"/>
    <p:sldId id="326" r:id="rId3"/>
    <p:sldId id="327" r:id="rId4"/>
    <p:sldId id="328" r:id="rId5"/>
    <p:sldId id="329" r:id="rId6"/>
    <p:sldId id="330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8EB63A-6C3D-9040-A54E-19A97E70A4A2}" type="datetimeFigureOut">
              <a:rPr lang="it-IT" smtClean="0"/>
              <a:t>27/03/25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2E9F0-2204-6048-9D2F-9750FA464CA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7902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6571CB-617C-4072-9E52-FBF7B483E70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0661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Diapositiva tito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5407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Titolo e testo verticale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116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1_Titolo e testo verticale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2305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DB228-31DB-4FB2-B632-8D517196EAB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4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Titolo e contenuto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0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Intestazione sezion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626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Due contenuti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16441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Confronto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085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Solo titol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853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Vuota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6516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Contenuto con didascalia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743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Immagine con didascali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0325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-PL"/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22389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8D90E6-6CB0-47C5-9EB8-50DFBA26D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367" y="5234931"/>
            <a:ext cx="2505075" cy="619125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99F2A99-85D4-4092-BDE3-DE90091849B3}"/>
              </a:ext>
            </a:extLst>
          </p:cNvPr>
          <p:cNvCxnSpPr>
            <a:cxnSpLocks/>
          </p:cNvCxnSpPr>
          <p:nvPr/>
        </p:nvCxnSpPr>
        <p:spPr>
          <a:xfrm>
            <a:off x="978664" y="4016593"/>
            <a:ext cx="10497252" cy="0"/>
          </a:xfrm>
          <a:prstGeom prst="line">
            <a:avLst/>
          </a:prstGeom>
          <a:ln w="57150">
            <a:solidFill>
              <a:srgbClr val="17A4A7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Title 6">
            <a:extLst>
              <a:ext uri="{FF2B5EF4-FFF2-40B4-BE49-F238E27FC236}">
                <a16:creationId xmlns:a16="http://schemas.microsoft.com/office/drawing/2014/main" id="{D7A9C3B9-D643-CF83-6C37-7F541009F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33327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b="1" noProof="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Seismic Hazard Assessment for Natural and Anthropogenic Seismicity in Poland</a:t>
            </a:r>
            <a:endParaRPr lang="en-GB" sz="44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Subtitle 10">
            <a:extLst>
              <a:ext uri="{FF2B5EF4-FFF2-40B4-BE49-F238E27FC236}">
                <a16:creationId xmlns:a16="http://schemas.microsoft.com/office/drawing/2014/main" id="{3E14C225-B710-4293-D5DC-CD431D52D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84324"/>
            <a:ext cx="9144000" cy="973475"/>
          </a:xfr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Soumya Kanti </a:t>
            </a:r>
            <a:r>
              <a:rPr kumimoji="0" lang="en-US" sz="200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Maiti</a:t>
            </a:r>
            <a:r>
              <a:rPr kumimoji="0" lang="en-US" sz="200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Department of Seismology, Institute of Geophysics, Polish Academy of Sciences, Poland</a:t>
            </a:r>
          </a:p>
          <a:p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83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059FDFC-1B80-4831-591B-8A4D3C3CA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9478" y="365125"/>
            <a:ext cx="9874321" cy="1325563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000"/>
              <a:buFont typeface="Lato"/>
            </a:pPr>
            <a:r>
              <a:rPr lang="en-US" sz="4000" b="1" dirty="0">
                <a:latin typeface="Lato"/>
                <a:ea typeface="Lato"/>
                <a:cs typeface="Lato"/>
              </a:rPr>
              <a:t>Introduction &amp; Research Objective</a:t>
            </a:r>
            <a:endParaRPr lang="en-GB" sz="4000" b="1" dirty="0">
              <a:latin typeface="Lato"/>
              <a:ea typeface="Lato"/>
              <a:cs typeface="Lato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A914037-A7CF-E919-6E94-AB5A08FDD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Research Question: How does induced seismicity and natural seismicity affect seismic hazard in Poland?</a:t>
            </a:r>
            <a:br>
              <a:rPr lang="en-US" b="1" dirty="0"/>
            </a:br>
            <a:endParaRPr lang="en-US" altLang="en-US" b="1" dirty="0"/>
          </a:p>
          <a:p>
            <a:pPr lvl="0"/>
            <a:r>
              <a:rPr lang="en-US" altLang="en-US" sz="2600" b="1" dirty="0"/>
              <a:t>Preliminary Results</a:t>
            </a:r>
            <a:r>
              <a:rPr lang="en-US" altLang="en-US" sz="2600" dirty="0"/>
              <a:t>: Initial hazard computations suggest </a:t>
            </a:r>
            <a:r>
              <a:rPr lang="en-US" altLang="en-US" sz="2600" b="1" dirty="0"/>
              <a:t>significant regional variations </a:t>
            </a:r>
            <a:r>
              <a:rPr lang="en-US" altLang="en-US" sz="2600" dirty="0"/>
              <a:t>in seismic hazard, particularly in areas with extensive mining activity. Comparisons of different GMPEs indicate that </a:t>
            </a:r>
            <a:r>
              <a:rPr lang="en-US" altLang="en-US" sz="2600" b="1" dirty="0"/>
              <a:t>region-specific models need to be updated for better predictions</a:t>
            </a:r>
            <a:r>
              <a:rPr lang="en-US" altLang="en-US" sz="2600" dirty="0"/>
              <a:t>.</a:t>
            </a:r>
          </a:p>
          <a:p>
            <a:pPr lvl="0"/>
            <a:endParaRPr lang="en-US" altLang="en-US" sz="2600" dirty="0"/>
          </a:p>
          <a:p>
            <a:pPr lvl="0"/>
            <a:r>
              <a:rPr lang="en-US" altLang="en-US" sz="2600" b="1" dirty="0"/>
              <a:t>Challenges:</a:t>
            </a:r>
          </a:p>
          <a:p>
            <a:pPr lvl="0"/>
            <a:r>
              <a:rPr lang="en-US" altLang="en-US" sz="2600" b="1" dirty="0"/>
              <a:t>Data completeness and quality:</a:t>
            </a:r>
            <a:r>
              <a:rPr lang="en-US" altLang="en-US" sz="2600" dirty="0"/>
              <a:t> Some areas lack long-term instrumental records, affecting hazard estimation.</a:t>
            </a:r>
          </a:p>
          <a:p>
            <a:pPr lvl="0"/>
            <a:r>
              <a:rPr lang="en-US" altLang="en-US" sz="2600" b="1" dirty="0"/>
              <a:t>Uncertainty in GMPE selection: </a:t>
            </a:r>
            <a:r>
              <a:rPr lang="en-US" altLang="en-US" sz="2600" dirty="0"/>
              <a:t>Differences in attenuation characteristics for various induced seismicity sources require careful model calibration.</a:t>
            </a:r>
          </a:p>
          <a:p>
            <a:pPr lvl="0"/>
            <a:endParaRPr lang="en-US" alt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91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DF09F9E-3FD5-41AA-BFE7-29260EE85996}"/>
              </a:ext>
            </a:extLst>
          </p:cNvPr>
          <p:cNvSpPr/>
          <p:nvPr/>
        </p:nvSpPr>
        <p:spPr>
          <a:xfrm>
            <a:off x="1487229" y="5352931"/>
            <a:ext cx="1362635" cy="726141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Earthquake  catalogs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F2C3E25-3244-44BD-AFAA-D914C8919577}"/>
              </a:ext>
            </a:extLst>
          </p:cNvPr>
          <p:cNvSpPr/>
          <p:nvPr/>
        </p:nvSpPr>
        <p:spPr>
          <a:xfrm>
            <a:off x="3271207" y="5352931"/>
            <a:ext cx="1927412" cy="726141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Seismic Source Characterization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A42D12FF-BC55-4EAB-AE3F-F41CEA2C4C60}"/>
              </a:ext>
            </a:extLst>
          </p:cNvPr>
          <p:cNvSpPr/>
          <p:nvPr/>
        </p:nvSpPr>
        <p:spPr>
          <a:xfrm>
            <a:off x="5650623" y="5352930"/>
            <a:ext cx="1362635" cy="726141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GMPEs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B05BF0BE-BDF4-4DD6-8402-8DE359BDB5DB}"/>
              </a:ext>
            </a:extLst>
          </p:cNvPr>
          <p:cNvSpPr/>
          <p:nvPr/>
        </p:nvSpPr>
        <p:spPr>
          <a:xfrm>
            <a:off x="7465263" y="5352931"/>
            <a:ext cx="1507497" cy="726141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Hazard Computation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D6E819D4-C767-4393-81BD-5DF2625D504E}"/>
              </a:ext>
            </a:extLst>
          </p:cNvPr>
          <p:cNvSpPr/>
          <p:nvPr/>
        </p:nvSpPr>
        <p:spPr>
          <a:xfrm>
            <a:off x="9528572" y="5352930"/>
            <a:ext cx="1837764" cy="726141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75000"/>
                  <a:tint val="66000"/>
                  <a:satMod val="160000"/>
                </a:schemeClr>
              </a:gs>
              <a:gs pos="50000">
                <a:schemeClr val="accent2">
                  <a:lumMod val="75000"/>
                  <a:tint val="44500"/>
                  <a:satMod val="160000"/>
                </a:schemeClr>
              </a:gs>
              <a:gs pos="100000">
                <a:schemeClr val="accent2">
                  <a:lumMod val="75000"/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85000"/>
                    <a:lumOff val="1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Seismic Hazard Mapping</a:t>
            </a: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0CA36EA3-FA89-4B29-A657-37A27314653A}"/>
              </a:ext>
            </a:extLst>
          </p:cNvPr>
          <p:cNvSpPr/>
          <p:nvPr/>
        </p:nvSpPr>
        <p:spPr>
          <a:xfrm>
            <a:off x="2939513" y="5578562"/>
            <a:ext cx="195796" cy="312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C42CAB95-C1A6-4B08-B263-6954C8D22EA8}"/>
              </a:ext>
            </a:extLst>
          </p:cNvPr>
          <p:cNvSpPr/>
          <p:nvPr/>
        </p:nvSpPr>
        <p:spPr>
          <a:xfrm>
            <a:off x="5342658" y="5578562"/>
            <a:ext cx="195796" cy="312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F1044907-B0D9-4264-8105-644A347643FE}"/>
              </a:ext>
            </a:extLst>
          </p:cNvPr>
          <p:cNvSpPr/>
          <p:nvPr/>
        </p:nvSpPr>
        <p:spPr>
          <a:xfrm>
            <a:off x="7141362" y="5594991"/>
            <a:ext cx="195796" cy="312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8014C6FB-3134-40BF-9756-5557D78E2BA3}"/>
              </a:ext>
            </a:extLst>
          </p:cNvPr>
          <p:cNvSpPr/>
          <p:nvPr/>
        </p:nvSpPr>
        <p:spPr>
          <a:xfrm>
            <a:off x="9144021" y="5578561"/>
            <a:ext cx="195796" cy="3122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64D3B67-A8CD-CFED-5E4A-97048EE6E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010" y="365125"/>
            <a:ext cx="9979325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How EPOS Supports my Research</a:t>
            </a:r>
            <a:endParaRPr lang="en-GB" sz="40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E747215F-BB3A-CD58-6D30-DAE03FC74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52936"/>
          </a:xfrm>
        </p:spPr>
        <p:txBody>
          <a:bodyPr>
            <a:norm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Seismic event catalogs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to understand the temporal and spatial distribution of natural and induced earthquakes. (Extracted from EPISODES Platform for different seismic sources). </a:t>
            </a:r>
          </a:p>
          <a:p>
            <a:pPr marL="285750" marR="0" lvl="0" indent="-285750" algn="l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Fault and tectonic data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for source zone definition in hazard modeling. </a:t>
            </a:r>
          </a:p>
          <a:p>
            <a:pPr marL="285750" marR="0" lvl="0" indent="-285750" algn="l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Ground motion data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to compare observed ground shaking with GMPE predictions.</a:t>
            </a:r>
          </a:p>
          <a:p>
            <a:pPr marL="285750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Hazard Computation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Used seismic catalogs, fault data, and GMPEs to estimate seismic hazard levels and generate hazard maps. </a:t>
            </a:r>
          </a:p>
          <a:p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747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Rectangle 182">
            <a:extLst>
              <a:ext uri="{FF2B5EF4-FFF2-40B4-BE49-F238E27FC236}">
                <a16:creationId xmlns:a16="http://schemas.microsoft.com/office/drawing/2014/main" id="{FE169AE8-2145-44A1-B5B7-E1BACDF8487B}"/>
              </a:ext>
            </a:extLst>
          </p:cNvPr>
          <p:cNvSpPr/>
          <p:nvPr/>
        </p:nvSpPr>
        <p:spPr>
          <a:xfrm>
            <a:off x="2689389" y="3672258"/>
            <a:ext cx="1875458" cy="346887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5000"/>
                  <a:lumOff val="95000"/>
                </a:srgbClr>
              </a:gs>
              <a:gs pos="74000">
                <a:srgbClr val="ED7D31">
                  <a:lumMod val="45000"/>
                  <a:lumOff val="55000"/>
                </a:srgbClr>
              </a:gs>
              <a:gs pos="83000">
                <a:srgbClr val="ED7D31">
                  <a:lumMod val="45000"/>
                  <a:lumOff val="55000"/>
                </a:srgbClr>
              </a:gs>
              <a:gs pos="100000">
                <a:srgbClr val="ED7D31">
                  <a:lumMod val="30000"/>
                  <a:lumOff val="70000"/>
                </a:srgbClr>
              </a:gs>
            </a:gsLst>
            <a:lin ang="5400000" scaled="1"/>
            <a:tileRect/>
          </a:gradFill>
          <a:ln w="127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Earthquake Recorded Database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42A6F38E-DA4E-42F6-9447-515E78A393BB}"/>
              </a:ext>
            </a:extLst>
          </p:cNvPr>
          <p:cNvSpPr/>
          <p:nvPr/>
        </p:nvSpPr>
        <p:spPr>
          <a:xfrm>
            <a:off x="3724291" y="4551579"/>
            <a:ext cx="1875458" cy="346887"/>
          </a:xfrm>
          <a:prstGeom prst="rect">
            <a:avLst/>
          </a:prstGeom>
          <a:gradFill flip="none" rotWithShape="1">
            <a:gsLst>
              <a:gs pos="0">
                <a:srgbClr val="70AD47">
                  <a:lumMod val="60000"/>
                  <a:lumOff val="40000"/>
                  <a:shade val="30000"/>
                  <a:satMod val="115000"/>
                </a:srgbClr>
              </a:gs>
              <a:gs pos="50000">
                <a:srgbClr val="70AD47">
                  <a:lumMod val="60000"/>
                  <a:lumOff val="40000"/>
                  <a:shade val="67500"/>
                  <a:satMod val="115000"/>
                </a:srgbClr>
              </a:gs>
              <a:gs pos="100000">
                <a:srgbClr val="70AD47">
                  <a:lumMod val="60000"/>
                  <a:lumOff val="40000"/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GMPE functional form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CB24E8EB-FF44-4B90-B695-2324FA6A26A2}"/>
              </a:ext>
            </a:extLst>
          </p:cNvPr>
          <p:cNvSpPr/>
          <p:nvPr/>
        </p:nvSpPr>
        <p:spPr>
          <a:xfrm>
            <a:off x="4730219" y="1434073"/>
            <a:ext cx="1875458" cy="346887"/>
          </a:xfrm>
          <a:prstGeom prst="rect">
            <a:avLst/>
          </a:prstGeom>
          <a:gradFill flip="none" rotWithShape="1">
            <a:gsLst>
              <a:gs pos="0">
                <a:srgbClr val="FFC000">
                  <a:lumMod val="0"/>
                  <a:lumOff val="100000"/>
                </a:srgbClr>
              </a:gs>
              <a:gs pos="27000">
                <a:srgbClr val="FFC000">
                  <a:lumMod val="0"/>
                  <a:lumOff val="100000"/>
                </a:srgb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  <a:tileRect/>
          </a:gradFill>
          <a:ln w="127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Model Parameters (Q, kappa)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310E3193-5E47-49CA-8BD0-4DE6EFB1DC6B}"/>
              </a:ext>
            </a:extLst>
          </p:cNvPr>
          <p:cNvSpPr/>
          <p:nvPr/>
        </p:nvSpPr>
        <p:spPr>
          <a:xfrm>
            <a:off x="4756567" y="1955562"/>
            <a:ext cx="1875458" cy="346887"/>
          </a:xfrm>
          <a:prstGeom prst="rect">
            <a:avLst/>
          </a:prstGeom>
          <a:gradFill flip="none" rotWithShape="1">
            <a:gsLst>
              <a:gs pos="0">
                <a:srgbClr val="FFC000">
                  <a:lumMod val="0"/>
                  <a:lumOff val="100000"/>
                </a:srgbClr>
              </a:gs>
              <a:gs pos="27000">
                <a:srgbClr val="FFC000">
                  <a:lumMod val="0"/>
                  <a:lumOff val="100000"/>
                </a:srgb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  <a:tileRect/>
          </a:gradFill>
          <a:ln w="127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Site factor (V</a:t>
            </a:r>
            <a:r>
              <a:rPr kumimoji="0" lang="en-US" sz="1100" b="0" i="0" u="none" strike="noStrike" kern="0" cap="none" spc="0" normalizeH="0" baseline="-25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</a:t>
            </a:r>
            <a:endParaRPr kumimoji="0" lang="en-US" sz="1100" b="0" i="0" u="none" strike="noStrike" kern="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4E7FF2D3-9856-4FC2-AD35-7F96B84ADDBC}"/>
              </a:ext>
            </a:extLst>
          </p:cNvPr>
          <p:cNvSpPr/>
          <p:nvPr/>
        </p:nvSpPr>
        <p:spPr>
          <a:xfrm>
            <a:off x="4783658" y="2507108"/>
            <a:ext cx="1875458" cy="346887"/>
          </a:xfrm>
          <a:prstGeom prst="rect">
            <a:avLst/>
          </a:prstGeom>
          <a:gradFill flip="none" rotWithShape="1">
            <a:gsLst>
              <a:gs pos="0">
                <a:srgbClr val="FFC000">
                  <a:lumMod val="0"/>
                  <a:lumOff val="100000"/>
                </a:srgbClr>
              </a:gs>
              <a:gs pos="27000">
                <a:srgbClr val="FFC000">
                  <a:lumMod val="0"/>
                  <a:lumOff val="100000"/>
                </a:srgb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  <a:tileRect/>
          </a:gradFill>
          <a:ln w="127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Stochastic Simulation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8" name="Rectangle 187">
            <a:extLst>
              <a:ext uri="{FF2B5EF4-FFF2-40B4-BE49-F238E27FC236}">
                <a16:creationId xmlns:a16="http://schemas.microsoft.com/office/drawing/2014/main" id="{E1E80869-7118-4305-A736-3A99704A5793}"/>
              </a:ext>
            </a:extLst>
          </p:cNvPr>
          <p:cNvSpPr/>
          <p:nvPr/>
        </p:nvSpPr>
        <p:spPr>
          <a:xfrm>
            <a:off x="4783658" y="3036785"/>
            <a:ext cx="1875458" cy="346887"/>
          </a:xfrm>
          <a:prstGeom prst="rect">
            <a:avLst/>
          </a:prstGeom>
          <a:gradFill flip="none" rotWithShape="1">
            <a:gsLst>
              <a:gs pos="0">
                <a:srgbClr val="FFC000">
                  <a:lumMod val="0"/>
                  <a:lumOff val="100000"/>
                </a:srgbClr>
              </a:gs>
              <a:gs pos="27000">
                <a:srgbClr val="FFC000">
                  <a:lumMod val="0"/>
                  <a:lumOff val="100000"/>
                </a:srgb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  <a:tileRect/>
          </a:gradFill>
          <a:ln w="127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Residual Analysis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89" name="Rectangle 188">
            <a:extLst>
              <a:ext uri="{FF2B5EF4-FFF2-40B4-BE49-F238E27FC236}">
                <a16:creationId xmlns:a16="http://schemas.microsoft.com/office/drawing/2014/main" id="{6DE834DD-1388-401C-A0CD-4DCC1B7A76AD}"/>
              </a:ext>
            </a:extLst>
          </p:cNvPr>
          <p:cNvSpPr/>
          <p:nvPr/>
        </p:nvSpPr>
        <p:spPr>
          <a:xfrm>
            <a:off x="4774747" y="3546657"/>
            <a:ext cx="1875458" cy="346887"/>
          </a:xfrm>
          <a:prstGeom prst="rect">
            <a:avLst/>
          </a:prstGeom>
          <a:gradFill flip="none" rotWithShape="1">
            <a:gsLst>
              <a:gs pos="0">
                <a:srgbClr val="FFC000">
                  <a:lumMod val="0"/>
                  <a:lumOff val="100000"/>
                </a:srgbClr>
              </a:gs>
              <a:gs pos="27000">
                <a:srgbClr val="FFC000">
                  <a:lumMod val="0"/>
                  <a:lumOff val="100000"/>
                </a:srgbClr>
              </a:gs>
              <a:gs pos="100000">
                <a:srgbClr val="FFC000"/>
              </a:gs>
            </a:gsLst>
            <a:path path="circle">
              <a:fillToRect l="50000" t="-80000" r="50000" b="180000"/>
            </a:path>
            <a:tileRect/>
          </a:gradFill>
          <a:ln w="127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Calibrate Model Parameters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0" name="Rectangle 189">
            <a:extLst>
              <a:ext uri="{FF2B5EF4-FFF2-40B4-BE49-F238E27FC236}">
                <a16:creationId xmlns:a16="http://schemas.microsoft.com/office/drawing/2014/main" id="{761ACCA4-FD8C-4554-9F2E-0898171A9DFA}"/>
              </a:ext>
            </a:extLst>
          </p:cNvPr>
          <p:cNvSpPr/>
          <p:nvPr/>
        </p:nvSpPr>
        <p:spPr>
          <a:xfrm>
            <a:off x="3746085" y="5045155"/>
            <a:ext cx="1875458" cy="346887"/>
          </a:xfrm>
          <a:prstGeom prst="rect">
            <a:avLst/>
          </a:prstGeom>
          <a:gradFill flip="none" rotWithShape="1">
            <a:gsLst>
              <a:gs pos="0">
                <a:srgbClr val="70AD47">
                  <a:lumMod val="60000"/>
                  <a:lumOff val="40000"/>
                  <a:shade val="30000"/>
                  <a:satMod val="115000"/>
                </a:srgbClr>
              </a:gs>
              <a:gs pos="50000">
                <a:srgbClr val="70AD47">
                  <a:lumMod val="60000"/>
                  <a:lumOff val="40000"/>
                  <a:shade val="67500"/>
                  <a:satMod val="115000"/>
                </a:srgbClr>
              </a:gs>
              <a:gs pos="100000">
                <a:srgbClr val="70AD47">
                  <a:lumMod val="60000"/>
                  <a:lumOff val="40000"/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Nonlinear Regression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1" name="Rectangle 190">
            <a:extLst>
              <a:ext uri="{FF2B5EF4-FFF2-40B4-BE49-F238E27FC236}">
                <a16:creationId xmlns:a16="http://schemas.microsoft.com/office/drawing/2014/main" id="{9852B895-B475-4F16-A895-32115E13EF61}"/>
              </a:ext>
            </a:extLst>
          </p:cNvPr>
          <p:cNvSpPr/>
          <p:nvPr/>
        </p:nvSpPr>
        <p:spPr>
          <a:xfrm>
            <a:off x="3784725" y="5504452"/>
            <a:ext cx="1875458" cy="346887"/>
          </a:xfrm>
          <a:prstGeom prst="rect">
            <a:avLst/>
          </a:prstGeom>
          <a:gradFill flip="none" rotWithShape="1">
            <a:gsLst>
              <a:gs pos="0">
                <a:srgbClr val="70AD47">
                  <a:lumMod val="60000"/>
                  <a:lumOff val="40000"/>
                  <a:shade val="30000"/>
                  <a:satMod val="115000"/>
                </a:srgbClr>
              </a:gs>
              <a:gs pos="50000">
                <a:srgbClr val="70AD47">
                  <a:lumMod val="60000"/>
                  <a:lumOff val="40000"/>
                  <a:shade val="67500"/>
                  <a:satMod val="115000"/>
                </a:srgbClr>
              </a:gs>
              <a:gs pos="100000">
                <a:srgbClr val="70AD47">
                  <a:lumMod val="60000"/>
                  <a:lumOff val="40000"/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Check Residuals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2" name="Rectangle 191">
            <a:extLst>
              <a:ext uri="{FF2B5EF4-FFF2-40B4-BE49-F238E27FC236}">
                <a16:creationId xmlns:a16="http://schemas.microsoft.com/office/drawing/2014/main" id="{61B06C75-AB28-42B2-B5D4-31868D937597}"/>
              </a:ext>
            </a:extLst>
          </p:cNvPr>
          <p:cNvSpPr/>
          <p:nvPr/>
        </p:nvSpPr>
        <p:spPr>
          <a:xfrm>
            <a:off x="2467400" y="5506953"/>
            <a:ext cx="1223617" cy="346887"/>
          </a:xfrm>
          <a:prstGeom prst="rect">
            <a:avLst/>
          </a:prstGeom>
          <a:gradFill flip="none" rotWithShape="1">
            <a:gsLst>
              <a:gs pos="0">
                <a:srgbClr val="70AD47">
                  <a:lumMod val="40000"/>
                  <a:lumOff val="60000"/>
                  <a:shade val="30000"/>
                  <a:satMod val="115000"/>
                </a:srgbClr>
              </a:gs>
              <a:gs pos="50000">
                <a:srgbClr val="70AD47">
                  <a:lumMod val="40000"/>
                  <a:lumOff val="60000"/>
                  <a:shade val="67500"/>
                  <a:satMod val="115000"/>
                </a:srgbClr>
              </a:gs>
              <a:gs pos="100000">
                <a:srgbClr val="70AD47">
                  <a:lumMod val="40000"/>
                  <a:lumOff val="60000"/>
                  <a:shade val="100000"/>
                  <a:satMod val="115000"/>
                </a:srgbClr>
              </a:gs>
            </a:gsLst>
            <a:lin ang="8100000" scaled="1"/>
            <a:tileRect/>
          </a:gradFill>
          <a:ln w="127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Smooth Parameter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3" name="Rectangle 192">
            <a:extLst>
              <a:ext uri="{FF2B5EF4-FFF2-40B4-BE49-F238E27FC236}">
                <a16:creationId xmlns:a16="http://schemas.microsoft.com/office/drawing/2014/main" id="{98703281-FAA0-4530-A6DD-716FD6AE262A}"/>
              </a:ext>
            </a:extLst>
          </p:cNvPr>
          <p:cNvSpPr/>
          <p:nvPr/>
        </p:nvSpPr>
        <p:spPr>
          <a:xfrm>
            <a:off x="3784725" y="5963749"/>
            <a:ext cx="1875458" cy="346887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5000"/>
                  <a:lumOff val="95000"/>
                </a:srgbClr>
              </a:gs>
              <a:gs pos="3000">
                <a:srgbClr val="FF0000"/>
              </a:gs>
              <a:gs pos="83000">
                <a:srgbClr val="ED7D31">
                  <a:lumMod val="45000"/>
                  <a:lumOff val="55000"/>
                </a:srgbClr>
              </a:gs>
              <a:gs pos="100000">
                <a:srgbClr val="ED7D31">
                  <a:lumMod val="30000"/>
                  <a:lumOff val="70000"/>
                </a:srgbClr>
              </a:gs>
            </a:gsLst>
            <a:lin ang="2700000" scaled="1"/>
            <a:tileRect/>
          </a:gradFill>
          <a:ln w="127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Final GMPE models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547D470-C465-4AA4-A3AE-1D42911A9C67}"/>
              </a:ext>
            </a:extLst>
          </p:cNvPr>
          <p:cNvSpPr/>
          <p:nvPr/>
        </p:nvSpPr>
        <p:spPr>
          <a:xfrm>
            <a:off x="4795233" y="4084711"/>
            <a:ext cx="1875458" cy="346887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5000"/>
                  <a:lumOff val="95000"/>
                </a:srgbClr>
              </a:gs>
              <a:gs pos="74000">
                <a:srgbClr val="ED7D31">
                  <a:lumMod val="45000"/>
                  <a:lumOff val="55000"/>
                </a:srgbClr>
              </a:gs>
              <a:gs pos="83000">
                <a:srgbClr val="ED7D31">
                  <a:lumMod val="45000"/>
                  <a:lumOff val="55000"/>
                </a:srgbClr>
              </a:gs>
              <a:gs pos="100000">
                <a:srgbClr val="ED7D31">
                  <a:lumMod val="30000"/>
                  <a:lumOff val="70000"/>
                </a:srgbClr>
              </a:gs>
            </a:gsLst>
            <a:lin ang="5400000" scaled="1"/>
            <a:tileRect/>
          </a:gradFill>
          <a:ln w="127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Simulated GM Database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07F9CBDD-A554-434D-87A2-6490719812DE}"/>
              </a:ext>
            </a:extLst>
          </p:cNvPr>
          <p:cNvSpPr/>
          <p:nvPr/>
        </p:nvSpPr>
        <p:spPr>
          <a:xfrm>
            <a:off x="2644776" y="1968374"/>
            <a:ext cx="1875458" cy="346887"/>
          </a:xfrm>
          <a:prstGeom prst="rect">
            <a:avLst/>
          </a:prstGeom>
          <a:gradFill flip="none" rotWithShape="1">
            <a:gsLst>
              <a:gs pos="0">
                <a:srgbClr val="FFC000">
                  <a:lumMod val="0"/>
                  <a:lumOff val="100000"/>
                </a:srgbClr>
              </a:gs>
              <a:gs pos="35000">
                <a:srgbClr val="FFC000">
                  <a:lumMod val="0"/>
                  <a:lumOff val="100000"/>
                </a:srgbClr>
              </a:gs>
              <a:gs pos="100000">
                <a:srgbClr val="FFC000">
                  <a:lumMod val="100000"/>
                </a:srgbClr>
              </a:gs>
            </a:gsLst>
            <a:path path="circle">
              <a:fillToRect l="50000" t="-80000" r="50000" b="180000"/>
            </a:path>
            <a:tileRect/>
          </a:gradFill>
          <a:ln w="127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Earthquake Recordings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A4A43570-478A-4317-9AD0-748044A205D5}"/>
              </a:ext>
            </a:extLst>
          </p:cNvPr>
          <p:cNvSpPr/>
          <p:nvPr/>
        </p:nvSpPr>
        <p:spPr>
          <a:xfrm>
            <a:off x="2652508" y="2512145"/>
            <a:ext cx="1875458" cy="346887"/>
          </a:xfrm>
          <a:prstGeom prst="rect">
            <a:avLst/>
          </a:prstGeom>
          <a:gradFill flip="none" rotWithShape="1">
            <a:gsLst>
              <a:gs pos="0">
                <a:srgbClr val="FFC000">
                  <a:lumMod val="0"/>
                  <a:lumOff val="100000"/>
                </a:srgbClr>
              </a:gs>
              <a:gs pos="35000">
                <a:srgbClr val="FFC000">
                  <a:lumMod val="0"/>
                  <a:lumOff val="100000"/>
                </a:srgbClr>
              </a:gs>
              <a:gs pos="100000">
                <a:srgbClr val="FFC000">
                  <a:lumMod val="100000"/>
                </a:srgbClr>
              </a:gs>
            </a:gsLst>
            <a:path path="circle">
              <a:fillToRect l="50000" t="-80000" r="50000" b="180000"/>
            </a:path>
            <a:tileRect/>
          </a:gradFill>
          <a:ln w="127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Baseline Correction &amp; Filtering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828745A2-7E68-4139-B799-64136415F4E4}"/>
              </a:ext>
            </a:extLst>
          </p:cNvPr>
          <p:cNvSpPr/>
          <p:nvPr/>
        </p:nvSpPr>
        <p:spPr>
          <a:xfrm>
            <a:off x="2689389" y="3102093"/>
            <a:ext cx="1875458" cy="346887"/>
          </a:xfrm>
          <a:prstGeom prst="rect">
            <a:avLst/>
          </a:prstGeom>
          <a:gradFill flip="none" rotWithShape="1">
            <a:gsLst>
              <a:gs pos="0">
                <a:srgbClr val="FFC000">
                  <a:lumMod val="0"/>
                  <a:lumOff val="100000"/>
                </a:srgbClr>
              </a:gs>
              <a:gs pos="35000">
                <a:srgbClr val="FFC000">
                  <a:lumMod val="0"/>
                  <a:lumOff val="100000"/>
                </a:srgbClr>
              </a:gs>
              <a:gs pos="100000">
                <a:srgbClr val="FFC000">
                  <a:lumMod val="100000"/>
                </a:srgbClr>
              </a:gs>
            </a:gsLst>
            <a:path path="circle">
              <a:fillToRect l="50000" t="-80000" r="50000" b="180000"/>
            </a:path>
            <a:tileRect/>
          </a:gradFill>
          <a:ln w="127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Outlier Detection &amp; Data Cleaning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2136D3C5-C66F-45E4-8FB6-0032F9249A84}"/>
              </a:ext>
            </a:extLst>
          </p:cNvPr>
          <p:cNvSpPr/>
          <p:nvPr/>
        </p:nvSpPr>
        <p:spPr>
          <a:xfrm>
            <a:off x="2631773" y="1455119"/>
            <a:ext cx="1875458" cy="346887"/>
          </a:xfrm>
          <a:prstGeom prst="rect">
            <a:avLst/>
          </a:prstGeom>
          <a:gradFill flip="none" rotWithShape="1">
            <a:gsLst>
              <a:gs pos="0">
                <a:srgbClr val="FFC000">
                  <a:lumMod val="0"/>
                  <a:lumOff val="100000"/>
                </a:srgbClr>
              </a:gs>
              <a:gs pos="35000">
                <a:srgbClr val="FFC000">
                  <a:lumMod val="0"/>
                  <a:lumOff val="100000"/>
                </a:srgbClr>
              </a:gs>
              <a:gs pos="100000">
                <a:srgbClr val="FFC000">
                  <a:lumMod val="100000"/>
                </a:srgbClr>
              </a:gs>
            </a:gsLst>
            <a:path path="circle">
              <a:fillToRect l="50000" t="-80000" r="50000" b="180000"/>
            </a:path>
            <a:tileRect/>
          </a:gradFill>
          <a:ln w="127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Earthquake Catalog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8E635C99-5679-41AC-956C-D7708806F8D2}"/>
              </a:ext>
            </a:extLst>
          </p:cNvPr>
          <p:cNvSpPr/>
          <p:nvPr/>
        </p:nvSpPr>
        <p:spPr>
          <a:xfrm>
            <a:off x="5903745" y="5470488"/>
            <a:ext cx="1098958" cy="346887"/>
          </a:xfrm>
          <a:prstGeom prst="rect">
            <a:avLst/>
          </a:prstGeom>
          <a:gradFill flip="none" rotWithShape="1">
            <a:gsLst>
              <a:gs pos="0">
                <a:srgbClr val="70AD47">
                  <a:lumMod val="40000"/>
                  <a:lumOff val="60000"/>
                  <a:shade val="30000"/>
                  <a:satMod val="115000"/>
                </a:srgbClr>
              </a:gs>
              <a:gs pos="50000">
                <a:srgbClr val="70AD47">
                  <a:lumMod val="40000"/>
                  <a:lumOff val="60000"/>
                  <a:shade val="67500"/>
                  <a:satMod val="115000"/>
                </a:srgbClr>
              </a:gs>
              <a:gs pos="100000">
                <a:srgbClr val="70AD47">
                  <a:lumMod val="40000"/>
                  <a:lumOff val="60000"/>
                  <a:shade val="100000"/>
                  <a:satMod val="115000"/>
                </a:srgbClr>
              </a:gs>
            </a:gsLst>
            <a:lin ang="8100000" scaled="1"/>
            <a:tileRect/>
          </a:gradFill>
          <a:ln w="12700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Validation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cxnSp>
        <p:nvCxnSpPr>
          <p:cNvPr id="200" name="Straight Arrow Connector 199">
            <a:extLst>
              <a:ext uri="{FF2B5EF4-FFF2-40B4-BE49-F238E27FC236}">
                <a16:creationId xmlns:a16="http://schemas.microsoft.com/office/drawing/2014/main" id="{8502F016-5A00-4102-8693-1555E9436076}"/>
              </a:ext>
            </a:extLst>
          </p:cNvPr>
          <p:cNvCxnSpPr>
            <a:cxnSpLocks/>
            <a:endCxn id="198" idx="0"/>
          </p:cNvCxnSpPr>
          <p:nvPr/>
        </p:nvCxnSpPr>
        <p:spPr>
          <a:xfrm>
            <a:off x="3569502" y="1265939"/>
            <a:ext cx="0" cy="18918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01" name="Straight Arrow Connector 200">
            <a:extLst>
              <a:ext uri="{FF2B5EF4-FFF2-40B4-BE49-F238E27FC236}">
                <a16:creationId xmlns:a16="http://schemas.microsoft.com/office/drawing/2014/main" id="{5846E777-EB5F-4C08-B307-1D2382E947A2}"/>
              </a:ext>
            </a:extLst>
          </p:cNvPr>
          <p:cNvCxnSpPr>
            <a:stCxn id="198" idx="2"/>
            <a:endCxn id="195" idx="0"/>
          </p:cNvCxnSpPr>
          <p:nvPr/>
        </p:nvCxnSpPr>
        <p:spPr>
          <a:xfrm>
            <a:off x="3569502" y="1802006"/>
            <a:ext cx="0" cy="16636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02" name="Straight Arrow Connector 201">
            <a:extLst>
              <a:ext uri="{FF2B5EF4-FFF2-40B4-BE49-F238E27FC236}">
                <a16:creationId xmlns:a16="http://schemas.microsoft.com/office/drawing/2014/main" id="{F1D54DF9-2CEE-43AE-A5D0-02D06A1B8E03}"/>
              </a:ext>
            </a:extLst>
          </p:cNvPr>
          <p:cNvCxnSpPr>
            <a:stCxn id="197" idx="2"/>
            <a:endCxn id="183" idx="0"/>
          </p:cNvCxnSpPr>
          <p:nvPr/>
        </p:nvCxnSpPr>
        <p:spPr>
          <a:xfrm>
            <a:off x="3627118" y="3448980"/>
            <a:ext cx="0" cy="223278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B4063744-B248-400D-9B52-EBEA7725D9A4}"/>
              </a:ext>
            </a:extLst>
          </p:cNvPr>
          <p:cNvCxnSpPr>
            <a:stCxn id="195" idx="2"/>
            <a:endCxn id="196" idx="0"/>
          </p:cNvCxnSpPr>
          <p:nvPr/>
        </p:nvCxnSpPr>
        <p:spPr>
          <a:xfrm>
            <a:off x="3582505" y="2315261"/>
            <a:ext cx="7732" cy="196884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04" name="Straight Arrow Connector 203">
            <a:extLst>
              <a:ext uri="{FF2B5EF4-FFF2-40B4-BE49-F238E27FC236}">
                <a16:creationId xmlns:a16="http://schemas.microsoft.com/office/drawing/2014/main" id="{D46946D9-3FAF-40E7-802D-91DB787C3C6F}"/>
              </a:ext>
            </a:extLst>
          </p:cNvPr>
          <p:cNvCxnSpPr>
            <a:stCxn id="196" idx="2"/>
            <a:endCxn id="197" idx="0"/>
          </p:cNvCxnSpPr>
          <p:nvPr/>
        </p:nvCxnSpPr>
        <p:spPr>
          <a:xfrm>
            <a:off x="3590237" y="2859032"/>
            <a:ext cx="0" cy="24306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05" name="Straight Arrow Connector 204">
            <a:extLst>
              <a:ext uri="{FF2B5EF4-FFF2-40B4-BE49-F238E27FC236}">
                <a16:creationId xmlns:a16="http://schemas.microsoft.com/office/drawing/2014/main" id="{4531171E-DCD3-499A-94D1-A71A89B6BA64}"/>
              </a:ext>
            </a:extLst>
          </p:cNvPr>
          <p:cNvCxnSpPr>
            <a:cxnSpLocks/>
            <a:endCxn id="185" idx="0"/>
          </p:cNvCxnSpPr>
          <p:nvPr/>
        </p:nvCxnSpPr>
        <p:spPr>
          <a:xfrm flipH="1">
            <a:off x="5667948" y="1244762"/>
            <a:ext cx="2478" cy="189311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E9CC9617-EF76-40D6-ACC0-BC19C834E86D}"/>
              </a:ext>
            </a:extLst>
          </p:cNvPr>
          <p:cNvCxnSpPr>
            <a:stCxn id="185" idx="2"/>
            <a:endCxn id="186" idx="0"/>
          </p:cNvCxnSpPr>
          <p:nvPr/>
        </p:nvCxnSpPr>
        <p:spPr>
          <a:xfrm>
            <a:off x="5667948" y="1780960"/>
            <a:ext cx="0" cy="174602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07" name="Straight Arrow Connector 206">
            <a:extLst>
              <a:ext uri="{FF2B5EF4-FFF2-40B4-BE49-F238E27FC236}">
                <a16:creationId xmlns:a16="http://schemas.microsoft.com/office/drawing/2014/main" id="{6F3F0BAE-970C-4DE8-9AEA-B32C69DE9379}"/>
              </a:ext>
            </a:extLst>
          </p:cNvPr>
          <p:cNvCxnSpPr>
            <a:stCxn id="186" idx="2"/>
            <a:endCxn id="187" idx="0"/>
          </p:cNvCxnSpPr>
          <p:nvPr/>
        </p:nvCxnSpPr>
        <p:spPr>
          <a:xfrm>
            <a:off x="5694296" y="2302449"/>
            <a:ext cx="0" cy="204659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08" name="Straight Arrow Connector 207">
            <a:extLst>
              <a:ext uri="{FF2B5EF4-FFF2-40B4-BE49-F238E27FC236}">
                <a16:creationId xmlns:a16="http://schemas.microsoft.com/office/drawing/2014/main" id="{27135E97-DD84-4970-B82F-CF8F6369EABA}"/>
              </a:ext>
            </a:extLst>
          </p:cNvPr>
          <p:cNvCxnSpPr>
            <a:stCxn id="187" idx="2"/>
            <a:endCxn id="188" idx="0"/>
          </p:cNvCxnSpPr>
          <p:nvPr/>
        </p:nvCxnSpPr>
        <p:spPr>
          <a:xfrm>
            <a:off x="5721387" y="2853995"/>
            <a:ext cx="0" cy="18279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09" name="Straight Arrow Connector 208">
            <a:extLst>
              <a:ext uri="{FF2B5EF4-FFF2-40B4-BE49-F238E27FC236}">
                <a16:creationId xmlns:a16="http://schemas.microsoft.com/office/drawing/2014/main" id="{314C51BE-F5BA-4D49-ABD9-A67EEF46E32A}"/>
              </a:ext>
            </a:extLst>
          </p:cNvPr>
          <p:cNvCxnSpPr>
            <a:stCxn id="188" idx="2"/>
            <a:endCxn id="189" idx="0"/>
          </p:cNvCxnSpPr>
          <p:nvPr/>
        </p:nvCxnSpPr>
        <p:spPr>
          <a:xfrm flipH="1">
            <a:off x="5712476" y="3383672"/>
            <a:ext cx="8911" cy="162985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0" name="Straight Arrow Connector 209">
            <a:extLst>
              <a:ext uri="{FF2B5EF4-FFF2-40B4-BE49-F238E27FC236}">
                <a16:creationId xmlns:a16="http://schemas.microsoft.com/office/drawing/2014/main" id="{EF339AD6-87D6-45F5-8094-4E7F4B50D71E}"/>
              </a:ext>
            </a:extLst>
          </p:cNvPr>
          <p:cNvCxnSpPr>
            <a:stCxn id="189" idx="2"/>
            <a:endCxn id="194" idx="0"/>
          </p:cNvCxnSpPr>
          <p:nvPr/>
        </p:nvCxnSpPr>
        <p:spPr>
          <a:xfrm>
            <a:off x="5712476" y="3893544"/>
            <a:ext cx="0" cy="191167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1" name="Connector: Elbow 210">
            <a:extLst>
              <a:ext uri="{FF2B5EF4-FFF2-40B4-BE49-F238E27FC236}">
                <a16:creationId xmlns:a16="http://schemas.microsoft.com/office/drawing/2014/main" id="{655FED47-2794-4BE8-890D-5F2E92B9AF78}"/>
              </a:ext>
            </a:extLst>
          </p:cNvPr>
          <p:cNvCxnSpPr>
            <a:stCxn id="183" idx="3"/>
            <a:endCxn id="188" idx="1"/>
          </p:cNvCxnSpPr>
          <p:nvPr/>
        </p:nvCxnSpPr>
        <p:spPr>
          <a:xfrm flipV="1">
            <a:off x="4564847" y="3210229"/>
            <a:ext cx="218811" cy="635473"/>
          </a:xfrm>
          <a:prstGeom prst="bentConnector3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2" name="Connector: Elbow 211">
            <a:extLst>
              <a:ext uri="{FF2B5EF4-FFF2-40B4-BE49-F238E27FC236}">
                <a16:creationId xmlns:a16="http://schemas.microsoft.com/office/drawing/2014/main" id="{B4022A91-8186-49C1-9152-771961AA9E5D}"/>
              </a:ext>
            </a:extLst>
          </p:cNvPr>
          <p:cNvCxnSpPr>
            <a:stCxn id="183" idx="2"/>
            <a:endCxn id="184" idx="0"/>
          </p:cNvCxnSpPr>
          <p:nvPr/>
        </p:nvCxnSpPr>
        <p:spPr>
          <a:xfrm rot="16200000" flipH="1">
            <a:off x="3878352" y="3767911"/>
            <a:ext cx="532434" cy="1034902"/>
          </a:xfrm>
          <a:prstGeom prst="bentConnector3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3" name="Connector: Elbow 212">
            <a:extLst>
              <a:ext uri="{FF2B5EF4-FFF2-40B4-BE49-F238E27FC236}">
                <a16:creationId xmlns:a16="http://schemas.microsoft.com/office/drawing/2014/main" id="{77F85A76-05C4-4FF2-BC35-892E7E5ACDE3}"/>
              </a:ext>
            </a:extLst>
          </p:cNvPr>
          <p:cNvCxnSpPr>
            <a:stCxn id="194" idx="1"/>
            <a:endCxn id="184" idx="0"/>
          </p:cNvCxnSpPr>
          <p:nvPr/>
        </p:nvCxnSpPr>
        <p:spPr>
          <a:xfrm rot="10800000" flipV="1">
            <a:off x="4662021" y="4258155"/>
            <a:ext cx="133213" cy="293424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4" name="Straight Arrow Connector 213">
            <a:extLst>
              <a:ext uri="{FF2B5EF4-FFF2-40B4-BE49-F238E27FC236}">
                <a16:creationId xmlns:a16="http://schemas.microsoft.com/office/drawing/2014/main" id="{F937BEE9-B5FB-49E4-8D6E-F17F81317DF1}"/>
              </a:ext>
            </a:extLst>
          </p:cNvPr>
          <p:cNvCxnSpPr>
            <a:stCxn id="184" idx="2"/>
            <a:endCxn id="190" idx="0"/>
          </p:cNvCxnSpPr>
          <p:nvPr/>
        </p:nvCxnSpPr>
        <p:spPr>
          <a:xfrm>
            <a:off x="4662020" y="4898466"/>
            <a:ext cx="0" cy="146689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7D2DEB59-3A53-4E43-8B20-7BDC9535E511}"/>
              </a:ext>
            </a:extLst>
          </p:cNvPr>
          <p:cNvCxnSpPr>
            <a:stCxn id="190" idx="2"/>
            <a:endCxn id="191" idx="0"/>
          </p:cNvCxnSpPr>
          <p:nvPr/>
        </p:nvCxnSpPr>
        <p:spPr>
          <a:xfrm>
            <a:off x="4683814" y="5392042"/>
            <a:ext cx="0" cy="11241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6" name="Connector: Elbow 215">
            <a:extLst>
              <a:ext uri="{FF2B5EF4-FFF2-40B4-BE49-F238E27FC236}">
                <a16:creationId xmlns:a16="http://schemas.microsoft.com/office/drawing/2014/main" id="{9D87F23E-FF09-4978-B464-D1E3019CDE69}"/>
              </a:ext>
            </a:extLst>
          </p:cNvPr>
          <p:cNvCxnSpPr>
            <a:cxnSpLocks/>
            <a:stCxn id="190" idx="1"/>
            <a:endCxn id="192" idx="0"/>
          </p:cNvCxnSpPr>
          <p:nvPr/>
        </p:nvCxnSpPr>
        <p:spPr>
          <a:xfrm rot="10800000" flipV="1">
            <a:off x="3079209" y="5218599"/>
            <a:ext cx="666876" cy="288354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7" name="Straight Arrow Connector 216">
            <a:extLst>
              <a:ext uri="{FF2B5EF4-FFF2-40B4-BE49-F238E27FC236}">
                <a16:creationId xmlns:a16="http://schemas.microsoft.com/office/drawing/2014/main" id="{C44E9E29-9712-4925-BB17-9381DC36F7BC}"/>
              </a:ext>
            </a:extLst>
          </p:cNvPr>
          <p:cNvCxnSpPr>
            <a:cxnSpLocks/>
            <a:stCxn id="192" idx="3"/>
            <a:endCxn id="191" idx="1"/>
          </p:cNvCxnSpPr>
          <p:nvPr/>
        </p:nvCxnSpPr>
        <p:spPr>
          <a:xfrm flipV="1">
            <a:off x="3691017" y="5677896"/>
            <a:ext cx="100800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8" name="Straight Arrow Connector 217">
            <a:extLst>
              <a:ext uri="{FF2B5EF4-FFF2-40B4-BE49-F238E27FC236}">
                <a16:creationId xmlns:a16="http://schemas.microsoft.com/office/drawing/2014/main" id="{028F5FBF-A092-4649-A972-76ABE9832D49}"/>
              </a:ext>
            </a:extLst>
          </p:cNvPr>
          <p:cNvCxnSpPr>
            <a:stCxn id="191" idx="3"/>
            <a:endCxn id="199" idx="1"/>
          </p:cNvCxnSpPr>
          <p:nvPr/>
        </p:nvCxnSpPr>
        <p:spPr>
          <a:xfrm flipV="1">
            <a:off x="5660183" y="5643932"/>
            <a:ext cx="243562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19" name="Connector: Elbow 218">
            <a:extLst>
              <a:ext uri="{FF2B5EF4-FFF2-40B4-BE49-F238E27FC236}">
                <a16:creationId xmlns:a16="http://schemas.microsoft.com/office/drawing/2014/main" id="{C95DACFB-39DA-42A8-B787-5080D12BDDCA}"/>
              </a:ext>
            </a:extLst>
          </p:cNvPr>
          <p:cNvCxnSpPr>
            <a:stCxn id="199" idx="0"/>
            <a:endCxn id="190" idx="3"/>
          </p:cNvCxnSpPr>
          <p:nvPr/>
        </p:nvCxnSpPr>
        <p:spPr>
          <a:xfrm rot="16200000" flipV="1">
            <a:off x="5911440" y="4928703"/>
            <a:ext cx="251889" cy="831681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220" name="Connector: Elbow 219">
            <a:extLst>
              <a:ext uri="{FF2B5EF4-FFF2-40B4-BE49-F238E27FC236}">
                <a16:creationId xmlns:a16="http://schemas.microsoft.com/office/drawing/2014/main" id="{EB5517FF-9893-448D-ABF4-9490E28D845D}"/>
              </a:ext>
            </a:extLst>
          </p:cNvPr>
          <p:cNvCxnSpPr>
            <a:cxnSpLocks/>
            <a:stCxn id="199" idx="2"/>
            <a:endCxn id="193" idx="3"/>
          </p:cNvCxnSpPr>
          <p:nvPr/>
        </p:nvCxnSpPr>
        <p:spPr>
          <a:xfrm rot="5400000">
            <a:off x="5896795" y="5580764"/>
            <a:ext cx="319818" cy="793041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21" name="TextBox 220">
            <a:extLst>
              <a:ext uri="{FF2B5EF4-FFF2-40B4-BE49-F238E27FC236}">
                <a16:creationId xmlns:a16="http://schemas.microsoft.com/office/drawing/2014/main" id="{BF24C437-6007-44A0-AE43-9DA30E0AA302}"/>
              </a:ext>
            </a:extLst>
          </p:cNvPr>
          <p:cNvSpPr txBox="1"/>
          <p:nvPr/>
        </p:nvSpPr>
        <p:spPr>
          <a:xfrm>
            <a:off x="6408602" y="5210965"/>
            <a:ext cx="3417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C6C61EB2-F336-4867-912B-9A27DACF6416}"/>
              </a:ext>
            </a:extLst>
          </p:cNvPr>
          <p:cNvSpPr txBox="1"/>
          <p:nvPr/>
        </p:nvSpPr>
        <p:spPr>
          <a:xfrm>
            <a:off x="6421007" y="5856083"/>
            <a:ext cx="3850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Yes</a:t>
            </a:r>
          </a:p>
        </p:txBody>
      </p:sp>
      <p:cxnSp>
        <p:nvCxnSpPr>
          <p:cNvPr id="223" name="Connector: Elbow 222">
            <a:extLst>
              <a:ext uri="{FF2B5EF4-FFF2-40B4-BE49-F238E27FC236}">
                <a16:creationId xmlns:a16="http://schemas.microsoft.com/office/drawing/2014/main" id="{EC13564A-D190-42D1-A120-20676BECE94D}"/>
              </a:ext>
            </a:extLst>
          </p:cNvPr>
          <p:cNvCxnSpPr>
            <a:stCxn id="189" idx="1"/>
          </p:cNvCxnSpPr>
          <p:nvPr/>
        </p:nvCxnSpPr>
        <p:spPr>
          <a:xfrm rot="10800000">
            <a:off x="4611355" y="1588793"/>
            <a:ext cx="163393" cy="2131309"/>
          </a:xfrm>
          <a:prstGeom prst="bentConnector2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224" name="Straight Arrow Connector 223">
            <a:extLst>
              <a:ext uri="{FF2B5EF4-FFF2-40B4-BE49-F238E27FC236}">
                <a16:creationId xmlns:a16="http://schemas.microsoft.com/office/drawing/2014/main" id="{FD05BE66-4F0E-4981-BA99-D2AE220E1F39}"/>
              </a:ext>
            </a:extLst>
          </p:cNvPr>
          <p:cNvCxnSpPr>
            <a:cxnSpLocks/>
          </p:cNvCxnSpPr>
          <p:nvPr/>
        </p:nvCxnSpPr>
        <p:spPr>
          <a:xfrm>
            <a:off x="4620879" y="1598317"/>
            <a:ext cx="109340" cy="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25" name="Rectangle: Rounded Corners 224">
            <a:extLst>
              <a:ext uri="{FF2B5EF4-FFF2-40B4-BE49-F238E27FC236}">
                <a16:creationId xmlns:a16="http://schemas.microsoft.com/office/drawing/2014/main" id="{EDD46A23-8806-49AD-B777-B6C4C67922A3}"/>
              </a:ext>
            </a:extLst>
          </p:cNvPr>
          <p:cNvSpPr/>
          <p:nvPr/>
        </p:nvSpPr>
        <p:spPr>
          <a:xfrm>
            <a:off x="2650089" y="937536"/>
            <a:ext cx="1895466" cy="345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Empirical based GMPE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6" name="Rectangle: Rounded Corners 225">
            <a:extLst>
              <a:ext uri="{FF2B5EF4-FFF2-40B4-BE49-F238E27FC236}">
                <a16:creationId xmlns:a16="http://schemas.microsoft.com/office/drawing/2014/main" id="{9D60B993-5225-47F3-8E9E-8839FE83F7B0}"/>
              </a:ext>
            </a:extLst>
          </p:cNvPr>
          <p:cNvSpPr/>
          <p:nvPr/>
        </p:nvSpPr>
        <p:spPr>
          <a:xfrm>
            <a:off x="4683815" y="947627"/>
            <a:ext cx="1895466" cy="34560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Simulation based GMPE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8">
            <a:extLst>
              <a:ext uri="{FF2B5EF4-FFF2-40B4-BE49-F238E27FC236}">
                <a16:creationId xmlns:a16="http://schemas.microsoft.com/office/drawing/2014/main" id="{D308AA5E-70FB-B0A7-548A-6E2AFE099E51}"/>
              </a:ext>
            </a:extLst>
          </p:cNvPr>
          <p:cNvSpPr txBox="1">
            <a:spLocks/>
          </p:cNvSpPr>
          <p:nvPr/>
        </p:nvSpPr>
        <p:spPr>
          <a:xfrm>
            <a:off x="1387010" y="365125"/>
            <a:ext cx="10804990" cy="1325563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Arial"/>
              </a:rPr>
              <a:t>Work Flow of Ground Motion Prediction Equations (GMPE) 							for Anthropogenic Seismicity</a:t>
            </a:r>
          </a:p>
        </p:txBody>
      </p:sp>
    </p:spTree>
    <p:extLst>
      <p:ext uri="{BB962C8B-B14F-4D97-AF65-F5344CB8AC3E}">
        <p14:creationId xmlns:p14="http://schemas.microsoft.com/office/powerpoint/2010/main" val="2629255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799A1C52-3E3C-49E6-B436-BFF32CE80C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818257"/>
            <a:ext cx="10515600" cy="3365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Refined Hazard Assessment: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Improved hazard models incorporating both induced and natural seismicity provide better regional risk evaluations.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Enhanced GMPE Calibration: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Region-specific GMPEs continue to outperform global models, requiring further refinement for better accuracy.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Risk Mitigation &amp; Policy Development: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Collaborate with authorities to implement hazard mitigation strategies, particularly in mining-affected regions.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285750" marR="0" lvl="0" indent="-2857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Potential Collaborations: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Utilize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EPISODES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tools and data-sharing platforms to enhance seismic hazard studies and promote collaboration.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BA467C4-6ACE-A527-37AB-7F5C38951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2938" y="365125"/>
            <a:ext cx="7870861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Research Findings &amp; Future Work</a:t>
            </a:r>
            <a:endParaRPr lang="en-GB" sz="4000" dirty="0">
              <a:solidFill>
                <a:schemeClr val="tx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0348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B93C7F2-640A-4337-BA91-6654E0B177FC}"/>
              </a:ext>
            </a:extLst>
          </p:cNvPr>
          <p:cNvSpPr/>
          <p:nvPr/>
        </p:nvSpPr>
        <p:spPr>
          <a:xfrm>
            <a:off x="0" y="2003461"/>
            <a:ext cx="12192000" cy="1273133"/>
          </a:xfrm>
          <a:prstGeom prst="rect">
            <a:avLst/>
          </a:prstGeom>
          <a:solidFill>
            <a:srgbClr val="1188A2"/>
          </a:solidFill>
          <a:ln>
            <a:solidFill>
              <a:srgbClr val="1188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F7C712-A28F-44A6-B638-A44B7D631A8F}"/>
              </a:ext>
            </a:extLst>
          </p:cNvPr>
          <p:cNvSpPr txBox="1"/>
          <p:nvPr/>
        </p:nvSpPr>
        <p:spPr>
          <a:xfrm>
            <a:off x="3980329" y="2133600"/>
            <a:ext cx="39401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all" spc="0" normalizeH="0" baseline="0" noProof="0" dirty="0">
                <a:ln w="13462">
                  <a:solidFill>
                    <a:srgbClr val="ED7D31">
                      <a:lumMod val="60000"/>
                      <a:lumOff val="40000"/>
                    </a:srgbClr>
                  </a:solidFill>
                  <a:prstDash val="solid"/>
                </a:ln>
                <a:solidFill>
                  <a:srgbClr val="70AD47">
                    <a:lumMod val="40000"/>
                    <a:lumOff val="60000"/>
                  </a:srgbClr>
                </a:solidFill>
                <a:effectLst>
                  <a:outerShdw dist="38100" dir="2700000" algn="bl" rotWithShape="0">
                    <a:srgbClr val="5B9BD5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thank you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60FA61-75AF-4B78-A509-881B16108D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396" y="2875526"/>
            <a:ext cx="963220" cy="85230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8764FE1-59CB-4105-9D16-470C0788BFD1}"/>
              </a:ext>
            </a:extLst>
          </p:cNvPr>
          <p:cNvSpPr txBox="1"/>
          <p:nvPr/>
        </p:nvSpPr>
        <p:spPr>
          <a:xfrm>
            <a:off x="4138962" y="3789508"/>
            <a:ext cx="3310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soumya.maiti@igf.edu.pl</a:t>
            </a:r>
          </a:p>
        </p:txBody>
      </p:sp>
    </p:spTree>
    <p:extLst>
      <p:ext uri="{BB962C8B-B14F-4D97-AF65-F5344CB8AC3E}">
        <p14:creationId xmlns:p14="http://schemas.microsoft.com/office/powerpoint/2010/main" val="3182046337"/>
      </p:ext>
    </p:extLst>
  </p:cSld>
  <p:clrMapOvr>
    <a:masterClrMapping/>
  </p:clrMapOvr>
</p:sld>
</file>

<file path=ppt/theme/theme1.xml><?xml version="1.0" encoding="utf-8"?>
<a:theme xmlns:a="http://schemas.openxmlformats.org/drawingml/2006/main" name="6_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383</Words>
  <Application>Microsoft Macintosh PowerPoint</Application>
  <PresentationFormat>Widescreen</PresentationFormat>
  <Paragraphs>67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Lato</vt:lpstr>
      <vt:lpstr>Times New Roman</vt:lpstr>
      <vt:lpstr>6_Tema di Office</vt:lpstr>
      <vt:lpstr>Seismic Hazard Assessment for Natural and Anthropogenic Seismicity in Poland</vt:lpstr>
      <vt:lpstr>Introduction &amp; Research Objective</vt:lpstr>
      <vt:lpstr>How EPOS Supports my Research</vt:lpstr>
      <vt:lpstr>Presentazione standard di PowerPoint</vt:lpstr>
      <vt:lpstr>Research Findings &amp; Future Work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Karl_EPOS ERIC </dc:creator>
  <cp:lastModifiedBy>Karl_EPOS ERIC </cp:lastModifiedBy>
  <cp:revision>1</cp:revision>
  <dcterms:created xsi:type="dcterms:W3CDTF">2025-03-27T13:22:18Z</dcterms:created>
  <dcterms:modified xsi:type="dcterms:W3CDTF">2025-03-27T13:22:35Z</dcterms:modified>
</cp:coreProperties>
</file>