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18" r:id="rId2"/>
    <p:sldId id="319" r:id="rId3"/>
    <p:sldId id="320" r:id="rId4"/>
    <p:sldId id="321" r:id="rId5"/>
    <p:sldId id="322" r:id="rId6"/>
    <p:sldId id="32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66D6-124E-FE42-8897-C6708C0FC8EF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C78DB-B3DC-2746-8BB5-88BDF4C708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85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77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2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1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B228-31DB-4FB2-B632-8D517196EA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64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51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13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27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60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42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81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40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025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127738" y="4222678"/>
            <a:ext cx="9144000" cy="179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E28"/>
              </a:buClr>
              <a:buSzPct val="100000"/>
              <a:buFont typeface="Lato"/>
              <a:buNone/>
            </a:pPr>
            <a:r>
              <a:rPr lang="pl-PL" sz="49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Castanhão</a:t>
            </a:r>
            <a:r>
              <a:rPr lang="pl-PL" sz="49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49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Reservoir-Triggered</a:t>
            </a:r>
            <a:r>
              <a:rPr lang="pl-PL" sz="49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49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Seismicity</a:t>
            </a:r>
            <a:r>
              <a:rPr lang="pl-PL" sz="49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- a </a:t>
            </a:r>
            <a:r>
              <a:rPr lang="pl-PL" sz="4900" b="1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new</a:t>
            </a:r>
            <a:r>
              <a:rPr lang="pl-PL" sz="49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EPISODE on EPOS EPISODES Platform</a:t>
            </a:r>
            <a:br>
              <a:rPr lang="pl-PL" sz="59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l-PL" sz="59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l-PL" sz="2400" b="1" u="sng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H. Ciechowska</a:t>
            </a:r>
            <a:r>
              <a:rPr lang="pl-PL" sz="2400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, B. </a:t>
            </a:r>
            <a:r>
              <a:rPr lang="pl-PL" sz="2400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Orlecka-Sikora</a:t>
            </a:r>
            <a:r>
              <a:rPr lang="pl-PL" sz="2400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, Ł. Rudziński, </a:t>
            </a:r>
            <a:br>
              <a:rPr lang="pl-PL" sz="2400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l-PL" sz="2400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A.F. do Nascimento, A. </a:t>
            </a:r>
            <a:r>
              <a:rPr lang="pl-PL" sz="2400" dirty="0" err="1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Vuan</a:t>
            </a:r>
            <a:br>
              <a:rPr lang="pl-PL" sz="59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</a:br>
            <a:endParaRPr sz="5900" b="1" dirty="0">
              <a:solidFill>
                <a:srgbClr val="1A3E2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2723223" y="505532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447799" y="365125"/>
            <a:ext cx="98123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</a:pPr>
            <a:r>
              <a:rPr lang="pl-PL" b="1">
                <a:latin typeface="Lato"/>
                <a:ea typeface="Lato"/>
                <a:cs typeface="Lato"/>
                <a:sym typeface="Lato"/>
              </a:rPr>
              <a:t>Reservoir-Triggered Seismicity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88443" y="2040690"/>
            <a:ext cx="4654074" cy="388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pl-PL" sz="2400" dirty="0">
                <a:solidFill>
                  <a:srgbClr val="00B0F0"/>
                </a:solidFill>
              </a:rPr>
              <a:t>✦</a:t>
            </a:r>
            <a:r>
              <a:rPr lang="pl-PL" sz="2400" dirty="0"/>
              <a:t> </a:t>
            </a:r>
            <a:r>
              <a:rPr lang="pl-PL" sz="2400" dirty="0" err="1"/>
              <a:t>Anthropogenic</a:t>
            </a:r>
            <a:r>
              <a:rPr lang="pl-PL" sz="2400" dirty="0"/>
              <a:t> </a:t>
            </a:r>
            <a:r>
              <a:rPr lang="pl-PL" sz="2400" dirty="0" err="1"/>
              <a:t>origin</a:t>
            </a:r>
            <a:r>
              <a:rPr lang="pl-PL" sz="2400" dirty="0"/>
              <a:t>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pl-PL" sz="2400" dirty="0">
                <a:solidFill>
                  <a:srgbClr val="00B0F0"/>
                </a:solidFill>
              </a:rPr>
              <a:t>✦</a:t>
            </a:r>
            <a:r>
              <a:rPr lang="pl-PL" sz="2400" dirty="0"/>
              <a:t> May be </a:t>
            </a:r>
            <a:r>
              <a:rPr lang="pl-PL" sz="2400" dirty="0" err="1"/>
              <a:t>caused</a:t>
            </a:r>
            <a:r>
              <a:rPr lang="pl-PL" sz="2400" dirty="0"/>
              <a:t> by </a:t>
            </a:r>
            <a:r>
              <a:rPr lang="pl-PL" sz="2400" dirty="0" err="1"/>
              <a:t>reservoir</a:t>
            </a:r>
            <a:r>
              <a:rPr lang="pl-PL" sz="2400" dirty="0"/>
              <a:t> </a:t>
            </a:r>
            <a:r>
              <a:rPr lang="pl-PL" sz="2400" dirty="0" err="1"/>
              <a:t>impoundment</a:t>
            </a:r>
            <a:r>
              <a:rPr lang="pl-PL" sz="2400" dirty="0"/>
              <a:t> and </a:t>
            </a:r>
            <a:r>
              <a:rPr lang="pl-PL" sz="2400" dirty="0" err="1"/>
              <a:t>change</a:t>
            </a:r>
            <a:r>
              <a:rPr lang="pl-PL" sz="2400" dirty="0"/>
              <a:t> in </a:t>
            </a:r>
            <a:r>
              <a:rPr lang="pl-PL" sz="2400" dirty="0" err="1"/>
              <a:t>pore</a:t>
            </a:r>
            <a:r>
              <a:rPr lang="pl-PL" sz="2400" dirty="0"/>
              <a:t> </a:t>
            </a:r>
            <a:r>
              <a:rPr lang="pl-PL" sz="2400" dirty="0" err="1"/>
              <a:t>pressure</a:t>
            </a:r>
            <a:r>
              <a:rPr lang="pl-PL" sz="2400" dirty="0"/>
              <a:t> in </a:t>
            </a:r>
            <a:r>
              <a:rPr lang="pl-PL" sz="2400" dirty="0" err="1"/>
              <a:t>underlying</a:t>
            </a:r>
            <a:r>
              <a:rPr lang="pl-PL" sz="2400" dirty="0"/>
              <a:t> </a:t>
            </a:r>
            <a:r>
              <a:rPr lang="pl-PL" sz="2400" dirty="0" err="1"/>
              <a:t>layers</a:t>
            </a:r>
            <a:r>
              <a:rPr lang="pl-PL" sz="2400" dirty="0"/>
              <a:t>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pl-PL" sz="2400" dirty="0">
                <a:solidFill>
                  <a:srgbClr val="00B0F0"/>
                </a:solidFill>
              </a:rPr>
              <a:t>✦</a:t>
            </a:r>
            <a:r>
              <a:rPr lang="pl-PL" sz="2400" dirty="0"/>
              <a:t> May </a:t>
            </a:r>
            <a:r>
              <a:rPr lang="pl-PL" sz="2400" dirty="0" err="1"/>
              <a:t>cause</a:t>
            </a:r>
            <a:r>
              <a:rPr lang="pl-PL" sz="2400" dirty="0"/>
              <a:t> dam </a:t>
            </a:r>
            <a:r>
              <a:rPr lang="pl-PL" sz="2400" dirty="0" err="1"/>
              <a:t>damage</a:t>
            </a:r>
            <a:r>
              <a:rPr lang="pl-PL" sz="2400" dirty="0"/>
              <a:t> and, </a:t>
            </a:r>
            <a:br>
              <a:rPr lang="pl-PL" sz="2400" dirty="0"/>
            </a:br>
            <a:r>
              <a:rPr lang="pl-PL" sz="2400" dirty="0"/>
              <a:t>in </a:t>
            </a:r>
            <a:r>
              <a:rPr lang="pl-PL" sz="2400" dirty="0" err="1"/>
              <a:t>turn</a:t>
            </a:r>
            <a:r>
              <a:rPr lang="pl-PL" sz="2400" dirty="0"/>
              <a:t>, </a:t>
            </a:r>
            <a:r>
              <a:rPr lang="pl-PL" sz="2400" dirty="0" err="1"/>
              <a:t>fatalities</a:t>
            </a:r>
            <a:r>
              <a:rPr lang="pl-PL" sz="2400" dirty="0"/>
              <a:t>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pl-PL" sz="2400" dirty="0">
                <a:solidFill>
                  <a:srgbClr val="00B0F0"/>
                </a:solidFill>
              </a:rPr>
              <a:t>✦</a:t>
            </a:r>
            <a:r>
              <a:rPr lang="pl-PL" sz="2400" dirty="0"/>
              <a:t> Many </a:t>
            </a:r>
            <a:r>
              <a:rPr lang="pl-PL" sz="2400" dirty="0" err="1"/>
              <a:t>factors</a:t>
            </a:r>
            <a:r>
              <a:rPr lang="pl-PL" sz="2400" dirty="0"/>
              <a:t> </a:t>
            </a:r>
            <a:r>
              <a:rPr lang="pl-PL" sz="2400" dirty="0" err="1"/>
              <a:t>impacting</a:t>
            </a:r>
            <a:r>
              <a:rPr lang="pl-PL" sz="2400" dirty="0"/>
              <a:t> the </a:t>
            </a:r>
            <a:r>
              <a:rPr lang="pl-PL" sz="2400" dirty="0" err="1"/>
              <a:t>activity</a:t>
            </a:r>
            <a:r>
              <a:rPr lang="pl-PL" sz="2400" dirty="0"/>
              <a:t> - </a:t>
            </a:r>
            <a:r>
              <a:rPr lang="pl-PL" sz="2400" dirty="0" err="1"/>
              <a:t>mechanisms</a:t>
            </a:r>
            <a:r>
              <a:rPr lang="pl-PL" sz="2400" dirty="0"/>
              <a:t> not </a:t>
            </a:r>
            <a:r>
              <a:rPr lang="pl-PL" sz="2400" dirty="0" err="1"/>
              <a:t>well</a:t>
            </a:r>
            <a:r>
              <a:rPr lang="pl-PL" sz="2400" dirty="0"/>
              <a:t> </a:t>
            </a:r>
            <a:r>
              <a:rPr lang="pl-PL" sz="2400" dirty="0" err="1"/>
              <a:t>understood</a:t>
            </a:r>
            <a:r>
              <a:rPr lang="pl-PL" sz="2400" dirty="0"/>
              <a:t> </a:t>
            </a:r>
            <a:r>
              <a:rPr lang="pl-PL" sz="2400" dirty="0" err="1"/>
              <a:t>yet</a:t>
            </a:r>
            <a:r>
              <a:rPr lang="pl-PL" sz="2400" dirty="0"/>
              <a:t>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9306" y="2040690"/>
            <a:ext cx="5508499" cy="33062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5669306" y="5401746"/>
            <a:ext cx="5467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Koynanagar earthquake, India, Dec. 11, 1967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Credits: pudhari.news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1543056" y="365125"/>
            <a:ext cx="103675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</a:pPr>
            <a:r>
              <a:rPr lang="pl-PL" sz="4000" b="1" dirty="0" err="1">
                <a:latin typeface="Lato"/>
                <a:ea typeface="Lato"/>
                <a:cs typeface="Lato"/>
                <a:sym typeface="Lato"/>
              </a:rPr>
              <a:t>Study</a:t>
            </a:r>
            <a:r>
              <a:rPr lang="pl-PL" sz="4000" b="1" dirty="0">
                <a:latin typeface="Lato"/>
                <a:ea typeface="Lato"/>
                <a:cs typeface="Lato"/>
                <a:sym typeface="Lato"/>
              </a:rPr>
              <a:t> Site – </a:t>
            </a:r>
            <a:r>
              <a:rPr lang="pl-PL" sz="4000" b="1" dirty="0" err="1">
                <a:latin typeface="Lato"/>
                <a:ea typeface="Lato"/>
                <a:cs typeface="Lato"/>
                <a:sym typeface="Lato"/>
              </a:rPr>
              <a:t>Castanhão</a:t>
            </a:r>
            <a:r>
              <a:rPr lang="pl-PL" sz="40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4000" b="1" dirty="0" err="1">
                <a:latin typeface="Lato"/>
                <a:ea typeface="Lato"/>
                <a:cs typeface="Lato"/>
                <a:sym typeface="Lato"/>
              </a:rPr>
              <a:t>Reservoir</a:t>
            </a:r>
            <a:r>
              <a:rPr lang="pl-PL" sz="4000" b="1" dirty="0">
                <a:latin typeface="Lato"/>
                <a:ea typeface="Lato"/>
                <a:cs typeface="Lato"/>
                <a:sym typeface="Lato"/>
              </a:rPr>
              <a:t>, NE </a:t>
            </a:r>
            <a:r>
              <a:rPr lang="pl-PL" sz="4000" b="1" dirty="0" err="1">
                <a:latin typeface="Lato"/>
                <a:ea typeface="Lato"/>
                <a:cs typeface="Lato"/>
                <a:sym typeface="Lato"/>
              </a:rPr>
              <a:t>Brazil</a:t>
            </a:r>
            <a:endParaRPr sz="40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8373438" y="2213764"/>
            <a:ext cx="3318554" cy="369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✦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Ceará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, NE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Brazil</a:t>
            </a:r>
            <a:r>
              <a:rPr lang="pl-PL" sz="2200" dirty="0"/>
              <a:t> 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known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for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its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natural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resources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),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✦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Built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over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the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Jaguaribe</a:t>
            </a:r>
            <a:r>
              <a:rPr lang="pl-PL" sz="2200" dirty="0"/>
              <a:t> 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River (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used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to be the</a:t>
            </a:r>
            <a:r>
              <a:rPr lang="pl-PL" sz="2200" dirty="0"/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largest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intermittent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river</a:t>
            </a:r>
            <a:r>
              <a:rPr lang="pl-PL" sz="2200" dirty="0"/>
              <a:t> 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– the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flow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regulated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by</a:t>
            </a:r>
            <a:r>
              <a:rPr lang="pl-PL" sz="2200" dirty="0"/>
              <a:t> 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the dam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now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),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✦ The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biggest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reservoir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 in the </a:t>
            </a:r>
            <a:r>
              <a:rPr lang="pl-PL" sz="2200" dirty="0" err="1">
                <a:latin typeface="Lato"/>
                <a:ea typeface="Lato"/>
                <a:cs typeface="Lato"/>
                <a:sym typeface="Lato"/>
              </a:rPr>
              <a:t>state</a:t>
            </a:r>
            <a:r>
              <a:rPr lang="pl-PL" sz="2200" dirty="0"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252" y="1938211"/>
            <a:ext cx="7734312" cy="3965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713053" y="365125"/>
            <a:ext cx="101625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</a:pPr>
            <a:r>
              <a:rPr lang="pl-PL" b="1">
                <a:latin typeface="Lato"/>
                <a:ea typeface="Lato"/>
                <a:cs typeface="Lato"/>
                <a:sym typeface="Lato"/>
              </a:rPr>
              <a:t>Castanhão EPISODE – Data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l="874" r="1799"/>
          <a:stretch/>
        </p:blipFill>
        <p:spPr>
          <a:xfrm>
            <a:off x="1961333" y="1506743"/>
            <a:ext cx="4999894" cy="488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592" y="1506743"/>
            <a:ext cx="2993355" cy="4552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 rot="-5400000">
            <a:off x="-247022" y="3492650"/>
            <a:ext cx="3762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Example of the raw seismological data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 rot="5400000">
            <a:off x="8875355" y="3244895"/>
            <a:ext cx="3754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Example of PyMPA template matching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applied to the data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713053" y="365125"/>
            <a:ext cx="101625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</a:pPr>
            <a:r>
              <a:rPr lang="pl-PL" b="1">
                <a:latin typeface="Lato"/>
                <a:ea typeface="Lato"/>
                <a:cs typeface="Lato"/>
                <a:sym typeface="Lato"/>
              </a:rPr>
              <a:t>Castanhão EPISODE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545" y="2045756"/>
            <a:ext cx="11061843" cy="391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1014714" y="2148039"/>
            <a:ext cx="10162572" cy="2561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</a:pPr>
            <a:r>
              <a:rPr lang="pl-PL" b="1" i="1" dirty="0" err="1">
                <a:latin typeface="Lato"/>
                <a:ea typeface="Lato"/>
                <a:cs typeface="Lato"/>
                <a:sym typeface="Lato"/>
              </a:rPr>
              <a:t>Thank</a:t>
            </a:r>
            <a:r>
              <a:rPr lang="pl-PL" b="1" i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-PL" b="1" i="1" dirty="0" err="1">
                <a:latin typeface="Lato"/>
                <a:ea typeface="Lato"/>
                <a:cs typeface="Lato"/>
                <a:sym typeface="Lato"/>
              </a:rPr>
              <a:t>you</a:t>
            </a:r>
            <a:r>
              <a:rPr lang="pl-PL" b="1" i="1" dirty="0">
                <a:latin typeface="Lato"/>
                <a:ea typeface="Lato"/>
                <a:cs typeface="Lato"/>
                <a:sym typeface="Lato"/>
              </a:rPr>
              <a:t> for </a:t>
            </a:r>
            <a:r>
              <a:rPr lang="pl-PL" b="1" i="1" dirty="0" err="1">
                <a:latin typeface="Lato"/>
                <a:ea typeface="Lato"/>
                <a:cs typeface="Lato"/>
                <a:sym typeface="Lato"/>
              </a:rPr>
              <a:t>attention</a:t>
            </a:r>
            <a:r>
              <a:rPr lang="pl-PL" b="1" i="1" dirty="0">
                <a:latin typeface="Lato"/>
                <a:ea typeface="Lato"/>
                <a:cs typeface="Lato"/>
                <a:sym typeface="Lato"/>
              </a:rPr>
              <a:t>!</a:t>
            </a:r>
            <a:br>
              <a:rPr lang="pl-PL" b="1" dirty="0">
                <a:latin typeface="Lato"/>
                <a:ea typeface="Lato"/>
                <a:cs typeface="Lato"/>
                <a:sym typeface="Lato"/>
              </a:rPr>
            </a:br>
            <a:br>
              <a:rPr lang="pl-PL" sz="2400" b="1" dirty="0">
                <a:latin typeface="Lato"/>
                <a:ea typeface="Lato"/>
                <a:cs typeface="Lato"/>
                <a:sym typeface="Lato"/>
              </a:rPr>
            </a:br>
            <a:r>
              <a:rPr lang="pl-PL" sz="2000" b="1" dirty="0" err="1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rPr>
              <a:t>contact</a:t>
            </a:r>
            <a:r>
              <a:rPr lang="pl-PL" sz="2000" b="1" dirty="0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pl-PL" sz="2000" b="1" dirty="0" err="1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rPr>
              <a:t>hciechowska@igf.edu.pl</a:t>
            </a:r>
            <a:endParaRPr b="1" dirty="0">
              <a:solidFill>
                <a:srgbClr val="00B0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Macintosh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Lato</vt:lpstr>
      <vt:lpstr>6_Tema di Office</vt:lpstr>
      <vt:lpstr>Castanhão Reservoir-Triggered Seismicity - a new EPISODE on EPOS EPISODES Platform  H. Ciechowska, B. Orlecka-Sikora, Ł. Rudziński,  A.F. do Nascimento, A. Vuan </vt:lpstr>
      <vt:lpstr>Reservoir-Triggered Seismicity</vt:lpstr>
      <vt:lpstr>Study Site – Castanhão Reservoir, NE Brazil</vt:lpstr>
      <vt:lpstr>Castanhão EPISODE – Data </vt:lpstr>
      <vt:lpstr>Castanhão EPISODE</vt:lpstr>
      <vt:lpstr>Thank you for attention!  contact: hciechowska@igf.edu.pl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2025-03-27T13:20:38Z</dcterms:created>
  <dcterms:modified xsi:type="dcterms:W3CDTF">2025-03-27T13:21:50Z</dcterms:modified>
</cp:coreProperties>
</file>