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1727" r:id="rId3"/>
    <p:sldId id="1719" r:id="rId4"/>
    <p:sldId id="1416" r:id="rId5"/>
    <p:sldId id="279" r:id="rId6"/>
    <p:sldId id="1725" r:id="rId7"/>
    <p:sldId id="1410" r:id="rId8"/>
    <p:sldId id="1731" r:id="rId9"/>
    <p:sldId id="1732" r:id="rId10"/>
    <p:sldId id="1733" r:id="rId11"/>
    <p:sldId id="1734" r:id="rId12"/>
    <p:sldId id="1399" r:id="rId13"/>
    <p:sldId id="1737" r:id="rId14"/>
    <p:sldId id="1722" r:id="rId15"/>
    <p:sldId id="1685" r:id="rId16"/>
    <p:sldId id="1738" r:id="rId17"/>
    <p:sldId id="1739" r:id="rId18"/>
    <p:sldId id="1735" r:id="rId19"/>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11" userDrawn="1">
          <p15:clr>
            <a:srgbClr val="A4A3A4"/>
          </p15:clr>
        </p15:guide>
        <p15:guide id="2" orient="horz" pos="913" userDrawn="1">
          <p15:clr>
            <a:srgbClr val="A4A3A4"/>
          </p15:clr>
        </p15:guide>
        <p15:guide id="3" orient="horz" pos="482" userDrawn="1">
          <p15:clr>
            <a:srgbClr val="A4A3A4"/>
          </p15:clr>
        </p15:guide>
        <p15:guide id="4" pos="438" userDrawn="1">
          <p15:clr>
            <a:srgbClr val="A4A3A4"/>
          </p15:clr>
        </p15:guide>
        <p15:guide id="5" pos="7265" userDrawn="1">
          <p15:clr>
            <a:srgbClr val="A4A3A4"/>
          </p15:clr>
        </p15:guide>
        <p15:guide id="6" orient="horz" pos="1162" userDrawn="1">
          <p15:clr>
            <a:srgbClr val="A4A3A4"/>
          </p15:clr>
        </p15:guide>
        <p15:guide id="7" orient="horz" pos="1366" userDrawn="1">
          <p15:clr>
            <a:srgbClr val="A4A3A4"/>
          </p15:clr>
        </p15:guide>
        <p15:guide id="8" pos="1753" userDrawn="1">
          <p15:clr>
            <a:srgbClr val="A4A3A4"/>
          </p15:clr>
        </p15:guide>
        <p15:guide id="9" orient="horz" pos="2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FFF"/>
    <a:srgbClr val="60EFFF"/>
    <a:srgbClr val="265E47"/>
    <a:srgbClr val="165676"/>
    <a:srgbClr val="8B1F5A"/>
    <a:srgbClr val="C61970"/>
    <a:srgbClr val="1D4927"/>
    <a:srgbClr val="E5A1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7"/>
    <p:restoredTop sz="95217"/>
  </p:normalViewPr>
  <p:slideViewPr>
    <p:cSldViewPr snapToGrid="0">
      <p:cViewPr varScale="1">
        <p:scale>
          <a:sx n="106" d="100"/>
          <a:sy n="106" d="100"/>
        </p:scale>
        <p:origin x="1120" y="16"/>
      </p:cViewPr>
      <p:guideLst>
        <p:guide pos="2411"/>
        <p:guide orient="horz" pos="913"/>
        <p:guide orient="horz" pos="482"/>
        <p:guide pos="438"/>
        <p:guide pos="7265"/>
        <p:guide orient="horz" pos="1162"/>
        <p:guide orient="horz" pos="1366"/>
        <p:guide pos="1753"/>
        <p:guide orient="horz" pos="2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‹N›</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33058932a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333058932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423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33058932a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333058932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311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20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FDD2-1FBC-5C48-5C4D-6C99859F1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676E3-242E-8CFD-9A9F-E8A352A95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3897D-884E-7CF9-99CA-0DE72ED514F4}"/>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GB" dirty="0">
                <a:latin typeface="Calibri" panose="020F0502020204030204" pitchFamily="34" charset="0"/>
                <a:cs typeface="Calibri" panose="020F0502020204030204" pitchFamily="34" charset="0"/>
              </a:rPr>
              <a:t>(e.g. interplay between climate change and natural hazards, sustainable use of natural geo-resources, environmental impact, risk management, urban planning, social equity, capabilities of artificial intelligence in scientific research)</a:t>
            </a:r>
            <a:endParaRPr lang="it-IT" dirty="0">
              <a:latin typeface="Calibri" panose="020F0502020204030204" pitchFamily="34" charset="0"/>
              <a:cs typeface="Calibri" panose="020F0502020204030204" pitchFamily="34" charset="0"/>
            </a:endParaRPr>
          </a:p>
          <a:p>
            <a:pPr algn="just">
              <a:spcBef>
                <a:spcPts val="600"/>
              </a:spcBef>
            </a:pPr>
            <a:endParaRPr lang="en-GB" dirty="0"/>
          </a:p>
        </p:txBody>
      </p:sp>
      <p:sp>
        <p:nvSpPr>
          <p:cNvPr id="4" name="Slide Number Placeholder 3">
            <a:extLst>
              <a:ext uri="{FF2B5EF4-FFF2-40B4-BE49-F238E27FC236}">
                <a16:creationId xmlns:a16="http://schemas.microsoft.com/office/drawing/2014/main" id="{38DEDABE-F825-9CD5-22B5-763DDEA8A40B}"/>
              </a:ext>
            </a:extLst>
          </p:cNvPr>
          <p:cNvSpPr>
            <a:spLocks noGrp="1"/>
          </p:cNvSpPr>
          <p:nvPr>
            <p:ph type="sldNum" sz="quarter" idx="5"/>
          </p:nvPr>
        </p:nvSpPr>
        <p:spPr/>
        <p:txBody>
          <a:bodyPr/>
          <a:lstStyle/>
          <a:p>
            <a:fld id="{E552B328-1FC2-1C4B-B807-8716236A14CF}" type="slidenum">
              <a:rPr lang="en-GB" smtClean="0"/>
              <a:t>13</a:t>
            </a:fld>
            <a:endParaRPr lang="en-GB"/>
          </a:p>
        </p:txBody>
      </p:sp>
    </p:spTree>
    <p:extLst>
      <p:ext uri="{BB962C8B-B14F-4D97-AF65-F5344CB8AC3E}">
        <p14:creationId xmlns:p14="http://schemas.microsoft.com/office/powerpoint/2010/main" val="271612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Arial"/>
                <a:ea typeface="Arial"/>
                <a:cs typeface="Arial"/>
                <a:sym typeface="Arial"/>
              </a:rPr>
              <a:t>14</a:t>
            </a:fld>
            <a:endParaRPr lang="it-IT"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118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300"/>
              </a:spcBef>
              <a:spcAft>
                <a:spcPts val="0"/>
              </a:spcAft>
              <a:buNone/>
            </a:pPr>
            <a:endParaRPr sz="1800" dirty="0">
              <a:latin typeface="Calibri"/>
              <a:ea typeface="Calibri"/>
              <a:cs typeface="Calibri"/>
              <a:sym typeface="Calibri"/>
            </a:endParaRPr>
          </a:p>
        </p:txBody>
      </p:sp>
      <p:sp>
        <p:nvSpPr>
          <p:cNvPr id="107" name="Google Shape;1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395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20B4B73-24E1-6EEC-CD20-ECF3B2A767C8}"/>
            </a:ext>
          </a:extLst>
        </p:cNvPr>
        <p:cNvGrpSpPr/>
        <p:nvPr/>
      </p:nvGrpSpPr>
      <p:grpSpPr>
        <a:xfrm>
          <a:off x="0" y="0"/>
          <a:ext cx="0" cy="0"/>
          <a:chOff x="0" y="0"/>
          <a:chExt cx="0" cy="0"/>
        </a:xfrm>
      </p:grpSpPr>
      <p:sp>
        <p:nvSpPr>
          <p:cNvPr id="106" name="Google Shape;106;p8:notes">
            <a:extLst>
              <a:ext uri="{FF2B5EF4-FFF2-40B4-BE49-F238E27FC236}">
                <a16:creationId xmlns:a16="http://schemas.microsoft.com/office/drawing/2014/main" id="{5E018B59-040E-B23B-63FE-B101827670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300"/>
              </a:spcBef>
              <a:spcAft>
                <a:spcPts val="0"/>
              </a:spcAft>
              <a:buNone/>
            </a:pPr>
            <a:endParaRPr sz="1800" dirty="0">
              <a:latin typeface="Calibri"/>
              <a:ea typeface="Calibri"/>
              <a:cs typeface="Calibri"/>
              <a:sym typeface="Calibri"/>
            </a:endParaRPr>
          </a:p>
        </p:txBody>
      </p:sp>
      <p:sp>
        <p:nvSpPr>
          <p:cNvPr id="107" name="Google Shape;107;p8:notes">
            <a:extLst>
              <a:ext uri="{FF2B5EF4-FFF2-40B4-BE49-F238E27FC236}">
                <a16:creationId xmlns:a16="http://schemas.microsoft.com/office/drawing/2014/main" id="{879CADDE-FB16-B6DF-AEE8-86D3A3584F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1857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300"/>
              </a:spcBef>
              <a:spcAft>
                <a:spcPts val="0"/>
              </a:spcAft>
              <a:buNone/>
            </a:pPr>
            <a:endParaRPr sz="1800" dirty="0">
              <a:latin typeface="Calibri"/>
              <a:ea typeface="Calibri"/>
              <a:cs typeface="Calibri"/>
              <a:sym typeface="Calibri"/>
            </a:endParaRPr>
          </a:p>
        </p:txBody>
      </p:sp>
      <p:sp>
        <p:nvSpPr>
          <p:cNvPr id="107" name="Google Shape;1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920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Arial"/>
                <a:ea typeface="Arial"/>
                <a:cs typeface="Arial"/>
                <a:sym typeface="Arial"/>
              </a:rPr>
              <a:t>2</a:t>
            </a:fld>
            <a:endParaRPr lang="it-IT"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531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Arial"/>
                <a:ea typeface="Arial"/>
                <a:cs typeface="Arial"/>
                <a:sym typeface="Arial"/>
              </a:rPr>
              <a:t>3</a:t>
            </a:fld>
            <a:endParaRPr lang="it-IT"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283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600"/>
              </a:spcBef>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484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FDD2-1FBC-5C48-5C4D-6C99859F1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676E3-242E-8CFD-9A9F-E8A352A95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3897D-884E-7CF9-99CA-0DE72ED514F4}"/>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38DEDABE-F825-9CD5-22B5-763DDEA8A40B}"/>
              </a:ext>
            </a:extLst>
          </p:cNvPr>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206063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Arial"/>
                <a:ea typeface="Arial"/>
                <a:cs typeface="Arial"/>
                <a:sym typeface="Arial"/>
              </a:rPr>
              <a:t>6</a:t>
            </a:fld>
            <a:endParaRPr lang="it-IT"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8083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3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33058932a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333058932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650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33058932a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333058932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979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17/03/2025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17/03/2025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17/03/2025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355864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88660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17/03/2025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epos-eu.org/on"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mailto:info@epos-eric.eu"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‹N›</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5" r:id="rId13"/>
    <p:sldLayoutId id="2147483666" r:id="rId14"/>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00;p1">
            <a:extLst>
              <a:ext uri="{FF2B5EF4-FFF2-40B4-BE49-F238E27FC236}">
                <a16:creationId xmlns:a16="http://schemas.microsoft.com/office/drawing/2014/main" id="{77092836-D88F-3C8A-F26C-976C661A4EEB}"/>
              </a:ext>
            </a:extLst>
          </p:cNvPr>
          <p:cNvSpPr/>
          <p:nvPr/>
        </p:nvSpPr>
        <p:spPr>
          <a:xfrm>
            <a:off x="535400" y="4368748"/>
            <a:ext cx="11121200" cy="738664"/>
          </a:xfrm>
          <a:prstGeom prst="rect">
            <a:avLst/>
          </a:prstGeom>
          <a:noFill/>
          <a:ln>
            <a:noFill/>
          </a:ln>
        </p:spPr>
        <p:txBody>
          <a:bodyPr spcFirstLastPara="1" wrap="square" lIns="0" tIns="0" rIns="0" bIns="0" anchor="ctr" anchorCtr="0">
            <a:spAutoFit/>
          </a:bodyPr>
          <a:lstStyle/>
          <a:p>
            <a:pPr algn="ctr">
              <a:buSzPts val="2800"/>
            </a:pPr>
            <a:r>
              <a:rPr lang="en-GB" sz="2400" b="1">
                <a:solidFill>
                  <a:srgbClr val="275536"/>
                </a:solidFill>
                <a:latin typeface="Calibri" panose="020F0502020204030204" pitchFamily="34" charset="0"/>
                <a:cs typeface="Calibri" panose="020F0502020204030204" pitchFamily="34" charset="0"/>
              </a:rPr>
              <a:t>Lilli Freda</a:t>
            </a:r>
          </a:p>
          <a:p>
            <a:pPr algn="ctr">
              <a:buSzPts val="2800"/>
            </a:pPr>
            <a:r>
              <a:rPr lang="en-GB" sz="2400" b="1">
                <a:solidFill>
                  <a:srgbClr val="275536"/>
                </a:solidFill>
                <a:latin typeface="Calibri" panose="020F0502020204030204" pitchFamily="34" charset="0"/>
                <a:cs typeface="Calibri" panose="020F0502020204030204" pitchFamily="34" charset="0"/>
              </a:rPr>
              <a:t>EPOS ERIC Executive Director</a:t>
            </a:r>
            <a:endParaRPr lang="en-GB" sz="2400" b="1">
              <a:solidFill>
                <a:srgbClr val="275536"/>
              </a:solidFill>
              <a:latin typeface="Calibri" panose="020F0502020204030204" pitchFamily="34" charset="0"/>
              <a:cs typeface="Calibri" panose="020F0502020204030204" pitchFamily="34" charset="0"/>
              <a:sym typeface="Calibri"/>
            </a:endParaRPr>
          </a:p>
        </p:txBody>
      </p:sp>
      <p:sp>
        <p:nvSpPr>
          <p:cNvPr id="9" name="Google Shape;101;p1">
            <a:extLst>
              <a:ext uri="{FF2B5EF4-FFF2-40B4-BE49-F238E27FC236}">
                <a16:creationId xmlns:a16="http://schemas.microsoft.com/office/drawing/2014/main" id="{187560A7-C018-D2B4-F3ED-50C9C015187A}"/>
              </a:ext>
            </a:extLst>
          </p:cNvPr>
          <p:cNvSpPr txBox="1"/>
          <p:nvPr/>
        </p:nvSpPr>
        <p:spPr>
          <a:xfrm>
            <a:off x="658812" y="2392939"/>
            <a:ext cx="1087437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a:solidFill>
                  <a:schemeClr val="dk1"/>
                </a:solidFill>
                <a:latin typeface="Calibri"/>
                <a:ea typeface="Calibri"/>
                <a:cs typeface="Calibri"/>
                <a:sym typeface="Calibri"/>
              </a:rPr>
              <a:t>Welcome </a:t>
            </a:r>
          </a:p>
          <a:p>
            <a:pPr marL="0" marR="0" lvl="0" indent="0" algn="ctr" rtl="0">
              <a:spcBef>
                <a:spcPts val="0"/>
              </a:spcBef>
              <a:spcAft>
                <a:spcPts val="0"/>
              </a:spcAft>
              <a:buNone/>
            </a:pPr>
            <a:r>
              <a:rPr lang="en-GB" sz="4000" b="1" i="0" u="none" strike="noStrike" cap="none">
                <a:solidFill>
                  <a:schemeClr val="dk1"/>
                </a:solidFill>
                <a:latin typeface="Calibri"/>
                <a:ea typeface="Calibri"/>
                <a:cs typeface="Calibri"/>
                <a:sym typeface="Calibri"/>
              </a:rPr>
              <a:t>to the 2025 edition of the EPOS Days</a:t>
            </a:r>
            <a:endParaRPr lang="en-GB" sz="4000"/>
          </a:p>
        </p:txBody>
      </p:sp>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CasellaDiTesto 4">
            <a:extLst>
              <a:ext uri="{FF2B5EF4-FFF2-40B4-BE49-F238E27FC236}">
                <a16:creationId xmlns:a16="http://schemas.microsoft.com/office/drawing/2014/main" id="{2AF3324F-BD15-8C55-B057-33A569F3E449}"/>
              </a:ext>
            </a:extLst>
          </p:cNvPr>
          <p:cNvSpPr txBox="1"/>
          <p:nvPr/>
        </p:nvSpPr>
        <p:spPr>
          <a:xfrm>
            <a:off x="3769713" y="4177382"/>
            <a:ext cx="7740649" cy="707886"/>
          </a:xfrm>
          <a:prstGeom prst="rect">
            <a:avLst/>
          </a:prstGeom>
          <a:noFill/>
        </p:spPr>
        <p:txBody>
          <a:bodyPr wrap="square" rtlCol="0">
            <a:spAutoFit/>
          </a:bodyPr>
          <a:lstStyle/>
          <a:p>
            <a:pPr>
              <a:tabLst>
                <a:tab pos="2309813" algn="l"/>
              </a:tabLst>
            </a:pPr>
            <a:r>
              <a:rPr lang="en-GB" sz="2000" b="1" dirty="0">
                <a:solidFill>
                  <a:srgbClr val="0070C0"/>
                </a:solidFill>
                <a:latin typeface="Calibri" panose="020F0502020204030204" pitchFamily="34" charset="0"/>
                <a:cs typeface="Calibri" panose="020F0502020204030204" pitchFamily="34" charset="0"/>
              </a:rPr>
              <a:t>EPOS Days Sessions: 	Early Career Researchers</a:t>
            </a:r>
          </a:p>
          <a:p>
            <a:pPr>
              <a:tabLst>
                <a:tab pos="2309813" algn="l"/>
              </a:tabLst>
            </a:pPr>
            <a:r>
              <a:rPr lang="en-GB" sz="2000" b="1" dirty="0">
                <a:solidFill>
                  <a:srgbClr val="0070C0"/>
                </a:solidFill>
                <a:latin typeface="Calibri" panose="020F0502020204030204" pitchFamily="34" charset="0"/>
                <a:cs typeface="Calibri" panose="020F0502020204030204" pitchFamily="34" charset="0"/>
              </a:rPr>
              <a:t>	SCC Open Session</a:t>
            </a:r>
          </a:p>
        </p:txBody>
      </p:sp>
      <p:pic>
        <p:nvPicPr>
          <p:cNvPr id="3" name="Google Shape;166;g333058932a3_0_18">
            <a:extLst>
              <a:ext uri="{FF2B5EF4-FFF2-40B4-BE49-F238E27FC236}">
                <a16:creationId xmlns:a16="http://schemas.microsoft.com/office/drawing/2014/main" id="{A662FB7C-9E07-4F24-B676-F1FE589C361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813" y="1844675"/>
            <a:ext cx="1868048" cy="2484000"/>
          </a:xfrm>
          <a:prstGeom prst="rect">
            <a:avLst/>
          </a:prstGeom>
          <a:noFill/>
          <a:ln>
            <a:noFill/>
          </a:ln>
        </p:spPr>
      </p:pic>
      <p:sp>
        <p:nvSpPr>
          <p:cNvPr id="11" name="Google Shape;164;g333058932a3_0_18">
            <a:extLst>
              <a:ext uri="{FF2B5EF4-FFF2-40B4-BE49-F238E27FC236}">
                <a16:creationId xmlns:a16="http://schemas.microsoft.com/office/drawing/2014/main" id="{A1DBFE63-8D1D-1427-0DEA-83EFCBBF9E7D}"/>
              </a:ext>
            </a:extLst>
          </p:cNvPr>
          <p:cNvSpPr/>
          <p:nvPr/>
        </p:nvSpPr>
        <p:spPr>
          <a:xfrm>
            <a:off x="2709742" y="1844675"/>
            <a:ext cx="8831195" cy="1306500"/>
          </a:xfrm>
          <a:prstGeom prst="rect">
            <a:avLst/>
          </a:prstGeom>
          <a:solidFill>
            <a:schemeClr val="lt1"/>
          </a:solidFill>
          <a:ln>
            <a:noFill/>
          </a:ln>
        </p:spPr>
        <p:txBody>
          <a:bodyPr spcFirstLastPara="1" wrap="square" lIns="91425" tIns="45700" rIns="91425" bIns="45700" anchor="t" anchorCtr="0">
            <a:noAutofit/>
          </a:bodyPr>
          <a:lstStyle/>
          <a:p>
            <a:pPr marL="133350" marR="0" lvl="0" indent="-127000"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a:ea typeface="Calibri"/>
                <a:cs typeface="Calibri"/>
                <a:sym typeface="Calibri"/>
              </a:rPr>
              <a:t>Recommendations for the improvement of the </a:t>
            </a:r>
            <a:r>
              <a:rPr lang="en-GB" sz="2000" b="1" i="0" u="none" strike="noStrike" cap="none" dirty="0">
                <a:solidFill>
                  <a:schemeClr val="dk1"/>
                </a:solidFill>
                <a:latin typeface="Calibri"/>
                <a:ea typeface="Calibri"/>
                <a:cs typeface="Calibri"/>
                <a:sym typeface="Calibri"/>
              </a:rPr>
              <a:t>EPOS User Strategy</a:t>
            </a:r>
            <a:endParaRPr dirty="0"/>
          </a:p>
          <a:p>
            <a:pPr marL="133350" marR="0" lvl="0" indent="-127000"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a:ea typeface="Calibri"/>
                <a:cs typeface="Calibri"/>
                <a:sym typeface="Calibri"/>
              </a:rPr>
              <a:t>Implementing EPOS </a:t>
            </a:r>
            <a:r>
              <a:rPr lang="en-GB" sz="2000" b="1" i="0" u="none" strike="noStrike" cap="none" dirty="0">
                <a:solidFill>
                  <a:schemeClr val="dk1"/>
                </a:solidFill>
                <a:latin typeface="Calibri"/>
                <a:ea typeface="Calibri"/>
                <a:cs typeface="Calibri"/>
                <a:sym typeface="Calibri"/>
              </a:rPr>
              <a:t>Training programme </a:t>
            </a:r>
            <a:endParaRPr sz="2000" b="0" i="0" u="none" strike="noStrike" cap="none" dirty="0">
              <a:solidFill>
                <a:schemeClr val="dk1"/>
              </a:solidFill>
              <a:latin typeface="Calibri"/>
              <a:ea typeface="Calibri"/>
              <a:cs typeface="Calibri"/>
              <a:sym typeface="Calibri"/>
            </a:endParaRPr>
          </a:p>
          <a:p>
            <a:pPr marL="133350" marR="0" lvl="0" indent="-127000"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a:ea typeface="Calibri"/>
                <a:cs typeface="Calibri"/>
                <a:sym typeface="Calibri"/>
              </a:rPr>
              <a:t>Engagement of </a:t>
            </a:r>
            <a:r>
              <a:rPr lang="en-GB" sz="2000" b="1" i="0" u="none" strike="noStrike" cap="none" dirty="0">
                <a:solidFill>
                  <a:schemeClr val="dk1"/>
                </a:solidFill>
                <a:latin typeface="Calibri"/>
                <a:ea typeface="Calibri"/>
                <a:cs typeface="Calibri"/>
                <a:sym typeface="Calibri"/>
              </a:rPr>
              <a:t>early career researchers</a:t>
            </a:r>
            <a:endParaRPr sz="2000" b="0" i="0" u="none" strike="noStrike" cap="none" dirty="0">
              <a:solidFill>
                <a:schemeClr val="dk1"/>
              </a:solidFill>
              <a:latin typeface="Calibri"/>
              <a:ea typeface="Calibri"/>
              <a:cs typeface="Calibri"/>
              <a:sym typeface="Calibri"/>
            </a:endParaRPr>
          </a:p>
        </p:txBody>
      </p:sp>
      <p:sp>
        <p:nvSpPr>
          <p:cNvPr id="12" name="Google Shape;167;g333058932a3_0_18">
            <a:extLst>
              <a:ext uri="{FF2B5EF4-FFF2-40B4-BE49-F238E27FC236}">
                <a16:creationId xmlns:a16="http://schemas.microsoft.com/office/drawing/2014/main" id="{608AEFE6-5491-D9C8-1F77-B90AA267B2DD}"/>
              </a:ext>
            </a:extLst>
          </p:cNvPr>
          <p:cNvSpPr/>
          <p:nvPr/>
        </p:nvSpPr>
        <p:spPr>
          <a:xfrm>
            <a:off x="658813" y="1036359"/>
            <a:ext cx="10874375" cy="480091"/>
          </a:xfrm>
          <a:prstGeom prst="rect">
            <a:avLst/>
          </a:prstGeom>
          <a:solidFill>
            <a:schemeClr val="lt1"/>
          </a:solidFill>
          <a:ln>
            <a:noFill/>
          </a:ln>
        </p:spPr>
        <p:txBody>
          <a:bodyPr spcFirstLastPara="1" wrap="square" lIns="91425" tIns="45700" rIns="91425" bIns="45700" anchor="t" anchorCtr="0">
            <a:noAutofit/>
          </a:bodyPr>
          <a:lstStyle/>
          <a:p>
            <a:pPr marL="177800" marR="0" lvl="0" algn="ctr" rtl="0">
              <a:lnSpc>
                <a:spcPct val="118750"/>
              </a:lnSpc>
              <a:spcBef>
                <a:spcPts val="300"/>
              </a:spcBef>
              <a:spcAft>
                <a:spcPts val="0"/>
              </a:spcAft>
              <a:buClr>
                <a:schemeClr val="dk1"/>
              </a:buClr>
              <a:buSzPts val="1600"/>
            </a:pPr>
            <a:r>
              <a:rPr lang="en-GB" sz="2200" b="1" i="0" u="none" strike="noStrike" cap="none" dirty="0">
                <a:solidFill>
                  <a:schemeClr val="dk1"/>
                </a:solidFill>
                <a:latin typeface="Calibri"/>
                <a:ea typeface="Calibri"/>
                <a:cs typeface="Calibri"/>
                <a:sym typeface="Calibri"/>
              </a:rPr>
              <a:t>Enlarging, widening and empowering the user community</a:t>
            </a:r>
            <a:endParaRPr sz="2200" b="1" i="0" u="none" strike="noStrike" cap="none" dirty="0">
              <a:solidFill>
                <a:schemeClr val="dk1"/>
              </a:solidFill>
              <a:latin typeface="Calibri"/>
              <a:ea typeface="Calibri"/>
              <a:cs typeface="Calibri"/>
              <a:sym typeface="Calibri"/>
            </a:endParaRPr>
          </a:p>
        </p:txBody>
      </p:sp>
      <p:sp>
        <p:nvSpPr>
          <p:cNvPr id="2" name="Google Shape;144;g333058932a3_0_0">
            <a:extLst>
              <a:ext uri="{FF2B5EF4-FFF2-40B4-BE49-F238E27FC236}">
                <a16:creationId xmlns:a16="http://schemas.microsoft.com/office/drawing/2014/main" id="{21781025-5AD8-B855-1B31-6D210FC9513A}"/>
              </a:ext>
            </a:extLst>
          </p:cNvPr>
          <p:cNvSpPr txBox="1"/>
          <p:nvPr/>
        </p:nvSpPr>
        <p:spPr>
          <a:xfrm>
            <a:off x="658813" y="396461"/>
            <a:ext cx="10874375" cy="480091"/>
          </a:xfrm>
          <a:prstGeom prst="rect">
            <a:avLst/>
          </a:prstGeom>
          <a:noFill/>
          <a:ln>
            <a:noFill/>
          </a:ln>
        </p:spPr>
        <p:txBody>
          <a:bodyPr spcFirstLastPara="1" wrap="square" lIns="91425" tIns="45700" rIns="91425" bIns="45700" anchor="t" anchorCtr="0">
            <a:spAutoFit/>
          </a:bodyPr>
          <a:lstStyle/>
          <a:p>
            <a:pPr marL="6350" indent="4763" algn="ctr">
              <a:lnSpc>
                <a:spcPct val="90000"/>
              </a:lnSpc>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EPOS ON Project and Strategic Objectives</a:t>
            </a:r>
            <a:endParaRPr sz="2800" b="1" dirty="0">
              <a:solidFill>
                <a:srgbClr val="1D4635"/>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7514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CasellaDiTesto 4">
            <a:extLst>
              <a:ext uri="{FF2B5EF4-FFF2-40B4-BE49-F238E27FC236}">
                <a16:creationId xmlns:a16="http://schemas.microsoft.com/office/drawing/2014/main" id="{2AF3324F-BD15-8C55-B057-33A569F3E449}"/>
              </a:ext>
            </a:extLst>
          </p:cNvPr>
          <p:cNvSpPr txBox="1"/>
          <p:nvPr/>
        </p:nvSpPr>
        <p:spPr>
          <a:xfrm>
            <a:off x="3792158" y="4170744"/>
            <a:ext cx="7740649" cy="400110"/>
          </a:xfrm>
          <a:prstGeom prst="rect">
            <a:avLst/>
          </a:prstGeom>
          <a:noFill/>
        </p:spPr>
        <p:txBody>
          <a:bodyPr wrap="square" rtlCol="0">
            <a:spAutoFit/>
          </a:bodyPr>
          <a:lstStyle/>
          <a:p>
            <a:pPr>
              <a:tabLst>
                <a:tab pos="2309813" algn="l"/>
              </a:tabLst>
            </a:pPr>
            <a:r>
              <a:rPr lang="en-GB" sz="2000" b="1" dirty="0">
                <a:solidFill>
                  <a:srgbClr val="0070C0"/>
                </a:solidFill>
                <a:latin typeface="Calibri" panose="020F0502020204030204" pitchFamily="34" charset="0"/>
                <a:cs typeface="Calibri" panose="020F0502020204030204" pitchFamily="34" charset="0"/>
              </a:rPr>
              <a:t>EPOS Days Sessions: 	International Collaboration</a:t>
            </a:r>
          </a:p>
        </p:txBody>
      </p:sp>
      <p:sp>
        <p:nvSpPr>
          <p:cNvPr id="2" name="Google Shape;175;g333058932a3_0_27">
            <a:extLst>
              <a:ext uri="{FF2B5EF4-FFF2-40B4-BE49-F238E27FC236}">
                <a16:creationId xmlns:a16="http://schemas.microsoft.com/office/drawing/2014/main" id="{9C780AFF-A787-6316-EF74-736BC2F32083}"/>
              </a:ext>
            </a:extLst>
          </p:cNvPr>
          <p:cNvSpPr/>
          <p:nvPr/>
        </p:nvSpPr>
        <p:spPr>
          <a:xfrm>
            <a:off x="2701947" y="1835050"/>
            <a:ext cx="8927113" cy="2039100"/>
          </a:xfrm>
          <a:prstGeom prst="rect">
            <a:avLst/>
          </a:prstGeom>
          <a:solidFill>
            <a:schemeClr val="lt1"/>
          </a:solidFill>
          <a:ln>
            <a:noFill/>
          </a:ln>
        </p:spPr>
        <p:txBody>
          <a:bodyPr spcFirstLastPara="1" wrap="square" lIns="91425" tIns="45700" rIns="91425" bIns="45700" anchor="t" anchorCtr="0">
            <a:noAutofit/>
          </a:bodyPr>
          <a:lstStyle/>
          <a:p>
            <a:pPr marL="180975" marR="0" lvl="0" indent="-180975" algn="just" rtl="0">
              <a:lnSpc>
                <a:spcPct val="118750"/>
              </a:lnSpc>
              <a:spcBef>
                <a:spcPts val="300"/>
              </a:spcBef>
              <a:spcAft>
                <a:spcPts val="0"/>
              </a:spcAft>
              <a:buClr>
                <a:schemeClr val="dk1"/>
              </a:buClr>
              <a:buSzPts val="1600"/>
              <a:buFont typeface="Arial" panose="020B0604020202020204" pitchFamily="34" charset="0"/>
              <a:buChar char="•"/>
            </a:pPr>
            <a:r>
              <a:rPr lang="en-GB" sz="2000" b="1" i="0" u="none" strike="noStrike" cap="none" dirty="0">
                <a:solidFill>
                  <a:schemeClr val="dk1"/>
                </a:solidFill>
                <a:latin typeface="Calibri"/>
                <a:ea typeface="Calibri"/>
                <a:cs typeface="Calibri"/>
                <a:sym typeface="Calibri"/>
              </a:rPr>
              <a:t>Implementation </a:t>
            </a:r>
            <a:r>
              <a:rPr lang="en-GB" sz="2000" b="0" i="0" u="none" strike="noStrike" cap="none" dirty="0">
                <a:solidFill>
                  <a:schemeClr val="dk1"/>
                </a:solidFill>
                <a:latin typeface="Calibri"/>
                <a:ea typeface="Calibri"/>
                <a:cs typeface="Calibri"/>
                <a:sym typeface="Calibri"/>
              </a:rPr>
              <a:t>of the </a:t>
            </a:r>
            <a:r>
              <a:rPr lang="en-GB" sz="2000" b="0" i="0" u="none" strike="noStrike" cap="none" dirty="0" err="1">
                <a:solidFill>
                  <a:schemeClr val="dk1"/>
                </a:solidFill>
                <a:latin typeface="Calibri"/>
                <a:ea typeface="Calibri"/>
                <a:cs typeface="Calibri"/>
                <a:sym typeface="Calibri"/>
              </a:rPr>
              <a:t>MoUs</a:t>
            </a:r>
            <a:r>
              <a:rPr lang="en-GB" sz="2000" b="0" i="0" u="none" strike="noStrike" cap="none" dirty="0">
                <a:solidFill>
                  <a:schemeClr val="dk1"/>
                </a:solidFill>
                <a:latin typeface="Calibri"/>
                <a:ea typeface="Calibri"/>
                <a:cs typeface="Calibri"/>
                <a:sym typeface="Calibri"/>
              </a:rPr>
              <a:t> in place </a:t>
            </a:r>
            <a:endParaRPr dirty="0"/>
          </a:p>
          <a:p>
            <a:pPr marL="180975" marR="0" lvl="0" indent="-180975" algn="just" rtl="0">
              <a:lnSpc>
                <a:spcPct val="118750"/>
              </a:lnSpc>
              <a:spcBef>
                <a:spcPts val="300"/>
              </a:spcBef>
              <a:spcAft>
                <a:spcPts val="0"/>
              </a:spcAft>
              <a:buClr>
                <a:schemeClr val="dk1"/>
              </a:buClr>
              <a:buSzPts val="1600"/>
              <a:buFont typeface="Arial" panose="020B0604020202020204" pitchFamily="34" charset="0"/>
              <a:buChar char="•"/>
            </a:pPr>
            <a:r>
              <a:rPr lang="en-GB" sz="2000" b="1" i="0" u="none" strike="noStrike" cap="none" dirty="0">
                <a:solidFill>
                  <a:schemeClr val="dk1"/>
                </a:solidFill>
                <a:latin typeface="Calibri"/>
                <a:ea typeface="Calibri"/>
                <a:cs typeface="Calibri"/>
                <a:sym typeface="Calibri"/>
              </a:rPr>
              <a:t>New collaborations </a:t>
            </a:r>
            <a:r>
              <a:rPr lang="en-GB" sz="2000" b="0" i="0" u="none" strike="noStrike" cap="none" dirty="0">
                <a:solidFill>
                  <a:schemeClr val="dk1"/>
                </a:solidFill>
                <a:latin typeface="Calibri"/>
                <a:ea typeface="Calibri"/>
                <a:cs typeface="Calibri"/>
                <a:sym typeface="Calibri"/>
              </a:rPr>
              <a:t>with international initiatives in Europe, Africa, Latin America, US, </a:t>
            </a:r>
            <a:r>
              <a:rPr lang="en-GB" sz="2000">
                <a:solidFill>
                  <a:schemeClr val="dk1"/>
                </a:solidFill>
                <a:latin typeface="Calibri"/>
                <a:ea typeface="Calibri"/>
                <a:cs typeface="Calibri"/>
                <a:sym typeface="Calibri"/>
              </a:rPr>
              <a:t>New Zealand </a:t>
            </a:r>
            <a:endParaRPr sz="2000" b="0" i="0" u="none" strike="noStrike" cap="none" dirty="0">
              <a:solidFill>
                <a:schemeClr val="dk1"/>
              </a:solidFill>
              <a:latin typeface="Calibri"/>
              <a:ea typeface="Calibri"/>
              <a:cs typeface="Calibri"/>
              <a:sym typeface="Calibri"/>
            </a:endParaRPr>
          </a:p>
        </p:txBody>
      </p:sp>
      <p:pic>
        <p:nvPicPr>
          <p:cNvPr id="7" name="Google Shape;176;g333058932a3_0_27">
            <a:extLst>
              <a:ext uri="{FF2B5EF4-FFF2-40B4-BE49-F238E27FC236}">
                <a16:creationId xmlns:a16="http://schemas.microsoft.com/office/drawing/2014/main" id="{454E3E42-0441-34F8-ACB1-96FE264649F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8818" y="1844675"/>
            <a:ext cx="1908001" cy="2516499"/>
          </a:xfrm>
          <a:prstGeom prst="rect">
            <a:avLst/>
          </a:prstGeom>
          <a:noFill/>
          <a:ln>
            <a:noFill/>
          </a:ln>
        </p:spPr>
      </p:pic>
      <p:sp>
        <p:nvSpPr>
          <p:cNvPr id="8" name="Google Shape;177;g333058932a3_0_27">
            <a:extLst>
              <a:ext uri="{FF2B5EF4-FFF2-40B4-BE49-F238E27FC236}">
                <a16:creationId xmlns:a16="http://schemas.microsoft.com/office/drawing/2014/main" id="{CB4DCDAF-2287-1690-8572-84D9016E9AE4}"/>
              </a:ext>
            </a:extLst>
          </p:cNvPr>
          <p:cNvSpPr/>
          <p:nvPr/>
        </p:nvSpPr>
        <p:spPr>
          <a:xfrm>
            <a:off x="484360" y="1023213"/>
            <a:ext cx="11073740" cy="480090"/>
          </a:xfrm>
          <a:prstGeom prst="rect">
            <a:avLst/>
          </a:prstGeom>
          <a:solidFill>
            <a:schemeClr val="lt1"/>
          </a:solidFill>
          <a:ln>
            <a:noFill/>
          </a:ln>
        </p:spPr>
        <p:txBody>
          <a:bodyPr spcFirstLastPara="1" wrap="square" lIns="91425" tIns="45700" rIns="91425" bIns="45700" anchor="t" anchorCtr="0">
            <a:noAutofit/>
          </a:bodyPr>
          <a:lstStyle/>
          <a:p>
            <a:pPr marL="177800" marR="0" lvl="0" algn="ctr" rtl="0">
              <a:lnSpc>
                <a:spcPct val="118750"/>
              </a:lnSpc>
              <a:spcBef>
                <a:spcPts val="300"/>
              </a:spcBef>
              <a:spcAft>
                <a:spcPts val="0"/>
              </a:spcAft>
              <a:buClr>
                <a:schemeClr val="dk1"/>
              </a:buClr>
              <a:buSzPts val="1600"/>
            </a:pPr>
            <a:r>
              <a:rPr lang="en-GB" sz="2200" b="1" i="0" u="none" strike="noStrike" cap="none" dirty="0">
                <a:solidFill>
                  <a:srgbClr val="000000"/>
                </a:solidFill>
                <a:latin typeface="Calibri"/>
                <a:ea typeface="Calibri"/>
                <a:cs typeface="Calibri"/>
                <a:sym typeface="Calibri"/>
              </a:rPr>
              <a:t>Boosting global cooperation</a:t>
            </a:r>
            <a:endParaRPr sz="2200" dirty="0"/>
          </a:p>
        </p:txBody>
      </p:sp>
      <p:sp>
        <p:nvSpPr>
          <p:cNvPr id="3" name="Google Shape;144;g333058932a3_0_0">
            <a:extLst>
              <a:ext uri="{FF2B5EF4-FFF2-40B4-BE49-F238E27FC236}">
                <a16:creationId xmlns:a16="http://schemas.microsoft.com/office/drawing/2014/main" id="{E556E46E-C96B-1739-9028-4B13C956486A}"/>
              </a:ext>
            </a:extLst>
          </p:cNvPr>
          <p:cNvSpPr txBox="1"/>
          <p:nvPr/>
        </p:nvSpPr>
        <p:spPr>
          <a:xfrm>
            <a:off x="658813" y="396461"/>
            <a:ext cx="10874375" cy="480091"/>
          </a:xfrm>
          <a:prstGeom prst="rect">
            <a:avLst/>
          </a:prstGeom>
          <a:noFill/>
          <a:ln>
            <a:noFill/>
          </a:ln>
        </p:spPr>
        <p:txBody>
          <a:bodyPr spcFirstLastPara="1" wrap="square" lIns="91425" tIns="45700" rIns="91425" bIns="45700" anchor="t" anchorCtr="0">
            <a:spAutoFit/>
          </a:bodyPr>
          <a:lstStyle/>
          <a:p>
            <a:pPr marL="6350" indent="4763" algn="ctr">
              <a:lnSpc>
                <a:spcPct val="90000"/>
              </a:lnSpc>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EPOS ON Project and Strategic Objectives</a:t>
            </a:r>
            <a:endParaRPr sz="2800" b="1" dirty="0">
              <a:solidFill>
                <a:srgbClr val="1D4635"/>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31346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4" name="Google Shape;168;p10">
            <a:extLst>
              <a:ext uri="{FF2B5EF4-FFF2-40B4-BE49-F238E27FC236}">
                <a16:creationId xmlns:a16="http://schemas.microsoft.com/office/drawing/2014/main" id="{2DA0631A-9732-C647-9F57-C74CF551D5C8}"/>
              </a:ext>
            </a:extLst>
          </p:cNvPr>
          <p:cNvSpPr/>
          <p:nvPr/>
        </p:nvSpPr>
        <p:spPr>
          <a:xfrm>
            <a:off x="545888" y="1844675"/>
            <a:ext cx="10987299" cy="901745"/>
          </a:xfrm>
          <a:prstGeom prst="rect">
            <a:avLst/>
          </a:prstGeom>
          <a:solidFill>
            <a:schemeClr val="bg1"/>
          </a:solidFill>
          <a:ln>
            <a:noFill/>
          </a:ln>
        </p:spPr>
        <p:txBody>
          <a:bodyPr spcFirstLastPara="1" wrap="square" lIns="91425" tIns="45700" rIns="91425" bIns="45700" anchor="t" anchorCtr="0">
            <a:spAutoFit/>
          </a:bodyPr>
          <a:lstStyle/>
          <a:p>
            <a:pPr marL="342900" lvl="0" indent="-165100" algn="just">
              <a:lnSpc>
                <a:spcPct val="118750"/>
              </a:lnSpc>
              <a:spcBef>
                <a:spcPts val="300"/>
              </a:spcBef>
              <a:buClr>
                <a:schemeClr val="dk1"/>
              </a:buClr>
              <a:buSzPts val="1600"/>
              <a:buFont typeface="Wingdings" pitchFamily="2" charset="2"/>
              <a:buChar char="§"/>
            </a:pPr>
            <a:r>
              <a:rPr lang="en-GB" sz="2000" b="1" dirty="0">
                <a:solidFill>
                  <a:schemeClr val="tx1"/>
                </a:solidFill>
                <a:latin typeface="Calibri" panose="020F0502020204030204" pitchFamily="34" charset="0"/>
                <a:ea typeface="Calibri"/>
                <a:cs typeface="Calibri" panose="020F0502020204030204" pitchFamily="34" charset="0"/>
                <a:sym typeface="Calibri"/>
              </a:rPr>
              <a:t>Design and implementation of an IT tool for the integrated management of the EPOS RI</a:t>
            </a:r>
            <a:endParaRPr lang="en-GB" sz="2000" b="1" dirty="0">
              <a:solidFill>
                <a:schemeClr val="tx1"/>
              </a:solidFill>
              <a:latin typeface="Calibri" panose="020F0502020204030204" pitchFamily="34" charset="0"/>
              <a:cs typeface="Calibri" panose="020F0502020204030204" pitchFamily="34" charset="0"/>
            </a:endParaRPr>
          </a:p>
          <a:p>
            <a:pPr marL="342900" lvl="0" indent="-165100" algn="just">
              <a:lnSpc>
                <a:spcPct val="118750"/>
              </a:lnSpc>
              <a:spcBef>
                <a:spcPts val="300"/>
              </a:spcBef>
              <a:buClr>
                <a:schemeClr val="dk1"/>
              </a:buClr>
              <a:buSzPts val="1600"/>
              <a:buFont typeface="Wingdings" pitchFamily="2" charset="2"/>
              <a:buChar char="§"/>
            </a:pPr>
            <a:r>
              <a:rPr lang="en-GB" sz="2000" b="1" dirty="0">
                <a:solidFill>
                  <a:schemeClr val="tx1"/>
                </a:solidFill>
                <a:latin typeface="Calibri" panose="020F0502020204030204" pitchFamily="34" charset="0"/>
                <a:ea typeface="Calibri"/>
                <a:cs typeface="Calibri" panose="020F0502020204030204" pitchFamily="34" charset="0"/>
                <a:sym typeface="Calibri"/>
              </a:rPr>
              <a:t>A more efficient mechanism for the interaction between EPOS ERIC and national organizations</a:t>
            </a:r>
          </a:p>
        </p:txBody>
      </p:sp>
      <p:sp>
        <p:nvSpPr>
          <p:cNvPr id="2" name="Rettangolo 1">
            <a:extLst>
              <a:ext uri="{FF2B5EF4-FFF2-40B4-BE49-F238E27FC236}">
                <a16:creationId xmlns:a16="http://schemas.microsoft.com/office/drawing/2014/main" id="{15CEC812-1E08-0740-BE27-3897C9F65045}"/>
              </a:ext>
            </a:extLst>
          </p:cNvPr>
          <p:cNvSpPr/>
          <p:nvPr/>
        </p:nvSpPr>
        <p:spPr>
          <a:xfrm>
            <a:off x="658813" y="1086096"/>
            <a:ext cx="10874375" cy="468975"/>
          </a:xfrm>
          <a:prstGeom prst="rect">
            <a:avLst/>
          </a:prstGeom>
        </p:spPr>
        <p:txBody>
          <a:bodyPr wrap="square">
            <a:spAutoFit/>
          </a:bodyPr>
          <a:lstStyle/>
          <a:p>
            <a:pPr marL="177800" algn="ctr">
              <a:lnSpc>
                <a:spcPct val="118750"/>
              </a:lnSpc>
              <a:spcBef>
                <a:spcPts val="300"/>
              </a:spcBef>
              <a:buClr>
                <a:schemeClr val="dk1"/>
              </a:buClr>
              <a:buSzPts val="1600"/>
            </a:pPr>
            <a:r>
              <a:rPr lang="en-GB" sz="2200" b="1" dirty="0">
                <a:solidFill>
                  <a:srgbClr val="0070C0"/>
                </a:solidFill>
                <a:latin typeface="Calibri" panose="020F0502020204030204" pitchFamily="34" charset="0"/>
                <a:ea typeface="Calibri"/>
                <a:cs typeface="Calibri" panose="020F0502020204030204" pitchFamily="34" charset="0"/>
                <a:sym typeface="Calibri"/>
              </a:rPr>
              <a:t>WP6 - A solid set of recommendations for the optimization and evolution of the EPOS RI</a:t>
            </a:r>
            <a:endParaRPr lang="en-GB" sz="2200" b="1" dirty="0">
              <a:solidFill>
                <a:srgbClr val="0070C0"/>
              </a:solidFill>
              <a:latin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8D147EBF-0159-71D7-6DB4-2EEFE9A21E09}"/>
              </a:ext>
            </a:extLst>
          </p:cNvPr>
          <p:cNvSpPr txBox="1"/>
          <p:nvPr/>
        </p:nvSpPr>
        <p:spPr>
          <a:xfrm>
            <a:off x="3759487" y="4165332"/>
            <a:ext cx="7225591" cy="1015663"/>
          </a:xfrm>
          <a:prstGeom prst="rect">
            <a:avLst/>
          </a:prstGeom>
          <a:noFill/>
        </p:spPr>
        <p:txBody>
          <a:bodyPr wrap="square" rtlCol="0">
            <a:spAutoFit/>
          </a:bodyPr>
          <a:lstStyle/>
          <a:p>
            <a:pPr>
              <a:tabLst>
                <a:tab pos="2309813" algn="l"/>
              </a:tabLst>
            </a:pPr>
            <a:r>
              <a:rPr lang="en-GB" sz="2000" b="1" dirty="0">
                <a:solidFill>
                  <a:srgbClr val="0070C0"/>
                </a:solidFill>
                <a:latin typeface="Calibri" panose="020F0502020204030204" pitchFamily="34" charset="0"/>
                <a:cs typeface="Calibri" panose="020F0502020204030204" pitchFamily="34" charset="0"/>
              </a:rPr>
              <a:t>EPOS Days Sessions: 	EPOS in the National landscape</a:t>
            </a:r>
          </a:p>
          <a:p>
            <a:pPr>
              <a:tabLst>
                <a:tab pos="2309813" algn="l"/>
              </a:tabLst>
            </a:pPr>
            <a:r>
              <a:rPr lang="en-GB" sz="2000" b="1" dirty="0">
                <a:solidFill>
                  <a:srgbClr val="0070C0"/>
                </a:solidFill>
                <a:latin typeface="Calibri" panose="020F0502020204030204" pitchFamily="34" charset="0"/>
                <a:cs typeface="Calibri" panose="020F0502020204030204" pitchFamily="34" charset="0"/>
              </a:rPr>
              <a:t>	Cross-Countries Collaboration Meet &amp; Greet</a:t>
            </a:r>
          </a:p>
          <a:p>
            <a:pPr>
              <a:tabLst>
                <a:tab pos="2309813" algn="l"/>
              </a:tabLst>
            </a:pPr>
            <a:r>
              <a:rPr lang="en-GB" sz="2000" b="1" dirty="0">
                <a:solidFill>
                  <a:srgbClr val="0070C0"/>
                </a:solidFill>
                <a:latin typeface="Calibri" panose="020F0502020204030204" pitchFamily="34" charset="0"/>
                <a:cs typeface="Calibri" panose="020F0502020204030204" pitchFamily="34" charset="0"/>
              </a:rPr>
              <a:t>	New Development in ICS-TCS</a:t>
            </a:r>
          </a:p>
        </p:txBody>
      </p:sp>
      <p:sp>
        <p:nvSpPr>
          <p:cNvPr id="3" name="Google Shape;144;g333058932a3_0_0">
            <a:extLst>
              <a:ext uri="{FF2B5EF4-FFF2-40B4-BE49-F238E27FC236}">
                <a16:creationId xmlns:a16="http://schemas.microsoft.com/office/drawing/2014/main" id="{3C3E79B4-333B-880E-E492-1C9A371ADE0C}"/>
              </a:ext>
            </a:extLst>
          </p:cNvPr>
          <p:cNvSpPr txBox="1"/>
          <p:nvPr/>
        </p:nvSpPr>
        <p:spPr>
          <a:xfrm>
            <a:off x="658813" y="396461"/>
            <a:ext cx="10874375" cy="480091"/>
          </a:xfrm>
          <a:prstGeom prst="rect">
            <a:avLst/>
          </a:prstGeom>
          <a:noFill/>
          <a:ln>
            <a:noFill/>
          </a:ln>
        </p:spPr>
        <p:txBody>
          <a:bodyPr spcFirstLastPara="1" wrap="square" lIns="91425" tIns="45700" rIns="91425" bIns="45700" anchor="t" anchorCtr="0">
            <a:spAutoFit/>
          </a:bodyPr>
          <a:lstStyle/>
          <a:p>
            <a:pPr marL="6350" indent="4763" algn="ctr">
              <a:lnSpc>
                <a:spcPct val="90000"/>
              </a:lnSpc>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EPOS ON Project and Strategic Objectives</a:t>
            </a:r>
            <a:endParaRPr sz="2800" b="1" dirty="0">
              <a:solidFill>
                <a:srgbClr val="1D4635"/>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69081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E366-F916-B88C-7E14-1815AF97DF12}"/>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04C4E06F-6617-302C-D600-7EC4469CC3B9}"/>
              </a:ext>
            </a:extLst>
          </p:cNvPr>
          <p:cNvSpPr txBox="1"/>
          <p:nvPr/>
        </p:nvSpPr>
        <p:spPr>
          <a:xfrm>
            <a:off x="658812" y="4749131"/>
            <a:ext cx="10874375" cy="1200329"/>
          </a:xfrm>
          <a:prstGeom prst="rect">
            <a:avLst/>
          </a:prstGeom>
          <a:noFill/>
        </p:spPr>
        <p:txBody>
          <a:bodyPr wrap="square">
            <a:spAutoFit/>
          </a:bodyPr>
          <a:lstStyle/>
          <a:p>
            <a:pPr algn="ctr"/>
            <a:r>
              <a:rPr lang="en-GB" sz="2400" b="1" dirty="0">
                <a:latin typeface="Calibri" panose="020F0502020204030204" pitchFamily="34" charset="0"/>
                <a:cs typeface="Calibri" panose="020F0502020204030204" pitchFamily="34" charset="0"/>
              </a:rPr>
              <a:t>EPOS is called to meet the dynamic demands of </a:t>
            </a:r>
            <a:r>
              <a:rPr lang="en-GB" sz="2400" b="1" dirty="0">
                <a:solidFill>
                  <a:srgbClr val="0070C0"/>
                </a:solidFill>
                <a:latin typeface="Calibri" panose="020F0502020204030204" pitchFamily="34" charset="0"/>
                <a:cs typeface="Calibri" panose="020F0502020204030204" pitchFamily="34" charset="0"/>
              </a:rPr>
              <a:t>users</a:t>
            </a:r>
            <a:r>
              <a:rPr lang="en-GB" sz="2400" b="1" dirty="0">
                <a:latin typeface="Calibri" panose="020F0502020204030204" pitchFamily="34" charset="0"/>
                <a:cs typeface="Calibri" panose="020F0502020204030204" pitchFamily="34" charset="0"/>
              </a:rPr>
              <a:t> </a:t>
            </a:r>
          </a:p>
          <a:p>
            <a:pPr algn="ctr"/>
            <a:r>
              <a:rPr lang="en-GB" sz="2400" b="1" dirty="0">
                <a:latin typeface="Calibri" panose="020F0502020204030204" pitchFamily="34" charset="0"/>
                <a:cs typeface="Calibri" panose="020F0502020204030204" pitchFamily="34" charset="0"/>
              </a:rPr>
              <a:t>for </a:t>
            </a:r>
            <a:r>
              <a:rPr lang="en-GB" sz="2400" b="1" dirty="0">
                <a:solidFill>
                  <a:srgbClr val="0070C0"/>
                </a:solidFill>
                <a:latin typeface="Calibri" panose="020F0502020204030204" pitchFamily="34" charset="0"/>
                <a:cs typeface="Calibri" panose="020F0502020204030204" pitchFamily="34" charset="0"/>
              </a:rPr>
              <a:t>multidisciplinary </a:t>
            </a:r>
            <a:r>
              <a:rPr lang="en-GB" sz="2400" b="1" dirty="0">
                <a:latin typeface="Calibri" panose="020F0502020204030204" pitchFamily="34" charset="0"/>
                <a:cs typeface="Calibri" panose="020F0502020204030204" pitchFamily="34" charset="0"/>
              </a:rPr>
              <a:t>research</a:t>
            </a:r>
            <a:r>
              <a:rPr lang="en-GB" sz="2400" b="1" dirty="0">
                <a:solidFill>
                  <a:srgbClr val="0070C0"/>
                </a:solidFill>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in solid Earth science </a:t>
            </a:r>
          </a:p>
          <a:p>
            <a:pPr algn="ctr"/>
            <a:r>
              <a:rPr lang="en-GB" sz="2400" b="1" dirty="0">
                <a:latin typeface="Calibri" panose="020F0502020204030204" pitchFamily="34" charset="0"/>
                <a:cs typeface="Calibri" panose="020F0502020204030204" pitchFamily="34" charset="0"/>
              </a:rPr>
              <a:t>while exploring its role in </a:t>
            </a:r>
            <a:r>
              <a:rPr lang="en-GB" sz="2400" b="1" dirty="0">
                <a:solidFill>
                  <a:srgbClr val="0070C0"/>
                </a:solidFill>
                <a:latin typeface="Calibri" panose="020F0502020204030204" pitchFamily="34" charset="0"/>
                <a:cs typeface="Calibri" panose="020F0502020204030204" pitchFamily="34" charset="0"/>
              </a:rPr>
              <a:t>trans-disciplinary</a:t>
            </a:r>
            <a:r>
              <a:rPr lang="en-GB" sz="2400" b="1" dirty="0">
                <a:latin typeface="Calibri" panose="020F0502020204030204" pitchFamily="34" charset="0"/>
                <a:cs typeface="Calibri" panose="020F0502020204030204" pitchFamily="34" charset="0"/>
              </a:rPr>
              <a:t> research expanding </a:t>
            </a:r>
            <a:r>
              <a:rPr lang="en-GB" sz="2400" b="1" dirty="0">
                <a:solidFill>
                  <a:srgbClr val="0070C0"/>
                </a:solidFill>
                <a:latin typeface="Calibri" panose="020F0502020204030204" pitchFamily="34" charset="0"/>
                <a:cs typeface="Calibri" panose="020F0502020204030204" pitchFamily="34" charset="0"/>
              </a:rPr>
              <a:t>global</a:t>
            </a:r>
            <a:r>
              <a:rPr lang="en-GB" sz="2400" b="1" dirty="0">
                <a:latin typeface="Calibri" panose="020F0502020204030204" pitchFamily="34" charset="0"/>
                <a:cs typeface="Calibri" panose="020F0502020204030204" pitchFamily="34" charset="0"/>
              </a:rPr>
              <a:t> partnerships</a:t>
            </a:r>
          </a:p>
        </p:txBody>
      </p:sp>
      <p:sp>
        <p:nvSpPr>
          <p:cNvPr id="18" name="CasellaDiTesto 17">
            <a:extLst>
              <a:ext uri="{FF2B5EF4-FFF2-40B4-BE49-F238E27FC236}">
                <a16:creationId xmlns:a16="http://schemas.microsoft.com/office/drawing/2014/main" id="{169CEBE1-0411-5BA7-5E3E-03482E56D706}"/>
              </a:ext>
            </a:extLst>
          </p:cNvPr>
          <p:cNvSpPr txBox="1"/>
          <p:nvPr/>
        </p:nvSpPr>
        <p:spPr>
          <a:xfrm>
            <a:off x="658813" y="418020"/>
            <a:ext cx="10874375" cy="1415772"/>
          </a:xfrm>
          <a:prstGeom prst="rect">
            <a:avLst/>
          </a:prstGeom>
          <a:noFill/>
        </p:spPr>
        <p:txBody>
          <a:bodyPr wrap="square">
            <a:spAutoFit/>
          </a:bodyPr>
          <a:lstStyle/>
          <a:p>
            <a:pPr algn="ctr"/>
            <a:r>
              <a:rPr lang="en-GB" sz="2400" b="1" dirty="0">
                <a:latin typeface="Calibri" panose="020F0502020204030204" pitchFamily="34" charset="0"/>
                <a:cs typeface="Calibri" panose="020F0502020204030204" pitchFamily="34" charset="0"/>
              </a:rPr>
              <a:t>The Operational Phase represents yet another challenging stage for EPOS</a:t>
            </a:r>
          </a:p>
          <a:p>
            <a:pPr algn="ctr"/>
            <a:endParaRPr lang="en-GB" sz="1000" b="1" dirty="0">
              <a:latin typeface="Calibri" panose="020F0502020204030204" pitchFamily="34" charset="0"/>
              <a:cs typeface="Calibri" panose="020F0502020204030204" pitchFamily="34" charset="0"/>
            </a:endParaRPr>
          </a:p>
          <a:p>
            <a:pPr algn="ctr"/>
            <a:r>
              <a:rPr lang="en-GB" sz="2400" b="1" dirty="0">
                <a:latin typeface="Calibri" panose="020F0502020204030204" pitchFamily="34" charset="0"/>
                <a:cs typeface="Calibri" panose="020F0502020204030204" pitchFamily="34" charset="0"/>
              </a:rPr>
              <a:t>In line with its mission, EPOS must demonstrate its value in </a:t>
            </a:r>
          </a:p>
          <a:p>
            <a:pPr algn="ctr"/>
            <a:r>
              <a:rPr lang="en-GB" sz="2800" b="1" dirty="0">
                <a:solidFill>
                  <a:srgbClr val="0070C0"/>
                </a:solidFill>
                <a:latin typeface="Calibri" panose="020F0502020204030204" pitchFamily="34" charset="0"/>
                <a:cs typeface="Calibri" panose="020F0502020204030204" pitchFamily="34" charset="0"/>
              </a:rPr>
              <a:t>enabling excellent science and innovation </a:t>
            </a:r>
          </a:p>
        </p:txBody>
      </p:sp>
      <p:sp>
        <p:nvSpPr>
          <p:cNvPr id="20" name="CasellaDiTesto 19">
            <a:extLst>
              <a:ext uri="{FF2B5EF4-FFF2-40B4-BE49-F238E27FC236}">
                <a16:creationId xmlns:a16="http://schemas.microsoft.com/office/drawing/2014/main" id="{CC9E26FF-BA75-8874-5C45-6F31F72F91C6}"/>
              </a:ext>
            </a:extLst>
          </p:cNvPr>
          <p:cNvSpPr txBox="1"/>
          <p:nvPr/>
        </p:nvSpPr>
        <p:spPr>
          <a:xfrm>
            <a:off x="677852" y="2445252"/>
            <a:ext cx="10836295" cy="1661993"/>
          </a:xfrm>
          <a:prstGeom prst="rect">
            <a:avLst/>
          </a:prstGeom>
          <a:noFill/>
        </p:spPr>
        <p:txBody>
          <a:bodyPr wrap="square">
            <a:spAutoFit/>
          </a:bodyPr>
          <a:lstStyle/>
          <a:p>
            <a:pPr algn="ctr"/>
            <a:r>
              <a:rPr lang="en-GB" sz="2400" b="1" dirty="0">
                <a:solidFill>
                  <a:srgbClr val="0070C0"/>
                </a:solidFill>
                <a:latin typeface="Calibri" panose="020F0502020204030204" pitchFamily="34" charset="0"/>
                <a:cs typeface="Calibri" panose="020F0502020204030204" pitchFamily="34" charset="0"/>
              </a:rPr>
              <a:t>Current pressing societal demands require studies to which EPOS can </a:t>
            </a:r>
          </a:p>
          <a:p>
            <a:pPr algn="ctr"/>
            <a:r>
              <a:rPr lang="en-GB" sz="2400" b="1" dirty="0">
                <a:solidFill>
                  <a:srgbClr val="0070C0"/>
                </a:solidFill>
                <a:latin typeface="Calibri" panose="020F0502020204030204" pitchFamily="34" charset="0"/>
                <a:cs typeface="Calibri" panose="020F0502020204030204" pitchFamily="34" charset="0"/>
              </a:rPr>
              <a:t>… and must contribute </a:t>
            </a:r>
          </a:p>
          <a:p>
            <a:pPr algn="ctr"/>
            <a:r>
              <a:rPr lang="en-GB" dirty="0">
                <a:latin typeface="Calibri" panose="020F0502020204030204" pitchFamily="34" charset="0"/>
                <a:cs typeface="Calibri" panose="020F0502020204030204" pitchFamily="34" charset="0"/>
              </a:rPr>
              <a:t>(e.g. interplay between climate change and natural hazards, </a:t>
            </a:r>
          </a:p>
          <a:p>
            <a:pPr algn="ctr"/>
            <a:r>
              <a:rPr lang="en-GB" dirty="0">
                <a:latin typeface="Calibri" panose="020F0502020204030204" pitchFamily="34" charset="0"/>
                <a:cs typeface="Calibri" panose="020F0502020204030204" pitchFamily="34" charset="0"/>
              </a:rPr>
              <a:t>sustainable use of natural geo-resources, environmental impact, risk management, urban planning, social equity, capabilities of artificial intelligence in scientific research)</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756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BF8E-B66B-274A-BA0A-236A8E38CCBA}"/>
              </a:ext>
            </a:extLst>
          </p:cNvPr>
          <p:cNvSpPr txBox="1">
            <a:spLocks/>
          </p:cNvSpPr>
          <p:nvPr/>
        </p:nvSpPr>
        <p:spPr>
          <a:xfrm>
            <a:off x="2939844" y="171077"/>
            <a:ext cx="6312311" cy="46976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50" indent="4763" algn="ctr">
              <a:spcBef>
                <a:spcPct val="0"/>
              </a:spcBef>
              <a:buSzPts val="2000"/>
              <a:defRPr/>
            </a:pPr>
            <a:r>
              <a:rPr lang="en-GB" sz="2800" b="1" dirty="0">
                <a:solidFill>
                  <a:srgbClr val="1D4635"/>
                </a:solidFill>
                <a:latin typeface="Calibri" panose="020F0502020204030204" pitchFamily="34" charset="0"/>
                <a:ea typeface="+mn-ea"/>
                <a:cs typeface="Calibri" panose="020F0502020204030204" pitchFamily="34" charset="0"/>
              </a:rPr>
              <a:t>EPOS Days 2025 edition</a:t>
            </a:r>
          </a:p>
        </p:txBody>
      </p:sp>
      <p:pic>
        <p:nvPicPr>
          <p:cNvPr id="4" name="Graphic 2">
            <a:extLst>
              <a:ext uri="{FF2B5EF4-FFF2-40B4-BE49-F238E27FC236}">
                <a16:creationId xmlns:a16="http://schemas.microsoft.com/office/drawing/2014/main" id="{A9C62E11-AF1A-8C57-159A-8509DE20DA4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452" t="11033" r="5555" b="29431"/>
          <a:stretch/>
        </p:blipFill>
        <p:spPr>
          <a:xfrm>
            <a:off x="330414" y="1214055"/>
            <a:ext cx="9884177" cy="4959309"/>
          </a:xfrm>
          <a:prstGeom prst="rect">
            <a:avLst/>
          </a:prstGeom>
        </p:spPr>
      </p:pic>
      <p:graphicFrame>
        <p:nvGraphicFramePr>
          <p:cNvPr id="3" name="Content Placeholder 3">
            <a:extLst>
              <a:ext uri="{FF2B5EF4-FFF2-40B4-BE49-F238E27FC236}">
                <a16:creationId xmlns:a16="http://schemas.microsoft.com/office/drawing/2014/main" id="{B31C0579-D8EF-A24D-BD20-FAA0C7A692E2}"/>
              </a:ext>
            </a:extLst>
          </p:cNvPr>
          <p:cNvGraphicFramePr>
            <a:graphicFrameLocks/>
          </p:cNvGraphicFramePr>
          <p:nvPr>
            <p:extLst>
              <p:ext uri="{D42A27DB-BD31-4B8C-83A1-F6EECF244321}">
                <p14:modId xmlns:p14="http://schemas.microsoft.com/office/powerpoint/2010/main" val="2713495696"/>
              </p:ext>
            </p:extLst>
          </p:nvPr>
        </p:nvGraphicFramePr>
        <p:xfrm>
          <a:off x="7377876" y="765175"/>
          <a:ext cx="4155312" cy="3122835"/>
        </p:xfrm>
        <a:graphic>
          <a:graphicData uri="http://schemas.openxmlformats.org/drawingml/2006/table">
            <a:tbl>
              <a:tblPr firstRow="1" bandRow="1">
                <a:tableStyleId>{16D9F66E-5EB9-4882-86FB-DCBF35E3C3E4}</a:tableStyleId>
              </a:tblPr>
              <a:tblGrid>
                <a:gridCol w="844952">
                  <a:extLst>
                    <a:ext uri="{9D8B030D-6E8A-4147-A177-3AD203B41FA5}">
                      <a16:colId xmlns:a16="http://schemas.microsoft.com/office/drawing/2014/main" val="2990440714"/>
                    </a:ext>
                  </a:extLst>
                </a:gridCol>
                <a:gridCol w="3310360">
                  <a:extLst>
                    <a:ext uri="{9D8B030D-6E8A-4147-A177-3AD203B41FA5}">
                      <a16:colId xmlns:a16="http://schemas.microsoft.com/office/drawing/2014/main" val="1449196173"/>
                    </a:ext>
                  </a:extLst>
                </a:gridCol>
              </a:tblGrid>
              <a:tr h="489909">
                <a:tc>
                  <a:txBody>
                    <a:bodyPr/>
                    <a:lstStyle/>
                    <a:p>
                      <a:pPr algn="ctr">
                        <a:lnSpc>
                          <a:spcPct val="114000"/>
                        </a:lnSpc>
                      </a:pPr>
                      <a:r>
                        <a:rPr lang="en-GB" sz="1600" b="1" noProof="0" dirty="0">
                          <a:effectLst/>
                          <a:latin typeface="Calibri" panose="020F0502020204030204" pitchFamily="34" charset="0"/>
                          <a:ea typeface="Calibri" panose="020F0502020204030204" pitchFamily="34" charset="0"/>
                          <a:cs typeface="Calibri" panose="020F0502020204030204" pitchFamily="34" charset="0"/>
                        </a:rPr>
                        <a:t>140 </a:t>
                      </a:r>
                    </a:p>
                  </a:txBody>
                  <a:tcPr marL="62768" marR="62768" marT="0" marB="0" anchor="ctr"/>
                </a:tc>
                <a:tc>
                  <a:txBody>
                    <a:bodyPr/>
                    <a:lstStyle/>
                    <a:p>
                      <a:pPr>
                        <a:lnSpc>
                          <a:spcPct val="114000"/>
                        </a:lnSpc>
                      </a:pPr>
                      <a:r>
                        <a:rPr lang="en-GB" sz="1600" b="1" noProof="0">
                          <a:solidFill>
                            <a:srgbClr val="222222"/>
                          </a:solidFill>
                          <a:effectLst/>
                          <a:latin typeface="Calibri" panose="020F0502020204030204" pitchFamily="34" charset="0"/>
                          <a:cs typeface="Calibri" panose="020F0502020204030204" pitchFamily="34" charset="0"/>
                        </a:rPr>
                        <a:t>Registered Participants </a:t>
                      </a:r>
                    </a:p>
                  </a:txBody>
                  <a:tcPr marL="62768" marR="62768" marT="0" marB="0" anchor="ctr"/>
                </a:tc>
                <a:extLst>
                  <a:ext uri="{0D108BD9-81ED-4DB2-BD59-A6C34878D82A}">
                    <a16:rowId xmlns:a16="http://schemas.microsoft.com/office/drawing/2014/main" val="3215459929"/>
                  </a:ext>
                </a:extLst>
              </a:tr>
              <a:tr h="441118">
                <a:tc>
                  <a:txBody>
                    <a:bodyPr/>
                    <a:lstStyle/>
                    <a:p>
                      <a:pPr algn="ctr">
                        <a:lnSpc>
                          <a:spcPct val="114000"/>
                        </a:lnSpc>
                      </a:pPr>
                      <a:r>
                        <a:rPr lang="en-GB" sz="1600" b="1" noProof="0">
                          <a:effectLst/>
                          <a:latin typeface="Calibri" panose="020F0502020204030204" pitchFamily="34" charset="0"/>
                          <a:ea typeface="Calibri" panose="020F0502020204030204" pitchFamily="34" charset="0"/>
                          <a:cs typeface="Calibri" panose="020F0502020204030204" pitchFamily="34" charset="0"/>
                        </a:rPr>
                        <a:t>5</a:t>
                      </a:r>
                    </a:p>
                  </a:txBody>
                  <a:tcPr marL="62768" marR="62768" marT="0" marB="0" anchor="ctr"/>
                </a:tc>
                <a:tc>
                  <a:txBody>
                    <a:bodyPr/>
                    <a:lstStyle/>
                    <a:p>
                      <a:pPr>
                        <a:lnSpc>
                          <a:spcPct val="114000"/>
                        </a:lnSpc>
                      </a:pPr>
                      <a:r>
                        <a:rPr lang="en-GB" sz="1600" b="1" noProof="0" dirty="0">
                          <a:effectLst/>
                          <a:latin typeface="Calibri" panose="020F0502020204030204" pitchFamily="34" charset="0"/>
                          <a:ea typeface="Calibri" panose="020F0502020204030204" pitchFamily="34" charset="0"/>
                          <a:cs typeface="Calibri" panose="020F0502020204030204" pitchFamily="34" charset="0"/>
                        </a:rPr>
                        <a:t>Continents</a:t>
                      </a:r>
                    </a:p>
                  </a:txBody>
                  <a:tcPr marL="62768" marR="62768" marT="0" marB="0" anchor="ctr"/>
                </a:tc>
                <a:extLst>
                  <a:ext uri="{0D108BD9-81ED-4DB2-BD59-A6C34878D82A}">
                    <a16:rowId xmlns:a16="http://schemas.microsoft.com/office/drawing/2014/main" val="1614047890"/>
                  </a:ext>
                </a:extLst>
              </a:tr>
              <a:tr h="441118">
                <a:tc>
                  <a:txBody>
                    <a:bodyPr/>
                    <a:lstStyle/>
                    <a:p>
                      <a:pPr algn="ctr">
                        <a:lnSpc>
                          <a:spcPct val="114000"/>
                        </a:lnSpc>
                      </a:pPr>
                      <a:r>
                        <a:rPr lang="en-GB" sz="1600" b="1" noProof="0">
                          <a:solidFill>
                            <a:srgbClr val="222222"/>
                          </a:solidFill>
                          <a:effectLst/>
                          <a:latin typeface="Calibri" panose="020F0502020204030204" pitchFamily="34" charset="0"/>
                          <a:cs typeface="Calibri" panose="020F0502020204030204" pitchFamily="34" charset="0"/>
                        </a:rPr>
                        <a:t>22/26</a:t>
                      </a:r>
                      <a:endParaRPr lang="en-GB" sz="1600" b="1" noProof="0">
                        <a:effectLst/>
                        <a:latin typeface="Calibri" panose="020F0502020204030204" pitchFamily="34" charset="0"/>
                        <a:ea typeface="Calibri" panose="020F0502020204030204" pitchFamily="34" charset="0"/>
                        <a:cs typeface="Calibri" panose="020F0502020204030204" pitchFamily="34" charset="0"/>
                      </a:endParaRPr>
                    </a:p>
                  </a:txBody>
                  <a:tcPr marL="62768" marR="62768" marT="0" marB="0" anchor="ctr"/>
                </a:tc>
                <a:tc>
                  <a:txBody>
                    <a:bodyPr/>
                    <a:lstStyle/>
                    <a:p>
                      <a:pPr>
                        <a:lnSpc>
                          <a:spcPct val="114000"/>
                        </a:lnSpc>
                      </a:pPr>
                      <a:r>
                        <a:rPr lang="en-GB" sz="1600" b="1" noProof="0" dirty="0">
                          <a:solidFill>
                            <a:srgbClr val="222222"/>
                          </a:solidFill>
                          <a:effectLst/>
                          <a:latin typeface="Calibri" panose="020F0502020204030204" pitchFamily="34" charset="0"/>
                          <a:cs typeface="Calibri" panose="020F0502020204030204" pitchFamily="34" charset="0"/>
                        </a:rPr>
                        <a:t>European Countries / EPOS Countries</a:t>
                      </a:r>
                      <a:endParaRPr lang="en-GB" sz="16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2768" marR="62768" marT="0" marB="0" anchor="ctr"/>
                </a:tc>
                <a:extLst>
                  <a:ext uri="{0D108BD9-81ED-4DB2-BD59-A6C34878D82A}">
                    <a16:rowId xmlns:a16="http://schemas.microsoft.com/office/drawing/2014/main" val="263597547"/>
                  </a:ext>
                </a:extLst>
              </a:tr>
              <a:tr h="427336">
                <a:tc>
                  <a:txBody>
                    <a:bodyPr/>
                    <a:lstStyle/>
                    <a:p>
                      <a:pPr algn="ctr">
                        <a:lnSpc>
                          <a:spcPct val="114000"/>
                        </a:lnSpc>
                      </a:pPr>
                      <a:r>
                        <a:rPr lang="en-GB" sz="16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a:t>
                      </a:r>
                    </a:p>
                  </a:txBody>
                  <a:tcPr marL="62768" marR="62768" marT="0" marB="0" anchor="ctr"/>
                </a:tc>
                <a:tc>
                  <a:txBody>
                    <a:bodyPr/>
                    <a:lstStyle/>
                    <a:p>
                      <a:pPr>
                        <a:lnSpc>
                          <a:spcPct val="114000"/>
                        </a:lnSpc>
                      </a:pPr>
                      <a:r>
                        <a:rPr lang="en-GB" sz="1600" b="1" noProof="0" dirty="0">
                          <a:effectLst/>
                          <a:latin typeface="Calibri" panose="020F0502020204030204" pitchFamily="34" charset="0"/>
                          <a:cs typeface="Calibri" panose="020F0502020204030204" pitchFamily="34" charset="0"/>
                        </a:rPr>
                        <a:t>Early Career Researchers</a:t>
                      </a:r>
                      <a:endParaRPr lang="en-GB" sz="1600" b="1" noProof="0" dirty="0">
                        <a:effectLst/>
                        <a:latin typeface="Calibri" panose="020F0502020204030204" pitchFamily="34" charset="0"/>
                        <a:ea typeface="Calibri" panose="020F0502020204030204" pitchFamily="34" charset="0"/>
                        <a:cs typeface="Calibri" panose="020F0502020204030204" pitchFamily="34" charset="0"/>
                      </a:endParaRPr>
                    </a:p>
                  </a:txBody>
                  <a:tcPr marL="62768" marR="62768" marT="0" marB="0" anchor="ctr"/>
                </a:tc>
                <a:extLst>
                  <a:ext uri="{0D108BD9-81ED-4DB2-BD59-A6C34878D82A}">
                    <a16:rowId xmlns:a16="http://schemas.microsoft.com/office/drawing/2014/main" val="3067915316"/>
                  </a:ext>
                </a:extLst>
              </a:tr>
              <a:tr h="441118">
                <a:tc>
                  <a:txBody>
                    <a:bodyPr/>
                    <a:lstStyle/>
                    <a:p>
                      <a:pPr algn="ctr">
                        <a:lnSpc>
                          <a:spcPct val="114000"/>
                        </a:lnSpc>
                      </a:pPr>
                      <a:r>
                        <a:rPr lang="en-GB" sz="1600" b="1" noProof="0" dirty="0">
                          <a:solidFill>
                            <a:schemeClr val="tx1"/>
                          </a:solidFill>
                          <a:effectLst/>
                          <a:latin typeface="Calibri" panose="020F0502020204030204" pitchFamily="34" charset="0"/>
                          <a:cs typeface="Calibri" panose="020F0502020204030204" pitchFamily="34" charset="0"/>
                        </a:rPr>
                        <a:t>14</a:t>
                      </a:r>
                      <a:endParaRPr lang="en-GB" sz="16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768" marR="62768" marT="0" marB="0" anchor="ctr"/>
                </a:tc>
                <a:tc>
                  <a:txBody>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lang="en-GB" sz="1600" b="1" noProof="0" dirty="0">
                          <a:solidFill>
                            <a:srgbClr val="222222"/>
                          </a:solidFill>
                          <a:effectLst/>
                          <a:latin typeface="Calibri" panose="020F0502020204030204" pitchFamily="34" charset="0"/>
                          <a:cs typeface="Calibri" panose="020F0502020204030204" pitchFamily="34" charset="0"/>
                        </a:rPr>
                        <a:t>National “EPOS”</a:t>
                      </a:r>
                      <a:endParaRPr lang="en-GB" sz="1400" b="1" i="0" u="none" strike="noStrike" cap="none" noProof="0" dirty="0">
                        <a:solidFill>
                          <a:schemeClr val="dk1"/>
                        </a:solidFill>
                        <a:effectLst/>
                        <a:latin typeface="Calibri" panose="020F0502020204030204" pitchFamily="34" charset="0"/>
                        <a:ea typeface="+mn-ea"/>
                        <a:cs typeface="Calibri" panose="020F0502020204030204" pitchFamily="34" charset="0"/>
                        <a:sym typeface="Arial"/>
                      </a:endParaRPr>
                    </a:p>
                  </a:txBody>
                  <a:tcPr marL="62768" marR="62768" marT="0" marB="0" anchor="ctr"/>
                </a:tc>
                <a:extLst>
                  <a:ext uri="{0D108BD9-81ED-4DB2-BD59-A6C34878D82A}">
                    <a16:rowId xmlns:a16="http://schemas.microsoft.com/office/drawing/2014/main" val="343643152"/>
                  </a:ext>
                </a:extLst>
              </a:tr>
              <a:tr h="441118">
                <a:tc>
                  <a:txBody>
                    <a:bodyPr/>
                    <a:lstStyle/>
                    <a:p>
                      <a:pPr algn="ctr">
                        <a:lnSpc>
                          <a:spcPct val="114000"/>
                        </a:lnSpc>
                      </a:pPr>
                      <a:r>
                        <a:rPr lang="en-GB" sz="1600" b="1" noProof="0" dirty="0">
                          <a:solidFill>
                            <a:schemeClr val="tx1"/>
                          </a:solidFill>
                          <a:effectLst/>
                          <a:latin typeface="Calibri" panose="020F0502020204030204" pitchFamily="34" charset="0"/>
                          <a:cs typeface="Calibri" panose="020F0502020204030204" pitchFamily="34" charset="0"/>
                        </a:rPr>
                        <a:t>6</a:t>
                      </a:r>
                      <a:endParaRPr lang="en-GB" sz="16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768" marR="62768" marT="0" marB="0" anchor="ctr"/>
                </a:tc>
                <a:tc>
                  <a:txBody>
                    <a:bodyPr/>
                    <a:lstStyle/>
                    <a:p>
                      <a:pPr>
                        <a:lnSpc>
                          <a:spcPct val="114000"/>
                        </a:lnSpc>
                      </a:pPr>
                      <a:r>
                        <a:rPr lang="en-GB" sz="1600" b="1" noProof="0" dirty="0">
                          <a:solidFill>
                            <a:schemeClr val="tx1"/>
                          </a:solidFill>
                          <a:effectLst/>
                          <a:latin typeface="Calibri" panose="020F0502020204030204" pitchFamily="34" charset="0"/>
                          <a:cs typeface="Calibri" panose="020F0502020204030204" pitchFamily="34" charset="0"/>
                        </a:rPr>
                        <a:t>“New” Communities </a:t>
                      </a:r>
                      <a:endParaRPr lang="en-GB" sz="1400" b="1" i="0" u="none" strike="noStrike" cap="non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62768" marR="62768" marT="0" marB="0" anchor="ctr"/>
                </a:tc>
                <a:extLst>
                  <a:ext uri="{0D108BD9-81ED-4DB2-BD59-A6C34878D82A}">
                    <a16:rowId xmlns:a16="http://schemas.microsoft.com/office/drawing/2014/main" val="1925673083"/>
                  </a:ext>
                </a:extLst>
              </a:tr>
              <a:tr h="441118">
                <a:tc>
                  <a:txBody>
                    <a:bodyPr/>
                    <a:lstStyle/>
                    <a:p>
                      <a:pPr algn="ctr">
                        <a:lnSpc>
                          <a:spcPct val="114000"/>
                        </a:lnSpc>
                      </a:pPr>
                      <a:r>
                        <a:rPr lang="en-GB" sz="16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p>
                  </a:txBody>
                  <a:tcPr marL="62768" marR="62768" marT="0" marB="0" anchor="ctr"/>
                </a:tc>
                <a:tc>
                  <a:txBody>
                    <a:bodyPr/>
                    <a:lstStyle/>
                    <a:p>
                      <a:pPr>
                        <a:lnSpc>
                          <a:spcPct val="114000"/>
                        </a:lnSpc>
                      </a:pPr>
                      <a:r>
                        <a:rPr lang="en-GB" sz="16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International Organizations</a:t>
                      </a:r>
                      <a:endParaRPr lang="en-GB" sz="1400" b="1" i="0" u="none" strike="noStrike" cap="none" noProof="0" dirty="0">
                        <a:solidFill>
                          <a:schemeClr val="tx1"/>
                        </a:solidFill>
                        <a:effectLst/>
                        <a:latin typeface="Calibri" panose="020F0502020204030204" pitchFamily="34" charset="0"/>
                        <a:ea typeface="+mn-ea"/>
                        <a:cs typeface="Calibri" panose="020F0502020204030204" pitchFamily="34" charset="0"/>
                        <a:sym typeface="Arial"/>
                      </a:endParaRPr>
                    </a:p>
                  </a:txBody>
                  <a:tcPr marL="62768" marR="62768" marT="0" marB="0" anchor="ctr"/>
                </a:tc>
                <a:extLst>
                  <a:ext uri="{0D108BD9-81ED-4DB2-BD59-A6C34878D82A}">
                    <a16:rowId xmlns:a16="http://schemas.microsoft.com/office/drawing/2014/main" val="1208219089"/>
                  </a:ext>
                </a:extLst>
              </a:tr>
            </a:tbl>
          </a:graphicData>
        </a:graphic>
      </p:graphicFrame>
    </p:spTree>
    <p:extLst>
      <p:ext uri="{BB962C8B-B14F-4D97-AF65-F5344CB8AC3E}">
        <p14:creationId xmlns:p14="http://schemas.microsoft.com/office/powerpoint/2010/main" val="110988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6" name="Google Shape;118;p9">
            <a:extLst>
              <a:ext uri="{FF2B5EF4-FFF2-40B4-BE49-F238E27FC236}">
                <a16:creationId xmlns:a16="http://schemas.microsoft.com/office/drawing/2014/main" id="{A0200C2E-D27E-5F18-9BFA-87C2F5674CE0}"/>
              </a:ext>
            </a:extLst>
          </p:cNvPr>
          <p:cNvSpPr/>
          <p:nvPr/>
        </p:nvSpPr>
        <p:spPr>
          <a:xfrm>
            <a:off x="402230" y="3742592"/>
            <a:ext cx="2863123" cy="584735"/>
          </a:xfrm>
          <a:prstGeom prst="rect">
            <a:avLst/>
          </a:prstGeom>
          <a:noFill/>
          <a:ln>
            <a:solidFill>
              <a:srgbClr val="CD009B"/>
            </a:solidFill>
          </a:ln>
        </p:spPr>
        <p:txBody>
          <a:bodyPr spcFirstLastPara="1" wrap="square" lIns="91425" tIns="45700" rIns="91425" bIns="45700" anchor="t" anchorCtr="0">
            <a:spAutoFit/>
          </a:bodyPr>
          <a:lstStyle/>
          <a:p>
            <a:pPr lvl="0" algn="ctr"/>
            <a:r>
              <a:rPr lang="en-US" sz="1600" b="1" dirty="0">
                <a:solidFill>
                  <a:srgbClr val="CD009B"/>
                </a:solidFill>
                <a:latin typeface="Calibri" panose="020F0502020204030204" pitchFamily="34" charset="0"/>
                <a:ea typeface="Open Sans Semibold" panose="020B0606030504020204" pitchFamily="34" charset="0"/>
                <a:cs typeface="Calibri" panose="020F0502020204030204" pitchFamily="34" charset="0"/>
              </a:rPr>
              <a:t>NRIs generate and manage data for science and society</a:t>
            </a:r>
          </a:p>
        </p:txBody>
      </p:sp>
      <p:pic>
        <p:nvPicPr>
          <p:cNvPr id="5" name="Google Shape;113;p8">
            <a:extLst>
              <a:ext uri="{FF2B5EF4-FFF2-40B4-BE49-F238E27FC236}">
                <a16:creationId xmlns:a16="http://schemas.microsoft.com/office/drawing/2014/main" id="{9F3C6044-FAE6-177E-D49D-A582D389C201}"/>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l="-11148"/>
          <a:stretch/>
        </p:blipFill>
        <p:spPr>
          <a:xfrm rot="5400000">
            <a:off x="1378921" y="1659420"/>
            <a:ext cx="909740" cy="3098135"/>
          </a:xfrm>
          <a:prstGeom prst="rect">
            <a:avLst/>
          </a:prstGeom>
          <a:noFill/>
          <a:ln>
            <a:noFill/>
          </a:ln>
        </p:spPr>
      </p:pic>
      <p:sp>
        <p:nvSpPr>
          <p:cNvPr id="3" name="Rettangolo 2">
            <a:extLst>
              <a:ext uri="{FF2B5EF4-FFF2-40B4-BE49-F238E27FC236}">
                <a16:creationId xmlns:a16="http://schemas.microsoft.com/office/drawing/2014/main" id="{149FA174-FAC4-6E46-BA48-14C85FBC291B}"/>
              </a:ext>
            </a:extLst>
          </p:cNvPr>
          <p:cNvSpPr/>
          <p:nvPr/>
        </p:nvSpPr>
        <p:spPr>
          <a:xfrm>
            <a:off x="402230" y="3742592"/>
            <a:ext cx="2863123" cy="584735"/>
          </a:xfrm>
          <a:prstGeom prst="rect">
            <a:avLst/>
          </a:prstGeom>
          <a:noFill/>
          <a:ln w="38100">
            <a:solidFill>
              <a:srgbClr val="CD0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 name="Google Shape;109;p8">
            <a:extLst>
              <a:ext uri="{FF2B5EF4-FFF2-40B4-BE49-F238E27FC236}">
                <a16:creationId xmlns:a16="http://schemas.microsoft.com/office/drawing/2014/main" id="{33CFCD31-2288-7529-208F-49EBD556D127}"/>
              </a:ext>
            </a:extLst>
          </p:cNvPr>
          <p:cNvSpPr txBox="1"/>
          <p:nvPr/>
        </p:nvSpPr>
        <p:spPr>
          <a:xfrm>
            <a:off x="538897" y="2151028"/>
            <a:ext cx="258978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CD009B"/>
                </a:solidFill>
                <a:latin typeface="Calibri"/>
                <a:ea typeface="Calibri"/>
                <a:cs typeface="Calibri"/>
                <a:sym typeface="Calibri"/>
              </a:rPr>
              <a:t>DATA Generation</a:t>
            </a:r>
            <a:endParaRPr sz="2000" dirty="0">
              <a:solidFill>
                <a:srgbClr val="CD009B"/>
              </a:solidFill>
            </a:endParaRPr>
          </a:p>
        </p:txBody>
      </p:sp>
      <p:grpSp>
        <p:nvGrpSpPr>
          <p:cNvPr id="7" name="Gruppo 6">
            <a:extLst>
              <a:ext uri="{FF2B5EF4-FFF2-40B4-BE49-F238E27FC236}">
                <a16:creationId xmlns:a16="http://schemas.microsoft.com/office/drawing/2014/main" id="{715E8C69-E262-1196-5C00-849B04BACEA8}"/>
              </a:ext>
            </a:extLst>
          </p:cNvPr>
          <p:cNvGrpSpPr/>
          <p:nvPr/>
        </p:nvGrpSpPr>
        <p:grpSpPr>
          <a:xfrm>
            <a:off x="3287692" y="1442132"/>
            <a:ext cx="6660000" cy="4321077"/>
            <a:chOff x="3287692" y="1146575"/>
            <a:chExt cx="6660000" cy="4321077"/>
          </a:xfrm>
        </p:grpSpPr>
        <p:pic>
          <p:nvPicPr>
            <p:cNvPr id="8" name="Immagine 7">
              <a:extLst>
                <a:ext uri="{FF2B5EF4-FFF2-40B4-BE49-F238E27FC236}">
                  <a16:creationId xmlns:a16="http://schemas.microsoft.com/office/drawing/2014/main" id="{F75FF694-4AC3-A10C-484A-7D5EC8470C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7692" y="1146575"/>
              <a:ext cx="6660000" cy="4321077"/>
            </a:xfrm>
            <a:prstGeom prst="rect">
              <a:avLst/>
            </a:prstGeom>
          </p:spPr>
        </p:pic>
        <p:sp>
          <p:nvSpPr>
            <p:cNvPr id="12" name="Google Shape;111;p8">
              <a:extLst>
                <a:ext uri="{FF2B5EF4-FFF2-40B4-BE49-F238E27FC236}">
                  <a16:creationId xmlns:a16="http://schemas.microsoft.com/office/drawing/2014/main" id="{781D9023-C9F0-AF72-48BD-A54C8AE9668D}"/>
                </a:ext>
              </a:extLst>
            </p:cNvPr>
            <p:cNvSpPr txBox="1"/>
            <p:nvPr/>
          </p:nvSpPr>
          <p:spPr>
            <a:xfrm>
              <a:off x="6735429" y="1862249"/>
              <a:ext cx="2683239" cy="400069"/>
            </a:xfrm>
            <a:prstGeom prst="rect">
              <a:avLst/>
            </a:prstGeom>
            <a:solidFill>
              <a:srgbClr val="CDDAD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332FF"/>
                  </a:solidFill>
                  <a:latin typeface="Calibri"/>
                  <a:ea typeface="Calibri"/>
                  <a:cs typeface="Calibri"/>
                  <a:sym typeface="Calibri"/>
                </a:rPr>
                <a:t>DATA Access </a:t>
              </a:r>
              <a:endParaRPr sz="2000" dirty="0">
                <a:solidFill>
                  <a:srgbClr val="0332FF"/>
                </a:solidFill>
              </a:endParaRPr>
            </a:p>
          </p:txBody>
        </p:sp>
        <p:sp>
          <p:nvSpPr>
            <p:cNvPr id="14" name="Google Shape;111;p8">
              <a:extLst>
                <a:ext uri="{FF2B5EF4-FFF2-40B4-BE49-F238E27FC236}">
                  <a16:creationId xmlns:a16="http://schemas.microsoft.com/office/drawing/2014/main" id="{528801CE-F455-2BAE-75E1-49205B7CD8BF}"/>
                </a:ext>
              </a:extLst>
            </p:cNvPr>
            <p:cNvSpPr txBox="1"/>
            <p:nvPr/>
          </p:nvSpPr>
          <p:spPr>
            <a:xfrm>
              <a:off x="3639112" y="1855472"/>
              <a:ext cx="268323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332FF"/>
                  </a:solidFill>
                  <a:latin typeface="Calibri"/>
                  <a:ea typeface="Calibri"/>
                  <a:cs typeface="Calibri"/>
                  <a:sym typeface="Calibri"/>
                </a:rPr>
                <a:t>DATA Integration </a:t>
              </a:r>
              <a:endParaRPr sz="2000" dirty="0">
                <a:solidFill>
                  <a:srgbClr val="0332FF"/>
                </a:solidFill>
              </a:endParaRPr>
            </a:p>
          </p:txBody>
        </p:sp>
      </p:grpSp>
      <p:sp>
        <p:nvSpPr>
          <p:cNvPr id="10" name="CasellaDiTesto 9">
            <a:extLst>
              <a:ext uri="{FF2B5EF4-FFF2-40B4-BE49-F238E27FC236}">
                <a16:creationId xmlns:a16="http://schemas.microsoft.com/office/drawing/2014/main" id="{EB03F010-A3CF-C3CF-D56C-1C3A829928C2}"/>
              </a:ext>
            </a:extLst>
          </p:cNvPr>
          <p:cNvSpPr txBox="1"/>
          <p:nvPr/>
        </p:nvSpPr>
        <p:spPr>
          <a:xfrm>
            <a:off x="4250943" y="229506"/>
            <a:ext cx="3690113" cy="523220"/>
          </a:xfrm>
          <a:prstGeom prst="rect">
            <a:avLst/>
          </a:prstGeom>
          <a:noFill/>
        </p:spPr>
        <p:txBody>
          <a:bodyPr wrap="none" rtlCol="0">
            <a:spAutoFit/>
          </a:bodyPr>
          <a:lstStyle/>
          <a:p>
            <a:pPr marL="6350" indent="4763" algn="ctr">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Functional Architecture</a:t>
            </a:r>
          </a:p>
        </p:txBody>
      </p:sp>
      <p:sp>
        <p:nvSpPr>
          <p:cNvPr id="4" name="Rettangolo 3">
            <a:extLst>
              <a:ext uri="{FF2B5EF4-FFF2-40B4-BE49-F238E27FC236}">
                <a16:creationId xmlns:a16="http://schemas.microsoft.com/office/drawing/2014/main" id="{3769D644-E96C-3649-A8CC-00F2C6029EFE}"/>
              </a:ext>
            </a:extLst>
          </p:cNvPr>
          <p:cNvSpPr/>
          <p:nvPr/>
        </p:nvSpPr>
        <p:spPr>
          <a:xfrm>
            <a:off x="9253165" y="2170063"/>
            <a:ext cx="2399938" cy="1077218"/>
          </a:xfrm>
          <a:prstGeom prst="rect">
            <a:avLst/>
          </a:prstGeom>
        </p:spPr>
        <p:txBody>
          <a:bodyPr wrap="square">
            <a:spAutoFit/>
          </a:bodyPr>
          <a:lstStyle/>
          <a:p>
            <a:pPr lvl="0" algn="ctr"/>
            <a:r>
              <a:rPr lang="en-US"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ICS integrate data and services and make them </a:t>
            </a:r>
            <a:r>
              <a:rPr lang="en-US" sz="1600" b="1" dirty="0" err="1">
                <a:solidFill>
                  <a:srgbClr val="275536"/>
                </a:solidFill>
                <a:latin typeface="Calibri" panose="020F0502020204030204" pitchFamily="34" charset="0"/>
                <a:ea typeface="Open Sans Semibold" panose="020B0606030504020204" pitchFamily="34" charset="0"/>
                <a:cs typeface="Calibri" panose="020F0502020204030204" pitchFamily="34" charset="0"/>
              </a:rPr>
              <a:t>FAIRly</a:t>
            </a:r>
            <a:r>
              <a:rPr lang="en-US"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 accessible </a:t>
            </a:r>
            <a:r>
              <a:rPr lang="en-GB"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through a single-access point</a:t>
            </a:r>
          </a:p>
        </p:txBody>
      </p:sp>
      <p:sp>
        <p:nvSpPr>
          <p:cNvPr id="26" name="Rettangolo 25">
            <a:extLst>
              <a:ext uri="{FF2B5EF4-FFF2-40B4-BE49-F238E27FC236}">
                <a16:creationId xmlns:a16="http://schemas.microsoft.com/office/drawing/2014/main" id="{C392AD26-99E6-394D-B937-567947A10C50}"/>
              </a:ext>
            </a:extLst>
          </p:cNvPr>
          <p:cNvSpPr/>
          <p:nvPr/>
        </p:nvSpPr>
        <p:spPr>
          <a:xfrm>
            <a:off x="9306959" y="2170064"/>
            <a:ext cx="2346144" cy="1077218"/>
          </a:xfrm>
          <a:prstGeom prst="rect">
            <a:avLst/>
          </a:prstGeom>
          <a:noFill/>
          <a:ln w="38100">
            <a:solidFill>
              <a:srgbClr val="98C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nvGrpSpPr>
          <p:cNvPr id="9" name="Gruppo 8">
            <a:extLst>
              <a:ext uri="{FF2B5EF4-FFF2-40B4-BE49-F238E27FC236}">
                <a16:creationId xmlns:a16="http://schemas.microsoft.com/office/drawing/2014/main" id="{97FCF75C-3833-C0AA-111F-61A1BF09F54C}"/>
              </a:ext>
            </a:extLst>
          </p:cNvPr>
          <p:cNvGrpSpPr/>
          <p:nvPr/>
        </p:nvGrpSpPr>
        <p:grpSpPr>
          <a:xfrm>
            <a:off x="960582" y="5523063"/>
            <a:ext cx="6687126" cy="834997"/>
            <a:chOff x="1928255" y="5354299"/>
            <a:chExt cx="5558102" cy="834997"/>
          </a:xfrm>
        </p:grpSpPr>
        <p:sp>
          <p:nvSpPr>
            <p:cNvPr id="17" name="Google Shape;96;p5">
              <a:extLst>
                <a:ext uri="{FF2B5EF4-FFF2-40B4-BE49-F238E27FC236}">
                  <a16:creationId xmlns:a16="http://schemas.microsoft.com/office/drawing/2014/main" id="{3571361F-2A05-5749-AC91-F39C26766141}"/>
                </a:ext>
              </a:extLst>
            </p:cNvPr>
            <p:cNvSpPr/>
            <p:nvPr/>
          </p:nvSpPr>
          <p:spPr>
            <a:xfrm>
              <a:off x="1928255" y="5358340"/>
              <a:ext cx="5558102" cy="830956"/>
            </a:xfrm>
            <a:prstGeom prst="rect">
              <a:avLst/>
            </a:prstGeom>
            <a:noFill/>
            <a:ln>
              <a:noFill/>
            </a:ln>
          </p:spPr>
          <p:txBody>
            <a:bodyPr spcFirstLastPara="1" wrap="square" lIns="91425" tIns="45700" rIns="91425" bIns="45700" anchor="t" anchorCtr="0">
              <a:spAutoFit/>
            </a:bodyPr>
            <a:lstStyle/>
            <a:p>
              <a:pPr algn="ctr"/>
              <a:r>
                <a:rPr lang="en-GB"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TCS provide the governance framework necessary to ensure </a:t>
              </a:r>
            </a:p>
            <a:p>
              <a:pPr algn="ctr"/>
              <a:r>
                <a:rPr lang="en-GB"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that data and metadata, from different sources and in different formats, </a:t>
              </a:r>
            </a:p>
            <a:p>
              <a:pPr algn="ctr"/>
              <a:r>
                <a:rPr lang="en-GB"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are harmonised and made accessible through services on the Platform</a:t>
              </a:r>
            </a:p>
          </p:txBody>
        </p:sp>
        <p:sp>
          <p:nvSpPr>
            <p:cNvPr id="19" name="Rettangolo 18">
              <a:extLst>
                <a:ext uri="{FF2B5EF4-FFF2-40B4-BE49-F238E27FC236}">
                  <a16:creationId xmlns:a16="http://schemas.microsoft.com/office/drawing/2014/main" id="{21D5A869-761B-9C41-85A9-06961710BCBA}"/>
                </a:ext>
              </a:extLst>
            </p:cNvPr>
            <p:cNvSpPr/>
            <p:nvPr/>
          </p:nvSpPr>
          <p:spPr>
            <a:xfrm>
              <a:off x="2005024" y="5354299"/>
              <a:ext cx="5373857" cy="830957"/>
            </a:xfrm>
            <a:prstGeom prst="rect">
              <a:avLst/>
            </a:prstGeom>
            <a:noFill/>
            <a:ln w="38100">
              <a:solidFill>
                <a:srgbClr val="A2C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grpSp>
      <p:sp>
        <p:nvSpPr>
          <p:cNvPr id="11" name="Rettangolo 10">
            <a:extLst>
              <a:ext uri="{FF2B5EF4-FFF2-40B4-BE49-F238E27FC236}">
                <a16:creationId xmlns:a16="http://schemas.microsoft.com/office/drawing/2014/main" id="{79090706-27BE-9840-9095-80C9FD1055B5}"/>
              </a:ext>
            </a:extLst>
          </p:cNvPr>
          <p:cNvSpPr/>
          <p:nvPr/>
        </p:nvSpPr>
        <p:spPr>
          <a:xfrm>
            <a:off x="8157231" y="5433878"/>
            <a:ext cx="3494756" cy="830997"/>
          </a:xfrm>
          <a:prstGeom prst="rect">
            <a:avLst/>
          </a:prstGeom>
        </p:spPr>
        <p:txBody>
          <a:bodyPr wrap="square">
            <a:spAutoFit/>
          </a:bodyPr>
          <a:lstStyle/>
          <a:p>
            <a:pPr algn="ctr"/>
            <a:r>
              <a:rPr lang="en-GB" sz="1600" b="1" dirty="0">
                <a:solidFill>
                  <a:srgbClr val="202124"/>
                </a:solidFill>
                <a:latin typeface="Calibri" panose="020F0502020204030204" pitchFamily="34" charset="0"/>
                <a:cs typeface="Calibri" panose="020F0502020204030204" pitchFamily="34" charset="0"/>
              </a:rPr>
              <a:t>Users exploit the EPOS Platform to</a:t>
            </a:r>
          </a:p>
          <a:p>
            <a:pPr algn="ctr"/>
            <a:r>
              <a:rPr lang="en-GB" sz="1600" b="1" dirty="0">
                <a:solidFill>
                  <a:srgbClr val="202124"/>
                </a:solidFill>
                <a:latin typeface="Calibri" panose="020F0502020204030204" pitchFamily="34" charset="0"/>
                <a:cs typeface="Calibri" panose="020F0502020204030204" pitchFamily="34" charset="0"/>
              </a:rPr>
              <a:t>access, visualise, combine, download data from different scientific domains</a:t>
            </a:r>
            <a:endParaRPr lang="en-GB" sz="1600" b="1" dirty="0">
              <a:latin typeface="Calibri" panose="020F0502020204030204" pitchFamily="34" charset="0"/>
              <a:cs typeface="Calibri" panose="020F0502020204030204" pitchFamily="34" charset="0"/>
            </a:endParaRPr>
          </a:p>
        </p:txBody>
      </p:sp>
      <p:sp>
        <p:nvSpPr>
          <p:cNvPr id="27" name="Rettangolo 26">
            <a:extLst>
              <a:ext uri="{FF2B5EF4-FFF2-40B4-BE49-F238E27FC236}">
                <a16:creationId xmlns:a16="http://schemas.microsoft.com/office/drawing/2014/main" id="{9A3B1745-6874-8C44-82D8-885540AFAB19}"/>
              </a:ext>
            </a:extLst>
          </p:cNvPr>
          <p:cNvSpPr/>
          <p:nvPr/>
        </p:nvSpPr>
        <p:spPr>
          <a:xfrm>
            <a:off x="8219990" y="5433879"/>
            <a:ext cx="3374841" cy="830996"/>
          </a:xfrm>
          <a:prstGeom prst="rect">
            <a:avLst/>
          </a:prstGeom>
          <a:noFill/>
          <a:ln w="38100">
            <a:solidFill>
              <a:srgbClr val="F6D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5" name="CasellaDiTesto 14">
            <a:extLst>
              <a:ext uri="{FF2B5EF4-FFF2-40B4-BE49-F238E27FC236}">
                <a16:creationId xmlns:a16="http://schemas.microsoft.com/office/drawing/2014/main" id="{F60285CD-8AB1-29D7-AA1B-578C677EFFD6}"/>
              </a:ext>
            </a:extLst>
          </p:cNvPr>
          <p:cNvSpPr txBox="1"/>
          <p:nvPr/>
        </p:nvSpPr>
        <p:spPr>
          <a:xfrm>
            <a:off x="670609" y="683981"/>
            <a:ext cx="10873483" cy="707886"/>
          </a:xfrm>
          <a:prstGeom prst="rect">
            <a:avLst/>
          </a:prstGeom>
          <a:noFill/>
        </p:spPr>
        <p:txBody>
          <a:bodyPr wrap="square">
            <a:spAutoFit/>
          </a:bodyPr>
          <a:lstStyle/>
          <a:p>
            <a:pPr algn="ctr"/>
            <a:r>
              <a:rPr lang="en-GB" sz="2000" b="1" dirty="0">
                <a:solidFill>
                  <a:srgbClr val="375622"/>
                </a:solidFill>
                <a:effectLst/>
                <a:latin typeface="Calibri" panose="020F0502020204030204" pitchFamily="34" charset="0"/>
                <a:ea typeface="Calibri" panose="020F0502020204030204" pitchFamily="34" charset="0"/>
                <a:cs typeface="Calibri" panose="020F0502020204030204" pitchFamily="34" charset="0"/>
              </a:rPr>
              <a:t>EPOS has been built by assembling key elements </a:t>
            </a:r>
          </a:p>
          <a:p>
            <a:pPr algn="ctr"/>
            <a:r>
              <a:rPr lang="en-GB" sz="2000" b="1" dirty="0">
                <a:solidFill>
                  <a:srgbClr val="375622"/>
                </a:solidFill>
                <a:effectLst/>
                <a:latin typeface="Calibri" panose="020F0502020204030204" pitchFamily="34" charset="0"/>
                <a:ea typeface="Calibri" panose="020F0502020204030204" pitchFamily="34" charset="0"/>
                <a:cs typeface="Calibri" panose="020F0502020204030204" pitchFamily="34" charset="0"/>
              </a:rPr>
              <a:t>to allow the whole system to work as a single, but distributed, sustainable research infrastructure</a:t>
            </a:r>
            <a:endParaRPr lang="it-IT" sz="2000" dirty="0">
              <a:solidFill>
                <a:srgbClr val="37562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5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569517B-99A4-C671-EA98-155F12878B1C}"/>
            </a:ext>
          </a:extLst>
        </p:cNvPr>
        <p:cNvGrpSpPr/>
        <p:nvPr/>
      </p:nvGrpSpPr>
      <p:grpSpPr>
        <a:xfrm>
          <a:off x="0" y="0"/>
          <a:ext cx="0" cy="0"/>
          <a:chOff x="0" y="0"/>
          <a:chExt cx="0" cy="0"/>
        </a:xfrm>
      </p:grpSpPr>
      <p:pic>
        <p:nvPicPr>
          <p:cNvPr id="5" name="Google Shape;113;p8">
            <a:extLst>
              <a:ext uri="{FF2B5EF4-FFF2-40B4-BE49-F238E27FC236}">
                <a16:creationId xmlns:a16="http://schemas.microsoft.com/office/drawing/2014/main" id="{3C93E334-BACB-8ABB-BFA3-52BDA34DE6A9}"/>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l="-11148"/>
          <a:stretch/>
        </p:blipFill>
        <p:spPr>
          <a:xfrm rot="5400000">
            <a:off x="1378921" y="1659420"/>
            <a:ext cx="909740" cy="3098135"/>
          </a:xfrm>
          <a:prstGeom prst="rect">
            <a:avLst/>
          </a:prstGeom>
          <a:noFill/>
          <a:ln>
            <a:noFill/>
          </a:ln>
        </p:spPr>
      </p:pic>
      <p:sp>
        <p:nvSpPr>
          <p:cNvPr id="2" name="Google Shape;109;p8">
            <a:extLst>
              <a:ext uri="{FF2B5EF4-FFF2-40B4-BE49-F238E27FC236}">
                <a16:creationId xmlns:a16="http://schemas.microsoft.com/office/drawing/2014/main" id="{4CB6C807-F3DE-F87A-DAA4-88A2FD3CF70F}"/>
              </a:ext>
            </a:extLst>
          </p:cNvPr>
          <p:cNvSpPr txBox="1"/>
          <p:nvPr/>
        </p:nvSpPr>
        <p:spPr>
          <a:xfrm>
            <a:off x="538897" y="2151028"/>
            <a:ext cx="258978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CD009B"/>
                </a:solidFill>
                <a:latin typeface="Calibri"/>
                <a:ea typeface="Calibri"/>
                <a:cs typeface="Calibri"/>
                <a:sym typeface="Calibri"/>
              </a:rPr>
              <a:t>DATA Generation</a:t>
            </a:r>
            <a:endParaRPr sz="2000" dirty="0">
              <a:solidFill>
                <a:srgbClr val="CD009B"/>
              </a:solidFill>
            </a:endParaRPr>
          </a:p>
        </p:txBody>
      </p:sp>
      <p:grpSp>
        <p:nvGrpSpPr>
          <p:cNvPr id="7" name="Gruppo 6">
            <a:extLst>
              <a:ext uri="{FF2B5EF4-FFF2-40B4-BE49-F238E27FC236}">
                <a16:creationId xmlns:a16="http://schemas.microsoft.com/office/drawing/2014/main" id="{A53CE562-04A1-D421-8395-F83259086B06}"/>
              </a:ext>
            </a:extLst>
          </p:cNvPr>
          <p:cNvGrpSpPr/>
          <p:nvPr/>
        </p:nvGrpSpPr>
        <p:grpSpPr>
          <a:xfrm>
            <a:off x="3287692" y="1442132"/>
            <a:ext cx="6660000" cy="4321077"/>
            <a:chOff x="3287692" y="1146575"/>
            <a:chExt cx="6660000" cy="4321077"/>
          </a:xfrm>
        </p:grpSpPr>
        <p:pic>
          <p:nvPicPr>
            <p:cNvPr id="8" name="Immagine 7">
              <a:extLst>
                <a:ext uri="{FF2B5EF4-FFF2-40B4-BE49-F238E27FC236}">
                  <a16:creationId xmlns:a16="http://schemas.microsoft.com/office/drawing/2014/main" id="{B7FFEC5B-8837-76FD-9C12-6F06F8CA08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7692" y="1146575"/>
              <a:ext cx="6660000" cy="4321077"/>
            </a:xfrm>
            <a:prstGeom prst="rect">
              <a:avLst/>
            </a:prstGeom>
          </p:spPr>
        </p:pic>
        <p:sp>
          <p:nvSpPr>
            <p:cNvPr id="12" name="Google Shape;111;p8">
              <a:extLst>
                <a:ext uri="{FF2B5EF4-FFF2-40B4-BE49-F238E27FC236}">
                  <a16:creationId xmlns:a16="http://schemas.microsoft.com/office/drawing/2014/main" id="{81230478-2FE3-329D-AE74-39DD24FA8DC1}"/>
                </a:ext>
              </a:extLst>
            </p:cNvPr>
            <p:cNvSpPr txBox="1"/>
            <p:nvPr/>
          </p:nvSpPr>
          <p:spPr>
            <a:xfrm>
              <a:off x="6735429" y="1862249"/>
              <a:ext cx="2683239" cy="400069"/>
            </a:xfrm>
            <a:prstGeom prst="rect">
              <a:avLst/>
            </a:prstGeom>
            <a:solidFill>
              <a:srgbClr val="CDDAD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332FF"/>
                  </a:solidFill>
                  <a:latin typeface="Calibri"/>
                  <a:ea typeface="Calibri"/>
                  <a:cs typeface="Calibri"/>
                  <a:sym typeface="Calibri"/>
                </a:rPr>
                <a:t>DATA Access </a:t>
              </a:r>
              <a:endParaRPr sz="2000" dirty="0">
                <a:solidFill>
                  <a:srgbClr val="0332FF"/>
                </a:solidFill>
              </a:endParaRPr>
            </a:p>
          </p:txBody>
        </p:sp>
        <p:sp>
          <p:nvSpPr>
            <p:cNvPr id="14" name="Google Shape;111;p8">
              <a:extLst>
                <a:ext uri="{FF2B5EF4-FFF2-40B4-BE49-F238E27FC236}">
                  <a16:creationId xmlns:a16="http://schemas.microsoft.com/office/drawing/2014/main" id="{5C5C3C51-0328-89F8-F4E9-86B3999AD188}"/>
                </a:ext>
              </a:extLst>
            </p:cNvPr>
            <p:cNvSpPr txBox="1"/>
            <p:nvPr/>
          </p:nvSpPr>
          <p:spPr>
            <a:xfrm>
              <a:off x="3639112" y="1855472"/>
              <a:ext cx="268323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332FF"/>
                  </a:solidFill>
                  <a:latin typeface="Calibri"/>
                  <a:ea typeface="Calibri"/>
                  <a:cs typeface="Calibri"/>
                  <a:sym typeface="Calibri"/>
                </a:rPr>
                <a:t>DATA Integration </a:t>
              </a:r>
              <a:endParaRPr sz="2000" dirty="0">
                <a:solidFill>
                  <a:srgbClr val="0332FF"/>
                </a:solidFill>
              </a:endParaRPr>
            </a:p>
          </p:txBody>
        </p:sp>
      </p:grpSp>
      <p:sp>
        <p:nvSpPr>
          <p:cNvPr id="10" name="CasellaDiTesto 9">
            <a:extLst>
              <a:ext uri="{FF2B5EF4-FFF2-40B4-BE49-F238E27FC236}">
                <a16:creationId xmlns:a16="http://schemas.microsoft.com/office/drawing/2014/main" id="{13593037-8E47-8310-8BFD-5010B20FA91D}"/>
              </a:ext>
            </a:extLst>
          </p:cNvPr>
          <p:cNvSpPr txBox="1"/>
          <p:nvPr/>
        </p:nvSpPr>
        <p:spPr>
          <a:xfrm>
            <a:off x="4250943" y="229506"/>
            <a:ext cx="3690113" cy="523220"/>
          </a:xfrm>
          <a:prstGeom prst="rect">
            <a:avLst/>
          </a:prstGeom>
          <a:noFill/>
        </p:spPr>
        <p:txBody>
          <a:bodyPr wrap="none" rtlCol="0">
            <a:spAutoFit/>
          </a:bodyPr>
          <a:lstStyle/>
          <a:p>
            <a:pPr marL="6350" indent="4763" algn="ctr">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Functional Architecture</a:t>
            </a:r>
          </a:p>
        </p:txBody>
      </p:sp>
      <p:sp>
        <p:nvSpPr>
          <p:cNvPr id="11" name="Rettangolo 10">
            <a:extLst>
              <a:ext uri="{FF2B5EF4-FFF2-40B4-BE49-F238E27FC236}">
                <a16:creationId xmlns:a16="http://schemas.microsoft.com/office/drawing/2014/main" id="{D7A4E651-5A0A-BB41-771D-5B0DD0162B9D}"/>
              </a:ext>
            </a:extLst>
          </p:cNvPr>
          <p:cNvSpPr/>
          <p:nvPr/>
        </p:nvSpPr>
        <p:spPr>
          <a:xfrm>
            <a:off x="8157231" y="5433878"/>
            <a:ext cx="3494756" cy="830997"/>
          </a:xfrm>
          <a:prstGeom prst="rect">
            <a:avLst/>
          </a:prstGeom>
        </p:spPr>
        <p:txBody>
          <a:bodyPr wrap="square">
            <a:spAutoFit/>
          </a:bodyPr>
          <a:lstStyle/>
          <a:p>
            <a:pPr algn="ctr"/>
            <a:r>
              <a:rPr lang="en-GB" sz="1600" b="1" dirty="0">
                <a:solidFill>
                  <a:srgbClr val="202124"/>
                </a:solidFill>
                <a:latin typeface="Calibri" panose="020F0502020204030204" pitchFamily="34" charset="0"/>
                <a:cs typeface="Calibri" panose="020F0502020204030204" pitchFamily="34" charset="0"/>
              </a:rPr>
              <a:t>Users exploit the EPOS Platform to</a:t>
            </a:r>
          </a:p>
          <a:p>
            <a:pPr algn="ctr"/>
            <a:r>
              <a:rPr lang="en-GB" sz="1600" b="1" dirty="0">
                <a:solidFill>
                  <a:srgbClr val="202124"/>
                </a:solidFill>
                <a:latin typeface="Calibri" panose="020F0502020204030204" pitchFamily="34" charset="0"/>
                <a:cs typeface="Calibri" panose="020F0502020204030204" pitchFamily="34" charset="0"/>
              </a:rPr>
              <a:t>access, visualise, combine, download data from different scientific domains</a:t>
            </a:r>
            <a:endParaRPr lang="en-GB" sz="1600" b="1" dirty="0">
              <a:latin typeface="Calibri" panose="020F0502020204030204" pitchFamily="34" charset="0"/>
              <a:cs typeface="Calibri" panose="020F0502020204030204" pitchFamily="34" charset="0"/>
            </a:endParaRPr>
          </a:p>
        </p:txBody>
      </p:sp>
      <p:sp>
        <p:nvSpPr>
          <p:cNvPr id="27" name="Rettangolo 26">
            <a:extLst>
              <a:ext uri="{FF2B5EF4-FFF2-40B4-BE49-F238E27FC236}">
                <a16:creationId xmlns:a16="http://schemas.microsoft.com/office/drawing/2014/main" id="{1DFC7CE4-2BFF-BE8D-DFA5-715CD551A5FB}"/>
              </a:ext>
            </a:extLst>
          </p:cNvPr>
          <p:cNvSpPr/>
          <p:nvPr/>
        </p:nvSpPr>
        <p:spPr>
          <a:xfrm>
            <a:off x="8219990" y="5433879"/>
            <a:ext cx="3374841" cy="830996"/>
          </a:xfrm>
          <a:prstGeom prst="rect">
            <a:avLst/>
          </a:prstGeom>
          <a:noFill/>
          <a:ln w="38100">
            <a:solidFill>
              <a:srgbClr val="F6D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5" name="CasellaDiTesto 14">
            <a:extLst>
              <a:ext uri="{FF2B5EF4-FFF2-40B4-BE49-F238E27FC236}">
                <a16:creationId xmlns:a16="http://schemas.microsoft.com/office/drawing/2014/main" id="{496C8D15-71D9-9A8C-61F9-66916E72CB1C}"/>
              </a:ext>
            </a:extLst>
          </p:cNvPr>
          <p:cNvSpPr txBox="1"/>
          <p:nvPr/>
        </p:nvSpPr>
        <p:spPr>
          <a:xfrm>
            <a:off x="670609" y="683981"/>
            <a:ext cx="10873483" cy="707886"/>
          </a:xfrm>
          <a:prstGeom prst="rect">
            <a:avLst/>
          </a:prstGeom>
          <a:noFill/>
        </p:spPr>
        <p:txBody>
          <a:bodyPr wrap="square">
            <a:spAutoFit/>
          </a:bodyPr>
          <a:lstStyle/>
          <a:p>
            <a:pPr algn="ctr"/>
            <a:r>
              <a:rPr lang="en-GB" sz="2000" b="1" dirty="0">
                <a:solidFill>
                  <a:srgbClr val="375622"/>
                </a:solidFill>
                <a:effectLst/>
                <a:latin typeface="Calibri" panose="020F0502020204030204" pitchFamily="34" charset="0"/>
                <a:ea typeface="Calibri" panose="020F0502020204030204" pitchFamily="34" charset="0"/>
                <a:cs typeface="Calibri" panose="020F0502020204030204" pitchFamily="34" charset="0"/>
              </a:rPr>
              <a:t>EPOS has been built by assembling key elements </a:t>
            </a:r>
          </a:p>
          <a:p>
            <a:pPr algn="ctr"/>
            <a:r>
              <a:rPr lang="en-GB" sz="2000" b="1" dirty="0">
                <a:solidFill>
                  <a:srgbClr val="375622"/>
                </a:solidFill>
                <a:effectLst/>
                <a:latin typeface="Calibri" panose="020F0502020204030204" pitchFamily="34" charset="0"/>
                <a:ea typeface="Calibri" panose="020F0502020204030204" pitchFamily="34" charset="0"/>
                <a:cs typeface="Calibri" panose="020F0502020204030204" pitchFamily="34" charset="0"/>
              </a:rPr>
              <a:t>to allow the whole system to work as a single, but distributed, sustainable research infrastructure</a:t>
            </a:r>
            <a:endParaRPr lang="it-IT" sz="2000" dirty="0">
              <a:solidFill>
                <a:srgbClr val="37562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asellaDiTesto 22">
            <a:extLst>
              <a:ext uri="{FF2B5EF4-FFF2-40B4-BE49-F238E27FC236}">
                <a16:creationId xmlns:a16="http://schemas.microsoft.com/office/drawing/2014/main" id="{A5DB54AA-C33F-D9E7-B1A3-0D9EF32CCF6D}"/>
              </a:ext>
            </a:extLst>
          </p:cNvPr>
          <p:cNvSpPr txBox="1"/>
          <p:nvPr/>
        </p:nvSpPr>
        <p:spPr>
          <a:xfrm>
            <a:off x="294967" y="3667878"/>
            <a:ext cx="3274142" cy="646331"/>
          </a:xfrm>
          <a:prstGeom prst="rect">
            <a:avLst/>
          </a:prstGeom>
          <a:noFill/>
        </p:spPr>
        <p:txBody>
          <a:bodyPr wrap="square">
            <a:spAutoFit/>
          </a:bodyPr>
          <a:lstStyle/>
          <a:p>
            <a:r>
              <a:rPr lang="en-GB" b="1" dirty="0">
                <a:solidFill>
                  <a:srgbClr val="CD009B"/>
                </a:solidFill>
                <a:latin typeface="Calibri"/>
                <a:cs typeface="Calibri"/>
                <a:sym typeface="Calibri"/>
              </a:rPr>
              <a:t>511 Data and Service Providers</a:t>
            </a:r>
            <a:endParaRPr lang="en-GB" b="1" dirty="0">
              <a:solidFill>
                <a:srgbClr val="CD009B"/>
              </a:solidFill>
              <a:latin typeface="Calibri"/>
              <a:cs typeface="Calibri"/>
            </a:endParaRPr>
          </a:p>
          <a:p>
            <a:pPr marL="0" marR="0" lvl="0" indent="0" rtl="0">
              <a:spcBef>
                <a:spcPts val="0"/>
              </a:spcBef>
              <a:spcAft>
                <a:spcPts val="0"/>
              </a:spcAft>
              <a:buNone/>
            </a:pPr>
            <a:r>
              <a:rPr lang="en-GB" b="1" dirty="0">
                <a:solidFill>
                  <a:srgbClr val="CD009B"/>
                </a:solidFill>
                <a:latin typeface="Calibri"/>
                <a:cs typeface="Calibri"/>
                <a:sym typeface="Calibri"/>
              </a:rPr>
              <a:t>172 Research Organisations </a:t>
            </a:r>
            <a:endParaRPr lang="en-GB" b="1" dirty="0">
              <a:solidFill>
                <a:srgbClr val="CD009B"/>
              </a:solidFill>
              <a:latin typeface="Calibri"/>
              <a:cs typeface="Calibri"/>
            </a:endParaRPr>
          </a:p>
        </p:txBody>
      </p:sp>
      <p:sp>
        <p:nvSpPr>
          <p:cNvPr id="25" name="CasellaDiTesto 24">
            <a:extLst>
              <a:ext uri="{FF2B5EF4-FFF2-40B4-BE49-F238E27FC236}">
                <a16:creationId xmlns:a16="http://schemas.microsoft.com/office/drawing/2014/main" id="{F9CF5227-2771-C4CB-874A-5EA2633CDABA}"/>
              </a:ext>
            </a:extLst>
          </p:cNvPr>
          <p:cNvSpPr txBox="1"/>
          <p:nvPr/>
        </p:nvSpPr>
        <p:spPr>
          <a:xfrm>
            <a:off x="3080630" y="5235366"/>
            <a:ext cx="3201312" cy="923330"/>
          </a:xfrm>
          <a:prstGeom prst="rect">
            <a:avLst/>
          </a:prstGeom>
          <a:noFill/>
        </p:spPr>
        <p:txBody>
          <a:bodyPr wrap="square">
            <a:spAutoFit/>
          </a:bodyPr>
          <a:lstStyle/>
          <a:p>
            <a:pPr algn="ctr"/>
            <a:r>
              <a:rPr lang="en-GB" b="1" dirty="0">
                <a:solidFill>
                  <a:srgbClr val="0332FF"/>
                </a:solidFill>
                <a:latin typeface="Calibri"/>
                <a:cs typeface="Calibri"/>
                <a:sym typeface="Calibri"/>
              </a:rPr>
              <a:t>10 Scientific Domains</a:t>
            </a:r>
          </a:p>
          <a:p>
            <a:pPr algn="ctr"/>
            <a:r>
              <a:rPr lang="en-GB" b="1" dirty="0">
                <a:solidFill>
                  <a:srgbClr val="0332FF"/>
                </a:solidFill>
                <a:latin typeface="Calibri"/>
                <a:cs typeface="Calibri"/>
                <a:sym typeface="Calibri"/>
              </a:rPr>
              <a:t>New Communities</a:t>
            </a:r>
          </a:p>
          <a:p>
            <a:pPr algn="ctr"/>
            <a:r>
              <a:rPr lang="en-GB" b="1" dirty="0">
                <a:solidFill>
                  <a:srgbClr val="0332FF"/>
                </a:solidFill>
                <a:latin typeface="Calibri"/>
                <a:cs typeface="Calibri"/>
                <a:sym typeface="Calibri"/>
              </a:rPr>
              <a:t>International Organizations</a:t>
            </a:r>
            <a:endParaRPr lang="en-GB" b="1" dirty="0">
              <a:solidFill>
                <a:srgbClr val="0332FF"/>
              </a:solidFill>
              <a:latin typeface="Calibri"/>
              <a:cs typeface="Calibri"/>
            </a:endParaRPr>
          </a:p>
        </p:txBody>
      </p:sp>
      <p:sp>
        <p:nvSpPr>
          <p:cNvPr id="29" name="CasellaDiTesto 28">
            <a:extLst>
              <a:ext uri="{FF2B5EF4-FFF2-40B4-BE49-F238E27FC236}">
                <a16:creationId xmlns:a16="http://schemas.microsoft.com/office/drawing/2014/main" id="{0DD37D9E-E849-5888-11C6-400EF1861DC0}"/>
              </a:ext>
            </a:extLst>
          </p:cNvPr>
          <p:cNvSpPr txBox="1"/>
          <p:nvPr/>
        </p:nvSpPr>
        <p:spPr>
          <a:xfrm>
            <a:off x="8412836" y="2418424"/>
            <a:ext cx="2810685" cy="369332"/>
          </a:xfrm>
          <a:prstGeom prst="rect">
            <a:avLst/>
          </a:prstGeom>
          <a:noFill/>
        </p:spPr>
        <p:txBody>
          <a:bodyPr wrap="square">
            <a:spAutoFit/>
          </a:bodyPr>
          <a:lstStyle/>
          <a:p>
            <a:pPr marL="0" marR="0" lvl="0" indent="0" algn="ctr" rtl="0">
              <a:spcBef>
                <a:spcPts val="0"/>
              </a:spcBef>
              <a:spcAft>
                <a:spcPts val="0"/>
              </a:spcAft>
              <a:buNone/>
            </a:pPr>
            <a:r>
              <a:rPr lang="en-GB" b="1" dirty="0">
                <a:solidFill>
                  <a:srgbClr val="0332FF"/>
                </a:solidFill>
                <a:latin typeface="Calibri"/>
                <a:cs typeface="Calibri"/>
                <a:sym typeface="Calibri"/>
              </a:rPr>
              <a:t>298 Services</a:t>
            </a:r>
            <a:endParaRPr lang="en-GB" b="1" dirty="0">
              <a:solidFill>
                <a:srgbClr val="0332FF"/>
              </a:solidFill>
              <a:latin typeface="Calibri"/>
              <a:cs typeface="Calibri"/>
            </a:endParaRPr>
          </a:p>
        </p:txBody>
      </p:sp>
    </p:spTree>
    <p:extLst>
      <p:ext uri="{BB962C8B-B14F-4D97-AF65-F5344CB8AC3E}">
        <p14:creationId xmlns:p14="http://schemas.microsoft.com/office/powerpoint/2010/main" val="157611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magine che contiene testo, schermata, Carattere&#10;&#10;Il contenuto generato dall'IA potrebbe non essere corretto.">
            <a:extLst>
              <a:ext uri="{FF2B5EF4-FFF2-40B4-BE49-F238E27FC236}">
                <a16:creationId xmlns:a16="http://schemas.microsoft.com/office/drawing/2014/main" id="{EB42FD2A-D166-FB3F-6C44-29E725D7CD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ln>
            <a:noFill/>
          </a:ln>
        </p:spPr>
      </p:pic>
    </p:spTree>
    <p:extLst>
      <p:ext uri="{BB962C8B-B14F-4D97-AF65-F5344CB8AC3E}">
        <p14:creationId xmlns:p14="http://schemas.microsoft.com/office/powerpoint/2010/main" val="39144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6" name="Google Shape;118;p9">
            <a:extLst>
              <a:ext uri="{FF2B5EF4-FFF2-40B4-BE49-F238E27FC236}">
                <a16:creationId xmlns:a16="http://schemas.microsoft.com/office/drawing/2014/main" id="{A0200C2E-D27E-5F18-9BFA-87C2F5674CE0}"/>
              </a:ext>
            </a:extLst>
          </p:cNvPr>
          <p:cNvSpPr/>
          <p:nvPr/>
        </p:nvSpPr>
        <p:spPr>
          <a:xfrm>
            <a:off x="402230" y="3742592"/>
            <a:ext cx="2863123" cy="584735"/>
          </a:xfrm>
          <a:prstGeom prst="rect">
            <a:avLst/>
          </a:prstGeom>
          <a:noFill/>
          <a:ln>
            <a:solidFill>
              <a:srgbClr val="CD009B"/>
            </a:solidFill>
          </a:ln>
        </p:spPr>
        <p:txBody>
          <a:bodyPr spcFirstLastPara="1" wrap="square" lIns="91425" tIns="45700" rIns="91425" bIns="45700" anchor="t" anchorCtr="0">
            <a:spAutoFit/>
          </a:bodyPr>
          <a:lstStyle/>
          <a:p>
            <a:pPr lvl="0" algn="ctr"/>
            <a:r>
              <a:rPr lang="en-US" sz="1600" b="1" dirty="0">
                <a:solidFill>
                  <a:srgbClr val="CD009B"/>
                </a:solidFill>
                <a:latin typeface="Calibri" panose="020F0502020204030204" pitchFamily="34" charset="0"/>
                <a:ea typeface="Open Sans Semibold" panose="020B0606030504020204" pitchFamily="34" charset="0"/>
                <a:cs typeface="Calibri" panose="020F0502020204030204" pitchFamily="34" charset="0"/>
              </a:rPr>
              <a:t>Day 2</a:t>
            </a:r>
          </a:p>
          <a:p>
            <a:pPr lvl="0" algn="ctr"/>
            <a:r>
              <a:rPr lang="en-US" sz="1600" b="1" dirty="0">
                <a:solidFill>
                  <a:srgbClr val="CD009B"/>
                </a:solidFill>
                <a:latin typeface="Calibri" panose="020F0502020204030204" pitchFamily="34" charset="0"/>
                <a:ea typeface="Open Sans Semibold" panose="020B0606030504020204" pitchFamily="34" charset="0"/>
                <a:cs typeface="Calibri" panose="020F0502020204030204" pitchFamily="34" charset="0"/>
              </a:rPr>
              <a:t>EPOS in national landscape</a:t>
            </a:r>
          </a:p>
        </p:txBody>
      </p:sp>
      <p:pic>
        <p:nvPicPr>
          <p:cNvPr id="5" name="Google Shape;113;p8">
            <a:extLst>
              <a:ext uri="{FF2B5EF4-FFF2-40B4-BE49-F238E27FC236}">
                <a16:creationId xmlns:a16="http://schemas.microsoft.com/office/drawing/2014/main" id="{9F3C6044-FAE6-177E-D49D-A582D389C201}"/>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l="-11148"/>
          <a:stretch/>
        </p:blipFill>
        <p:spPr>
          <a:xfrm rot="5400000">
            <a:off x="1378921" y="1659420"/>
            <a:ext cx="909740" cy="3098135"/>
          </a:xfrm>
          <a:prstGeom prst="rect">
            <a:avLst/>
          </a:prstGeom>
          <a:noFill/>
          <a:ln>
            <a:noFill/>
          </a:ln>
        </p:spPr>
      </p:pic>
      <p:sp>
        <p:nvSpPr>
          <p:cNvPr id="3" name="Rettangolo 2">
            <a:extLst>
              <a:ext uri="{FF2B5EF4-FFF2-40B4-BE49-F238E27FC236}">
                <a16:creationId xmlns:a16="http://schemas.microsoft.com/office/drawing/2014/main" id="{149FA174-FAC4-6E46-BA48-14C85FBC291B}"/>
              </a:ext>
            </a:extLst>
          </p:cNvPr>
          <p:cNvSpPr/>
          <p:nvPr/>
        </p:nvSpPr>
        <p:spPr>
          <a:xfrm>
            <a:off x="402230" y="3742592"/>
            <a:ext cx="2863123" cy="584735"/>
          </a:xfrm>
          <a:prstGeom prst="rect">
            <a:avLst/>
          </a:prstGeom>
          <a:noFill/>
          <a:ln w="38100">
            <a:solidFill>
              <a:srgbClr val="CD0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 name="Google Shape;109;p8">
            <a:extLst>
              <a:ext uri="{FF2B5EF4-FFF2-40B4-BE49-F238E27FC236}">
                <a16:creationId xmlns:a16="http://schemas.microsoft.com/office/drawing/2014/main" id="{33CFCD31-2288-7529-208F-49EBD556D127}"/>
              </a:ext>
            </a:extLst>
          </p:cNvPr>
          <p:cNvSpPr txBox="1"/>
          <p:nvPr/>
        </p:nvSpPr>
        <p:spPr>
          <a:xfrm>
            <a:off x="538897" y="2151028"/>
            <a:ext cx="258978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CD009B"/>
                </a:solidFill>
                <a:latin typeface="Calibri"/>
                <a:ea typeface="Calibri"/>
                <a:cs typeface="Calibri"/>
                <a:sym typeface="Calibri"/>
              </a:rPr>
              <a:t>DATA Generation</a:t>
            </a:r>
            <a:endParaRPr sz="2000" dirty="0">
              <a:solidFill>
                <a:srgbClr val="CD009B"/>
              </a:solidFill>
            </a:endParaRPr>
          </a:p>
        </p:txBody>
      </p:sp>
      <p:grpSp>
        <p:nvGrpSpPr>
          <p:cNvPr id="7" name="Gruppo 6">
            <a:extLst>
              <a:ext uri="{FF2B5EF4-FFF2-40B4-BE49-F238E27FC236}">
                <a16:creationId xmlns:a16="http://schemas.microsoft.com/office/drawing/2014/main" id="{715E8C69-E262-1196-5C00-849B04BACEA8}"/>
              </a:ext>
            </a:extLst>
          </p:cNvPr>
          <p:cNvGrpSpPr/>
          <p:nvPr/>
        </p:nvGrpSpPr>
        <p:grpSpPr>
          <a:xfrm>
            <a:off x="3287692" y="1442132"/>
            <a:ext cx="6660000" cy="4321077"/>
            <a:chOff x="3287692" y="1146575"/>
            <a:chExt cx="6660000" cy="4321077"/>
          </a:xfrm>
        </p:grpSpPr>
        <p:pic>
          <p:nvPicPr>
            <p:cNvPr id="8" name="Immagine 7">
              <a:extLst>
                <a:ext uri="{FF2B5EF4-FFF2-40B4-BE49-F238E27FC236}">
                  <a16:creationId xmlns:a16="http://schemas.microsoft.com/office/drawing/2014/main" id="{F75FF694-4AC3-A10C-484A-7D5EC8470C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7692" y="1146575"/>
              <a:ext cx="6660000" cy="4321077"/>
            </a:xfrm>
            <a:prstGeom prst="rect">
              <a:avLst/>
            </a:prstGeom>
          </p:spPr>
        </p:pic>
        <p:sp>
          <p:nvSpPr>
            <p:cNvPr id="12" name="Google Shape;111;p8">
              <a:extLst>
                <a:ext uri="{FF2B5EF4-FFF2-40B4-BE49-F238E27FC236}">
                  <a16:creationId xmlns:a16="http://schemas.microsoft.com/office/drawing/2014/main" id="{781D9023-C9F0-AF72-48BD-A54C8AE9668D}"/>
                </a:ext>
              </a:extLst>
            </p:cNvPr>
            <p:cNvSpPr txBox="1"/>
            <p:nvPr/>
          </p:nvSpPr>
          <p:spPr>
            <a:xfrm>
              <a:off x="6735429" y="1862249"/>
              <a:ext cx="2683239" cy="400069"/>
            </a:xfrm>
            <a:prstGeom prst="rect">
              <a:avLst/>
            </a:prstGeom>
            <a:solidFill>
              <a:srgbClr val="CDDAD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332FF"/>
                  </a:solidFill>
                  <a:latin typeface="Calibri"/>
                  <a:ea typeface="Calibri"/>
                  <a:cs typeface="Calibri"/>
                  <a:sym typeface="Calibri"/>
                </a:rPr>
                <a:t>DATA Access </a:t>
              </a:r>
              <a:endParaRPr sz="2000" dirty="0">
                <a:solidFill>
                  <a:srgbClr val="0332FF"/>
                </a:solidFill>
              </a:endParaRPr>
            </a:p>
          </p:txBody>
        </p:sp>
        <p:sp>
          <p:nvSpPr>
            <p:cNvPr id="14" name="Google Shape;111;p8">
              <a:extLst>
                <a:ext uri="{FF2B5EF4-FFF2-40B4-BE49-F238E27FC236}">
                  <a16:creationId xmlns:a16="http://schemas.microsoft.com/office/drawing/2014/main" id="{528801CE-F455-2BAE-75E1-49205B7CD8BF}"/>
                </a:ext>
              </a:extLst>
            </p:cNvPr>
            <p:cNvSpPr txBox="1"/>
            <p:nvPr/>
          </p:nvSpPr>
          <p:spPr>
            <a:xfrm>
              <a:off x="3639112" y="1855472"/>
              <a:ext cx="268323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0332FF"/>
                  </a:solidFill>
                  <a:latin typeface="Calibri"/>
                  <a:ea typeface="Calibri"/>
                  <a:cs typeface="Calibri"/>
                  <a:sym typeface="Calibri"/>
                </a:rPr>
                <a:t>DATA Integration </a:t>
              </a:r>
              <a:endParaRPr sz="2000" dirty="0">
                <a:solidFill>
                  <a:srgbClr val="0332FF"/>
                </a:solidFill>
              </a:endParaRPr>
            </a:p>
          </p:txBody>
        </p:sp>
      </p:grpSp>
      <p:sp>
        <p:nvSpPr>
          <p:cNvPr id="10" name="CasellaDiTesto 9">
            <a:extLst>
              <a:ext uri="{FF2B5EF4-FFF2-40B4-BE49-F238E27FC236}">
                <a16:creationId xmlns:a16="http://schemas.microsoft.com/office/drawing/2014/main" id="{EB03F010-A3CF-C3CF-D56C-1C3A829928C2}"/>
              </a:ext>
            </a:extLst>
          </p:cNvPr>
          <p:cNvSpPr txBox="1"/>
          <p:nvPr/>
        </p:nvSpPr>
        <p:spPr>
          <a:xfrm>
            <a:off x="4250943" y="229506"/>
            <a:ext cx="3690113" cy="523220"/>
          </a:xfrm>
          <a:prstGeom prst="rect">
            <a:avLst/>
          </a:prstGeom>
          <a:noFill/>
        </p:spPr>
        <p:txBody>
          <a:bodyPr wrap="none" rtlCol="0">
            <a:spAutoFit/>
          </a:bodyPr>
          <a:lstStyle/>
          <a:p>
            <a:pPr marL="6350" indent="4763" algn="ctr">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Functional Architecture</a:t>
            </a:r>
          </a:p>
        </p:txBody>
      </p:sp>
      <p:sp>
        <p:nvSpPr>
          <p:cNvPr id="4" name="Rettangolo 3">
            <a:extLst>
              <a:ext uri="{FF2B5EF4-FFF2-40B4-BE49-F238E27FC236}">
                <a16:creationId xmlns:a16="http://schemas.microsoft.com/office/drawing/2014/main" id="{3769D644-E96C-3649-A8CC-00F2C6029EFE}"/>
              </a:ext>
            </a:extLst>
          </p:cNvPr>
          <p:cNvSpPr/>
          <p:nvPr/>
        </p:nvSpPr>
        <p:spPr>
          <a:xfrm>
            <a:off x="8911592" y="2139855"/>
            <a:ext cx="2929274" cy="584775"/>
          </a:xfrm>
          <a:prstGeom prst="rect">
            <a:avLst/>
          </a:prstGeom>
        </p:spPr>
        <p:txBody>
          <a:bodyPr wrap="square">
            <a:spAutoFit/>
          </a:bodyPr>
          <a:lstStyle/>
          <a:p>
            <a:pPr lvl="0" algn="ctr"/>
            <a:r>
              <a:rPr lang="it-IT"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Day 3: Technical challenges, </a:t>
            </a:r>
            <a:r>
              <a:rPr lang="it-IT" sz="1600" b="1" dirty="0" err="1">
                <a:solidFill>
                  <a:srgbClr val="275536"/>
                </a:solidFill>
                <a:latin typeface="Calibri" panose="020F0502020204030204" pitchFamily="34" charset="0"/>
                <a:ea typeface="Open Sans Semibold" panose="020B0606030504020204" pitchFamily="34" charset="0"/>
                <a:cs typeface="Calibri" panose="020F0502020204030204" pitchFamily="34" charset="0"/>
              </a:rPr>
              <a:t>opportunities</a:t>
            </a:r>
            <a:r>
              <a:rPr lang="it-IT"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 and </a:t>
            </a:r>
            <a:r>
              <a:rPr lang="it-IT" sz="1600" b="1" dirty="0" err="1">
                <a:solidFill>
                  <a:srgbClr val="275536"/>
                </a:solidFill>
                <a:latin typeface="Calibri" panose="020F0502020204030204" pitchFamily="34" charset="0"/>
                <a:ea typeface="Open Sans Semibold" panose="020B0606030504020204" pitchFamily="34" charset="0"/>
                <a:cs typeface="Calibri" panose="020F0502020204030204" pitchFamily="34" charset="0"/>
              </a:rPr>
              <a:t>solutions</a:t>
            </a:r>
            <a:endParaRPr lang="en-GB"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endParaRPr>
          </a:p>
        </p:txBody>
      </p:sp>
      <p:sp>
        <p:nvSpPr>
          <p:cNvPr id="26" name="Rettangolo 25">
            <a:extLst>
              <a:ext uri="{FF2B5EF4-FFF2-40B4-BE49-F238E27FC236}">
                <a16:creationId xmlns:a16="http://schemas.microsoft.com/office/drawing/2014/main" id="{C392AD26-99E6-394D-B937-567947A10C50}"/>
              </a:ext>
            </a:extLst>
          </p:cNvPr>
          <p:cNvSpPr/>
          <p:nvPr/>
        </p:nvSpPr>
        <p:spPr>
          <a:xfrm>
            <a:off x="9111909" y="2119583"/>
            <a:ext cx="2482922" cy="634034"/>
          </a:xfrm>
          <a:prstGeom prst="rect">
            <a:avLst/>
          </a:prstGeom>
          <a:noFill/>
          <a:ln w="38100">
            <a:solidFill>
              <a:srgbClr val="98C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nvGrpSpPr>
          <p:cNvPr id="9" name="Gruppo 8">
            <a:extLst>
              <a:ext uri="{FF2B5EF4-FFF2-40B4-BE49-F238E27FC236}">
                <a16:creationId xmlns:a16="http://schemas.microsoft.com/office/drawing/2014/main" id="{97FCF75C-3833-C0AA-111F-61A1BF09F54C}"/>
              </a:ext>
            </a:extLst>
          </p:cNvPr>
          <p:cNvGrpSpPr/>
          <p:nvPr/>
        </p:nvGrpSpPr>
        <p:grpSpPr>
          <a:xfrm>
            <a:off x="960582" y="5523063"/>
            <a:ext cx="6687126" cy="830957"/>
            <a:chOff x="1928255" y="5354299"/>
            <a:chExt cx="5558102" cy="830957"/>
          </a:xfrm>
        </p:grpSpPr>
        <p:sp>
          <p:nvSpPr>
            <p:cNvPr id="17" name="Google Shape;96;p5">
              <a:extLst>
                <a:ext uri="{FF2B5EF4-FFF2-40B4-BE49-F238E27FC236}">
                  <a16:creationId xmlns:a16="http://schemas.microsoft.com/office/drawing/2014/main" id="{3571361F-2A05-5749-AC91-F39C26766141}"/>
                </a:ext>
              </a:extLst>
            </p:cNvPr>
            <p:cNvSpPr/>
            <p:nvPr/>
          </p:nvSpPr>
          <p:spPr>
            <a:xfrm>
              <a:off x="1928255" y="5358340"/>
              <a:ext cx="5558102" cy="584735"/>
            </a:xfrm>
            <a:prstGeom prst="rect">
              <a:avLst/>
            </a:prstGeom>
            <a:noFill/>
            <a:ln>
              <a:noFill/>
            </a:ln>
          </p:spPr>
          <p:txBody>
            <a:bodyPr spcFirstLastPara="1" wrap="square" lIns="91425" tIns="45700" rIns="91425" bIns="45700" anchor="t" anchorCtr="0">
              <a:spAutoFit/>
            </a:bodyPr>
            <a:lstStyle/>
            <a:p>
              <a:pPr algn="ctr"/>
              <a:r>
                <a:rPr lang="en-GB"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Day 1: Early Career Researchers, Thematic Core Services, </a:t>
              </a:r>
            </a:p>
            <a:p>
              <a:pPr algn="ctr"/>
              <a:r>
                <a:rPr lang="en-GB" sz="1600" b="1" dirty="0">
                  <a:solidFill>
                    <a:srgbClr val="275536"/>
                  </a:solidFill>
                  <a:latin typeface="Calibri" panose="020F0502020204030204" pitchFamily="34" charset="0"/>
                  <a:ea typeface="Open Sans Semibold" panose="020B0606030504020204" pitchFamily="34" charset="0"/>
                  <a:cs typeface="Calibri" panose="020F0502020204030204" pitchFamily="34" charset="0"/>
                </a:rPr>
                <a:t>Day 2: International Collaboration, New Services and communities </a:t>
              </a:r>
            </a:p>
          </p:txBody>
        </p:sp>
        <p:sp>
          <p:nvSpPr>
            <p:cNvPr id="19" name="Rettangolo 18">
              <a:extLst>
                <a:ext uri="{FF2B5EF4-FFF2-40B4-BE49-F238E27FC236}">
                  <a16:creationId xmlns:a16="http://schemas.microsoft.com/office/drawing/2014/main" id="{21D5A869-761B-9C41-85A9-06961710BCBA}"/>
                </a:ext>
              </a:extLst>
            </p:cNvPr>
            <p:cNvSpPr/>
            <p:nvPr/>
          </p:nvSpPr>
          <p:spPr>
            <a:xfrm>
              <a:off x="2005024" y="5354299"/>
              <a:ext cx="5373857" cy="830957"/>
            </a:xfrm>
            <a:prstGeom prst="rect">
              <a:avLst/>
            </a:prstGeom>
            <a:noFill/>
            <a:ln w="38100">
              <a:solidFill>
                <a:srgbClr val="A2C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grpSp>
      <p:sp>
        <p:nvSpPr>
          <p:cNvPr id="11" name="Rettangolo 10">
            <a:extLst>
              <a:ext uri="{FF2B5EF4-FFF2-40B4-BE49-F238E27FC236}">
                <a16:creationId xmlns:a16="http://schemas.microsoft.com/office/drawing/2014/main" id="{79090706-27BE-9840-9095-80C9FD1055B5}"/>
              </a:ext>
            </a:extLst>
          </p:cNvPr>
          <p:cNvSpPr/>
          <p:nvPr/>
        </p:nvSpPr>
        <p:spPr>
          <a:xfrm>
            <a:off x="8157231" y="5433878"/>
            <a:ext cx="3494756" cy="830997"/>
          </a:xfrm>
          <a:prstGeom prst="rect">
            <a:avLst/>
          </a:prstGeom>
        </p:spPr>
        <p:txBody>
          <a:bodyPr wrap="square">
            <a:spAutoFit/>
          </a:bodyPr>
          <a:lstStyle/>
          <a:p>
            <a:pPr algn="ctr"/>
            <a:r>
              <a:rPr lang="en-GB" sz="1600" b="1" dirty="0">
                <a:solidFill>
                  <a:srgbClr val="202124"/>
                </a:solidFill>
                <a:latin typeface="Calibri" panose="020F0502020204030204" pitchFamily="34" charset="0"/>
                <a:cs typeface="Calibri" panose="020F0502020204030204" pitchFamily="34" charset="0"/>
              </a:rPr>
              <a:t>Users exploit the EPOS Platform to</a:t>
            </a:r>
          </a:p>
          <a:p>
            <a:pPr algn="ctr"/>
            <a:r>
              <a:rPr lang="en-GB" sz="1600" b="1" dirty="0">
                <a:solidFill>
                  <a:srgbClr val="202124"/>
                </a:solidFill>
                <a:latin typeface="Calibri" panose="020F0502020204030204" pitchFamily="34" charset="0"/>
                <a:cs typeface="Calibri" panose="020F0502020204030204" pitchFamily="34" charset="0"/>
              </a:rPr>
              <a:t>access, visualise, combine, download data from different scientific domains</a:t>
            </a:r>
            <a:endParaRPr lang="en-GB" sz="1600" b="1" dirty="0">
              <a:latin typeface="Calibri" panose="020F0502020204030204" pitchFamily="34" charset="0"/>
              <a:cs typeface="Calibri" panose="020F0502020204030204" pitchFamily="34" charset="0"/>
            </a:endParaRPr>
          </a:p>
        </p:txBody>
      </p:sp>
      <p:sp>
        <p:nvSpPr>
          <p:cNvPr id="27" name="Rettangolo 26">
            <a:extLst>
              <a:ext uri="{FF2B5EF4-FFF2-40B4-BE49-F238E27FC236}">
                <a16:creationId xmlns:a16="http://schemas.microsoft.com/office/drawing/2014/main" id="{9A3B1745-6874-8C44-82D8-885540AFAB19}"/>
              </a:ext>
            </a:extLst>
          </p:cNvPr>
          <p:cNvSpPr/>
          <p:nvPr/>
        </p:nvSpPr>
        <p:spPr>
          <a:xfrm>
            <a:off x="8219990" y="5433879"/>
            <a:ext cx="3374841" cy="830996"/>
          </a:xfrm>
          <a:prstGeom prst="rect">
            <a:avLst/>
          </a:prstGeom>
          <a:noFill/>
          <a:ln w="38100">
            <a:solidFill>
              <a:srgbClr val="F6D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5" name="CasellaDiTesto 14">
            <a:extLst>
              <a:ext uri="{FF2B5EF4-FFF2-40B4-BE49-F238E27FC236}">
                <a16:creationId xmlns:a16="http://schemas.microsoft.com/office/drawing/2014/main" id="{F60285CD-8AB1-29D7-AA1B-578C677EFFD6}"/>
              </a:ext>
            </a:extLst>
          </p:cNvPr>
          <p:cNvSpPr txBox="1"/>
          <p:nvPr/>
        </p:nvSpPr>
        <p:spPr>
          <a:xfrm>
            <a:off x="659705" y="940078"/>
            <a:ext cx="10873483" cy="461665"/>
          </a:xfrm>
          <a:prstGeom prst="rect">
            <a:avLst/>
          </a:prstGeom>
          <a:noFill/>
        </p:spPr>
        <p:txBody>
          <a:bodyPr wrap="square">
            <a:spAutoFit/>
          </a:bodyPr>
          <a:lstStyle/>
          <a:p>
            <a:pPr algn="ctr"/>
            <a:r>
              <a:rPr lang="en-GB" sz="2400" b="1" dirty="0">
                <a:solidFill>
                  <a:srgbClr val="375622"/>
                </a:solidFill>
                <a:effectLst/>
                <a:latin typeface="Calibri" panose="020F0502020204030204" pitchFamily="34" charset="0"/>
                <a:ea typeface="Calibri" panose="020F0502020204030204" pitchFamily="34" charset="0"/>
                <a:cs typeface="Calibri" panose="020F0502020204030204" pitchFamily="34" charset="0"/>
              </a:rPr>
              <a:t>EPOS Days 2025 Programme</a:t>
            </a:r>
            <a:endParaRPr lang="it-IT" sz="2400" dirty="0">
              <a:solidFill>
                <a:srgbClr val="37562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67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E3F7D-BEE8-54D9-FE49-F4DA44D8B087}"/>
            </a:ext>
          </a:extLst>
        </p:cNvPr>
        <p:cNvGrpSpPr/>
        <p:nvPr/>
      </p:nvGrpSpPr>
      <p:grpSpPr>
        <a:xfrm>
          <a:off x="0" y="0"/>
          <a:ext cx="0" cy="0"/>
          <a:chOff x="0" y="0"/>
          <a:chExt cx="0" cy="0"/>
        </a:xfrm>
      </p:grpSpPr>
      <p:pic>
        <p:nvPicPr>
          <p:cNvPr id="31" name="Immagine 30" descr="Immagine che contiene vestiti, persona, gruppo, persone&#10;&#10;Il contenuto generato dall'IA potrebbe non essere corretto.">
            <a:extLst>
              <a:ext uri="{FF2B5EF4-FFF2-40B4-BE49-F238E27FC236}">
                <a16:creationId xmlns:a16="http://schemas.microsoft.com/office/drawing/2014/main" id="{6590B79E-BBF2-792B-41B5-B0E19AB5F15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26495"/>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 name="TextBox 7">
            <a:extLst>
              <a:ext uri="{FF2B5EF4-FFF2-40B4-BE49-F238E27FC236}">
                <a16:creationId xmlns:a16="http://schemas.microsoft.com/office/drawing/2014/main" id="{FCF1C249-13D5-EFE1-2AAC-2752FC34294D}"/>
              </a:ext>
            </a:extLst>
          </p:cNvPr>
          <p:cNvSpPr txBox="1"/>
          <p:nvPr/>
        </p:nvSpPr>
        <p:spPr>
          <a:xfrm>
            <a:off x="658813" y="5025889"/>
            <a:ext cx="4412974" cy="606286"/>
          </a:xfrm>
          <a:prstGeom prst="rect">
            <a:avLst/>
          </a:prstGeom>
          <a:noFill/>
        </p:spPr>
        <p:txBody>
          <a:bodyPr vert="horz" lIns="91440" tIns="45720" rIns="91440" bIns="45720" rtlCol="0" anchor="ctr">
            <a:noAutofit/>
          </a:bodyPr>
          <a:lstStyle/>
          <a:p>
            <a:pPr marL="131763" lvl="1">
              <a:lnSpc>
                <a:spcPct val="90000"/>
              </a:lnSpc>
              <a:spcAft>
                <a:spcPts val="600"/>
              </a:spcAft>
              <a:buSzPct val="75000"/>
              <a:tabLst>
                <a:tab pos="3419475" algn="l"/>
                <a:tab pos="4049713" algn="l"/>
              </a:tabLst>
              <a:defRPr/>
            </a:pPr>
            <a:r>
              <a:rPr lang="en-US" sz="2400" b="1" kern="1200" dirty="0">
                <a:solidFill>
                  <a:schemeClr val="accent2"/>
                </a:solidFill>
                <a:latin typeface="Calibri" panose="020F0502020204030204" pitchFamily="34" charset="0"/>
                <a:cs typeface="Calibri" panose="020F0502020204030204" pitchFamily="34" charset="0"/>
              </a:rPr>
              <a:t>Purpose of the EPOS Days</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Arial"/>
              </a:rPr>
              <a:t>		</a:t>
            </a:r>
          </a:p>
        </p:txBody>
      </p:sp>
      <p:sp>
        <p:nvSpPr>
          <p:cNvPr id="3" name="CasellaDiTesto 2">
            <a:extLst>
              <a:ext uri="{FF2B5EF4-FFF2-40B4-BE49-F238E27FC236}">
                <a16:creationId xmlns:a16="http://schemas.microsoft.com/office/drawing/2014/main" id="{DC487203-2BF4-0368-86EB-8B6606BB8F41}"/>
              </a:ext>
            </a:extLst>
          </p:cNvPr>
          <p:cNvSpPr txBox="1"/>
          <p:nvPr/>
        </p:nvSpPr>
        <p:spPr>
          <a:xfrm>
            <a:off x="371060" y="4121427"/>
            <a:ext cx="11162128" cy="742121"/>
          </a:xfrm>
          <a:prstGeom prst="rect">
            <a:avLst/>
          </a:prstGeom>
          <a:solidFill>
            <a:schemeClr val="bg1"/>
          </a:solidFill>
        </p:spPr>
        <p:txBody>
          <a:bodyPr vert="horz" lIns="91440" tIns="45720" rIns="91440" bIns="45720" rtlCol="0" anchor="ctr">
            <a:noAutofit/>
          </a:bodyPr>
          <a:lstStyle/>
          <a:p>
            <a:pPr marL="0" marR="0" lvl="0" indent="0" algn="ctr" fontAlgn="auto">
              <a:lnSpc>
                <a:spcPct val="90000"/>
              </a:lnSpc>
              <a:spcBef>
                <a:spcPct val="0"/>
              </a:spcBef>
              <a:spcAft>
                <a:spcPts val="600"/>
              </a:spcAft>
              <a:buClr>
                <a:srgbClr val="000000"/>
              </a:buClr>
              <a:buSzTx/>
              <a:tabLst/>
              <a:defRPr/>
            </a:pPr>
            <a:r>
              <a:rPr kumimoji="0" lang="en-US" sz="2800" b="1" i="0" u="none" strike="noStrike" kern="1200" cap="none" spc="0" normalizeH="0" baseline="0" noProof="0" dirty="0">
                <a:ln>
                  <a:noFill/>
                </a:ln>
                <a:solidFill>
                  <a:schemeClr val="accent2"/>
                </a:solidFill>
                <a:effectLst/>
                <a:uLnTx/>
                <a:uFillTx/>
                <a:latin typeface="Calibri" panose="020F0502020204030204" pitchFamily="34" charset="0"/>
                <a:ea typeface="+mj-ea"/>
                <a:cs typeface="Calibri" panose="020F0502020204030204" pitchFamily="34" charset="0"/>
                <a:sym typeface="Arial"/>
              </a:rPr>
              <a:t>As a tradition …  The EPOS Community meets every year</a:t>
            </a:r>
            <a:endParaRPr lang="en-US" sz="2800" b="1" kern="1200" dirty="0">
              <a:solidFill>
                <a:schemeClr val="accent2"/>
              </a:solidFill>
              <a:latin typeface="Calibri" panose="020F0502020204030204" pitchFamily="34" charset="0"/>
              <a:ea typeface="+mn-ea"/>
              <a:cs typeface="Calibri" panose="020F0502020204030204" pitchFamily="34" charset="0"/>
            </a:endParaRPr>
          </a:p>
        </p:txBody>
      </p:sp>
      <p:sp>
        <p:nvSpPr>
          <p:cNvPr id="39" name="CasellaDiTesto 38">
            <a:extLst>
              <a:ext uri="{FF2B5EF4-FFF2-40B4-BE49-F238E27FC236}">
                <a16:creationId xmlns:a16="http://schemas.microsoft.com/office/drawing/2014/main" id="{AE5B00A1-25CD-63DF-EABF-FC3AD79971B8}"/>
              </a:ext>
            </a:extLst>
          </p:cNvPr>
          <p:cNvSpPr txBox="1"/>
          <p:nvPr/>
        </p:nvSpPr>
        <p:spPr>
          <a:xfrm>
            <a:off x="4439478" y="4786991"/>
            <a:ext cx="6983896" cy="1908215"/>
          </a:xfrm>
          <a:prstGeom prst="rect">
            <a:avLst/>
          </a:prstGeom>
          <a:noFill/>
        </p:spPr>
        <p:txBody>
          <a:bodyPr wrap="square">
            <a:spAutoFit/>
          </a:bodyPr>
          <a:lstStyle/>
          <a:p>
            <a:pPr marL="360363" marR="0" lvl="1" indent="-228600" fontAlgn="auto">
              <a:lnSpc>
                <a:spcPct val="90000"/>
              </a:lnSpc>
              <a:spcBef>
                <a:spcPts val="0"/>
              </a:spcBef>
              <a:spcAft>
                <a:spcPts val="600"/>
              </a:spcAft>
              <a:buClr>
                <a:srgbClr val="000000"/>
              </a:buClr>
              <a:buSzPct val="75000"/>
              <a:buFont typeface="Arial" panose="020B0604020202020204" pitchFamily="34" charset="0"/>
              <a:buChar char="•"/>
              <a:tabLst>
                <a:tab pos="3419475" algn="l"/>
                <a:tab pos="4049713" algn="l"/>
              </a:tabLst>
              <a:defRPr/>
            </a:pP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Arial"/>
              </a:rPr>
              <a:t>Bring the EPOS Community together</a:t>
            </a:r>
          </a:p>
          <a:p>
            <a:pPr marL="360363" marR="0" lvl="1" indent="-228600" fontAlgn="auto">
              <a:lnSpc>
                <a:spcPct val="90000"/>
              </a:lnSpc>
              <a:spcBef>
                <a:spcPts val="0"/>
              </a:spcBef>
              <a:spcAft>
                <a:spcPts val="600"/>
              </a:spcAft>
              <a:buClr>
                <a:srgbClr val="000000"/>
              </a:buClr>
              <a:buSzPct val="75000"/>
              <a:buFont typeface="Arial" panose="020B0604020202020204" pitchFamily="34" charset="0"/>
              <a:buChar char="•"/>
              <a:tabLst>
                <a:tab pos="3419475" algn="l"/>
                <a:tab pos="4049713" algn="l"/>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Arial"/>
            </a:endParaRPr>
          </a:p>
          <a:p>
            <a:pPr marL="360363" marR="0" lvl="1" indent="-228600" fontAlgn="auto">
              <a:lnSpc>
                <a:spcPct val="90000"/>
              </a:lnSpc>
              <a:spcBef>
                <a:spcPts val="0"/>
              </a:spcBef>
              <a:spcAft>
                <a:spcPts val="600"/>
              </a:spcAft>
              <a:buClr>
                <a:srgbClr val="000000"/>
              </a:buClr>
              <a:buSzPct val="75000"/>
              <a:buFont typeface="Arial" panose="020B0604020202020204" pitchFamily="34" charset="0"/>
              <a:buChar char="•"/>
              <a:tabLst>
                <a:tab pos="3419475" algn="l"/>
                <a:tab pos="4049713" algn="l"/>
              </a:tabLst>
              <a:defRPr/>
            </a:pP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Arial"/>
              </a:rPr>
              <a:t>Make EPOS known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Arial"/>
              </a:rPr>
              <a:t>to researchers, potential contributors, new</a:t>
            </a:r>
            <a:r>
              <a:rPr kumimoji="0" lang="en-US" sz="2400" b="0" i="0"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sym typeface="Arial"/>
              </a:rPr>
              <a:t> </a:t>
            </a:r>
            <a:r>
              <a:rPr lang="en-US" sz="2400" kern="1200" dirty="0">
                <a:solidFill>
                  <a:schemeClr val="tx1"/>
                </a:solidFill>
                <a:latin typeface="Calibri" panose="020F0502020204030204" pitchFamily="34" charset="0"/>
                <a:ea typeface="+mn-ea"/>
                <a:cs typeface="Calibri" panose="020F0502020204030204" pitchFamily="34" charset="0"/>
              </a:rPr>
              <a:t>potential partners</a:t>
            </a:r>
            <a:r>
              <a:rPr lang="en-US" sz="2400" kern="1200" noProof="0" dirty="0">
                <a:solidFill>
                  <a:schemeClr val="tx1"/>
                </a:solidFill>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Arial"/>
              </a:rPr>
              <a:t>users … and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Arial"/>
              </a:rPr>
              <a:t>learn about them </a:t>
            </a:r>
            <a:endParaRPr lang="it-IT" sz="2400" dirty="0"/>
          </a:p>
        </p:txBody>
      </p:sp>
      <p:grpSp>
        <p:nvGrpSpPr>
          <p:cNvPr id="72" name="Gruppo 71">
            <a:extLst>
              <a:ext uri="{FF2B5EF4-FFF2-40B4-BE49-F238E27FC236}">
                <a16:creationId xmlns:a16="http://schemas.microsoft.com/office/drawing/2014/main" id="{5E9B256B-E398-43E8-D6EB-311214379D23}"/>
              </a:ext>
            </a:extLst>
          </p:cNvPr>
          <p:cNvGrpSpPr/>
          <p:nvPr/>
        </p:nvGrpSpPr>
        <p:grpSpPr>
          <a:xfrm>
            <a:off x="-332651" y="-174991"/>
            <a:ext cx="3060000" cy="1168974"/>
            <a:chOff x="-319399" y="-135233"/>
            <a:chExt cx="3060000" cy="1168974"/>
          </a:xfrm>
        </p:grpSpPr>
        <p:sp>
          <p:nvSpPr>
            <p:cNvPr id="63" name="Rettangolo 62">
              <a:extLst>
                <a:ext uri="{FF2B5EF4-FFF2-40B4-BE49-F238E27FC236}">
                  <a16:creationId xmlns:a16="http://schemas.microsoft.com/office/drawing/2014/main" id="{393C053C-F4BA-84A4-730A-FEBB1149F699}"/>
                </a:ext>
              </a:extLst>
            </p:cNvPr>
            <p:cNvSpPr/>
            <p:nvPr/>
          </p:nvSpPr>
          <p:spPr>
            <a:xfrm>
              <a:off x="0" y="1"/>
              <a:ext cx="2412000" cy="9409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9" name="Picture 6" descr="A logo with a circle and a clock&#10;&#10;Description automatically generated">
              <a:extLst>
                <a:ext uri="{FF2B5EF4-FFF2-40B4-BE49-F238E27FC236}">
                  <a16:creationId xmlns:a16="http://schemas.microsoft.com/office/drawing/2014/main" id="{6E992617-E237-59F2-ACEE-DBC341E7DE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399" y="-135233"/>
              <a:ext cx="3060000" cy="1168974"/>
            </a:xfrm>
            <a:prstGeom prst="rect">
              <a:avLst/>
            </a:prstGeom>
          </p:spPr>
        </p:pic>
      </p:grpSp>
    </p:spTree>
    <p:extLst>
      <p:ext uri="{BB962C8B-B14F-4D97-AF65-F5344CB8AC3E}">
        <p14:creationId xmlns:p14="http://schemas.microsoft.com/office/powerpoint/2010/main" val="4868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150;p4" descr="Immagine che contiene cerchio, Arte bambini&#10;&#10;Descrizione generata automaticamente">
            <a:extLst>
              <a:ext uri="{FF2B5EF4-FFF2-40B4-BE49-F238E27FC236}">
                <a16:creationId xmlns:a16="http://schemas.microsoft.com/office/drawing/2014/main" id="{4AEF2981-B6DD-BB4B-A47C-199AEE296F23}"/>
              </a:ext>
            </a:extLst>
          </p:cNvPr>
          <p:cNvPicPr preferRelativeResize="0">
            <a:picLocks noChangeAspect="1"/>
          </p:cNvPicPr>
          <p:nvPr/>
        </p:nvPicPr>
        <p:blipFill rotWithShape="1">
          <a:blip r:embed="rId3">
            <a:alphaModFix/>
          </a:blip>
          <a:srcRect/>
          <a:stretch/>
        </p:blipFill>
        <p:spPr>
          <a:xfrm>
            <a:off x="452274" y="1183013"/>
            <a:ext cx="4086552" cy="4212000"/>
          </a:xfrm>
          <a:prstGeom prst="ellipse">
            <a:avLst/>
          </a:prstGeom>
          <a:noFill/>
          <a:ln>
            <a:noFill/>
          </a:ln>
        </p:spPr>
      </p:pic>
      <p:sp>
        <p:nvSpPr>
          <p:cNvPr id="14" name="Google Shape;151;p4">
            <a:extLst>
              <a:ext uri="{FF2B5EF4-FFF2-40B4-BE49-F238E27FC236}">
                <a16:creationId xmlns:a16="http://schemas.microsoft.com/office/drawing/2014/main" id="{AF601C7F-A6C8-C245-94D3-4AE471B28C4F}"/>
              </a:ext>
            </a:extLst>
          </p:cNvPr>
          <p:cNvSpPr txBox="1"/>
          <p:nvPr/>
        </p:nvSpPr>
        <p:spPr>
          <a:xfrm>
            <a:off x="388332" y="4628249"/>
            <a:ext cx="4214436" cy="1938952"/>
          </a:xfrm>
          <a:prstGeom prst="rect">
            <a:avLst/>
          </a:prstGeom>
          <a:solidFill>
            <a:srgbClr val="1C492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u="none" strike="noStrike" cap="none" dirty="0">
                <a:solidFill>
                  <a:srgbClr val="FFC000"/>
                </a:solidFill>
                <a:latin typeface="Calibri" panose="020F0502020204030204" pitchFamily="34" charset="0"/>
                <a:ea typeface="Calibri"/>
                <a:cs typeface="Calibri" panose="020F0502020204030204" pitchFamily="34" charset="0"/>
                <a:sym typeface="Calibri"/>
              </a:rPr>
              <a:t>511</a:t>
            </a:r>
            <a:r>
              <a:rPr lang="en-GB" sz="2400" b="1" u="none" strike="noStrike" cap="none" noProof="0" dirty="0">
                <a:solidFill>
                  <a:srgbClr val="FFC000"/>
                </a:solidFill>
                <a:latin typeface="Calibri" panose="020F0502020204030204" pitchFamily="34" charset="0"/>
                <a:ea typeface="Calibri"/>
                <a:cs typeface="Calibri" panose="020F0502020204030204" pitchFamily="34" charset="0"/>
                <a:sym typeface="Calibri"/>
              </a:rPr>
              <a:t> Data and Service Providers</a:t>
            </a:r>
            <a:endParaRPr lang="en-GB" sz="2400" noProof="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400" b="1" noProof="0" dirty="0">
                <a:solidFill>
                  <a:srgbClr val="FFC000"/>
                </a:solidFill>
                <a:latin typeface="Calibri" panose="020F0502020204030204" pitchFamily="34" charset="0"/>
                <a:ea typeface="Calibri"/>
                <a:cs typeface="Calibri" panose="020F0502020204030204" pitchFamily="34" charset="0"/>
                <a:sym typeface="Calibri"/>
              </a:rPr>
              <a:t>172 </a:t>
            </a:r>
            <a:r>
              <a:rPr lang="en-GB" sz="2400" b="1" u="none" strike="noStrike" cap="none" noProof="0" dirty="0">
                <a:solidFill>
                  <a:srgbClr val="FFC000"/>
                </a:solidFill>
                <a:latin typeface="Calibri" panose="020F0502020204030204" pitchFamily="34" charset="0"/>
                <a:ea typeface="Calibri"/>
                <a:cs typeface="Calibri" panose="020F0502020204030204" pitchFamily="34" charset="0"/>
                <a:sym typeface="Calibri"/>
              </a:rPr>
              <a:t>Research </a:t>
            </a:r>
            <a:r>
              <a:rPr lang="en-GB" sz="2400" b="1" noProof="0" dirty="0">
                <a:solidFill>
                  <a:srgbClr val="FFC000"/>
                </a:solidFill>
                <a:latin typeface="Calibri" panose="020F0502020204030204" pitchFamily="34" charset="0"/>
                <a:ea typeface="Calibri"/>
                <a:cs typeface="Calibri" panose="020F0502020204030204" pitchFamily="34" charset="0"/>
                <a:sym typeface="Calibri"/>
              </a:rPr>
              <a:t>O</a:t>
            </a:r>
            <a:r>
              <a:rPr lang="en-GB" sz="2400" b="1" u="none" strike="noStrike" cap="none" noProof="0" dirty="0">
                <a:solidFill>
                  <a:srgbClr val="FFC000"/>
                </a:solidFill>
                <a:latin typeface="Calibri" panose="020F0502020204030204" pitchFamily="34" charset="0"/>
                <a:ea typeface="Calibri"/>
                <a:cs typeface="Calibri" panose="020F0502020204030204" pitchFamily="34" charset="0"/>
                <a:sym typeface="Calibri"/>
              </a:rPr>
              <a:t>rganisations </a:t>
            </a:r>
            <a:endParaRPr lang="en-GB" sz="2400" noProof="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400" b="1" u="none" strike="noStrike" cap="none" noProof="0" dirty="0">
                <a:solidFill>
                  <a:srgbClr val="FFC000"/>
                </a:solidFill>
                <a:latin typeface="Calibri" panose="020F0502020204030204" pitchFamily="34" charset="0"/>
                <a:ea typeface="Calibri"/>
                <a:cs typeface="Calibri" panose="020F0502020204030204" pitchFamily="34" charset="0"/>
                <a:sym typeface="Calibri"/>
              </a:rPr>
              <a:t>26 European Countries</a:t>
            </a:r>
          </a:p>
          <a:p>
            <a:pPr marL="0" marR="0" lvl="0" indent="0" algn="ctr" rtl="0">
              <a:spcBef>
                <a:spcPts val="0"/>
              </a:spcBef>
              <a:spcAft>
                <a:spcPts val="0"/>
              </a:spcAft>
              <a:buNone/>
            </a:pPr>
            <a:r>
              <a:rPr lang="en-GB" sz="2400" b="1" dirty="0">
                <a:solidFill>
                  <a:srgbClr val="FFC000"/>
                </a:solidFill>
                <a:latin typeface="Calibri" panose="020F0502020204030204" pitchFamily="34" charset="0"/>
                <a:cs typeface="Calibri" panose="020F0502020204030204" pitchFamily="34" charset="0"/>
                <a:sym typeface="Calibri"/>
              </a:rPr>
              <a:t>10 Scientific Domains</a:t>
            </a:r>
            <a:endParaRPr lang="en-GB" sz="2400" noProof="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400" b="1" noProof="0" dirty="0">
                <a:solidFill>
                  <a:srgbClr val="FFC000"/>
                </a:solidFill>
                <a:latin typeface="Calibri" panose="020F0502020204030204" pitchFamily="34" charset="0"/>
                <a:ea typeface="Calibri"/>
                <a:cs typeface="Calibri" panose="020F0502020204030204" pitchFamily="34" charset="0"/>
                <a:sym typeface="Calibri"/>
              </a:rPr>
              <a:t>5 International Organizations</a:t>
            </a:r>
            <a:endParaRPr lang="en-GB" sz="2400" noProof="0" dirty="0">
              <a:solidFill>
                <a:srgbClr val="FFC000"/>
              </a:solidFill>
              <a:latin typeface="Calibri" panose="020F0502020204030204" pitchFamily="34" charset="0"/>
              <a:ea typeface="Calibri"/>
              <a:cs typeface="Calibri" panose="020F0502020204030204" pitchFamily="34" charset="0"/>
              <a:sym typeface="Calibri"/>
            </a:endParaRPr>
          </a:p>
        </p:txBody>
      </p:sp>
      <p:sp>
        <p:nvSpPr>
          <p:cNvPr id="32" name="CasellaDiTesto 31">
            <a:extLst>
              <a:ext uri="{FF2B5EF4-FFF2-40B4-BE49-F238E27FC236}">
                <a16:creationId xmlns:a16="http://schemas.microsoft.com/office/drawing/2014/main" id="{52457C96-13BC-75A8-7595-526F9252B3C9}"/>
              </a:ext>
            </a:extLst>
          </p:cNvPr>
          <p:cNvSpPr txBox="1"/>
          <p:nvPr/>
        </p:nvSpPr>
        <p:spPr>
          <a:xfrm>
            <a:off x="4957618" y="1484313"/>
            <a:ext cx="6575570" cy="2985433"/>
          </a:xfrm>
          <a:prstGeom prst="rect">
            <a:avLst/>
          </a:prstGeom>
          <a:noFill/>
        </p:spPr>
        <p:txBody>
          <a:bodyPr wrap="square">
            <a:spAutoFit/>
          </a:bodyPr>
          <a:lstStyle/>
          <a:p>
            <a:pPr marL="173038" indent="-173038">
              <a:spcBef>
                <a:spcPts val="600"/>
              </a:spcBef>
              <a:spcAft>
                <a:spcPts val="600"/>
              </a:spcAft>
              <a:buFont typeface="Arial" panose="020B0604020202020204" pitchFamily="34" charset="0"/>
              <a:buChar char="•"/>
            </a:pPr>
            <a:r>
              <a:rPr lang="en-GB" altLang="it-IT" sz="2400" b="1" dirty="0">
                <a:latin typeface="Calibri" panose="020F0502020204030204" pitchFamily="34" charset="0"/>
                <a:cs typeface="Calibri" panose="020F0502020204030204" pitchFamily="34" charset="0"/>
              </a:rPr>
              <a:t>EPOS brings together c</a:t>
            </a:r>
            <a:r>
              <a:rPr lang="en-GB" sz="2400" b="1" dirty="0">
                <a:latin typeface="Calibri" panose="020F0502020204030204" pitchFamily="34" charset="0"/>
                <a:cs typeface="Calibri" panose="020F0502020204030204" pitchFamily="34" charset="0"/>
              </a:rPr>
              <a:t>ountries and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aggregates research communities around the paradigm of </a:t>
            </a:r>
            <a:r>
              <a:rPr lang="en-US" sz="2400" b="1" dirty="0">
                <a:solidFill>
                  <a:srgbClr val="0332FF"/>
                </a:solidFill>
                <a:latin typeface="Calibri" panose="020F0502020204030204" pitchFamily="34" charset="0"/>
                <a:cs typeface="Calibri" panose="020F0502020204030204" pitchFamily="34" charset="0"/>
              </a:rPr>
              <a:t>Open Science </a:t>
            </a:r>
          </a:p>
          <a:p>
            <a:pPr marL="173038" indent="-173038" algn="just">
              <a:spcBef>
                <a:spcPts val="600"/>
              </a:spcBef>
              <a:spcAft>
                <a:spcPts val="600"/>
              </a:spcAft>
              <a:buFont typeface="Arial" panose="020B0604020202020204" pitchFamily="34" charset="0"/>
              <a:buChar char="•"/>
            </a:pPr>
            <a:r>
              <a:rPr lang="en-GB" sz="2400" b="1" dirty="0">
                <a:latin typeface="Calibri" panose="020F0502020204030204" pitchFamily="34" charset="0"/>
                <a:cs typeface="Calibri" panose="020F0502020204030204" pitchFamily="34" charset="0"/>
              </a:rPr>
              <a:t>EPOS integrates scientific DATA</a:t>
            </a:r>
            <a:r>
              <a:rPr lang="en-GB" sz="2400" b="1" dirty="0">
                <a:solidFill>
                  <a:schemeClr val="accent6">
                    <a:lumMod val="75000"/>
                  </a:schemeClr>
                </a:solidFill>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generated across Europe and across disciplines making them </a:t>
            </a:r>
            <a:r>
              <a:rPr lang="en-GB" sz="2400" b="1" dirty="0">
                <a:solidFill>
                  <a:srgbClr val="0332FF"/>
                </a:solidFill>
                <a:latin typeface="Calibri" panose="020F0502020204030204" pitchFamily="34" charset="0"/>
                <a:cs typeface="Calibri" panose="020F0502020204030204" pitchFamily="34" charset="0"/>
              </a:rPr>
              <a:t>universally accessible</a:t>
            </a:r>
          </a:p>
          <a:p>
            <a:pPr marL="173038" indent="-173038" algn="just">
              <a:spcBef>
                <a:spcPts val="600"/>
              </a:spcBef>
              <a:spcAft>
                <a:spcPts val="600"/>
              </a:spcAft>
              <a:buFont typeface="Arial" panose="020B0604020202020204" pitchFamily="34" charset="0"/>
              <a:buChar char="•"/>
            </a:pPr>
            <a:r>
              <a:rPr lang="en-GB" sz="2400" b="1" kern="1200" dirty="0">
                <a:solidFill>
                  <a:srgbClr val="0332FF"/>
                </a:solidFill>
                <a:latin typeface="Calibri" panose="020F0502020204030204" pitchFamily="34" charset="0"/>
                <a:cs typeface="Calibri" panose="020F0502020204030204" pitchFamily="34" charset="0"/>
              </a:rPr>
              <a:t>EPOS enables excellent science and innovation </a:t>
            </a:r>
          </a:p>
        </p:txBody>
      </p:sp>
      <p:sp>
        <p:nvSpPr>
          <p:cNvPr id="44" name="CasellaDiTesto 43">
            <a:extLst>
              <a:ext uri="{FF2B5EF4-FFF2-40B4-BE49-F238E27FC236}">
                <a16:creationId xmlns:a16="http://schemas.microsoft.com/office/drawing/2014/main" id="{8C32CCEC-5A02-6750-1522-558B2654C6F4}"/>
              </a:ext>
            </a:extLst>
          </p:cNvPr>
          <p:cNvSpPr txBox="1"/>
          <p:nvPr/>
        </p:nvSpPr>
        <p:spPr>
          <a:xfrm>
            <a:off x="658812" y="322099"/>
            <a:ext cx="10874375" cy="954107"/>
          </a:xfrm>
          <a:prstGeom prst="rect">
            <a:avLst/>
          </a:prstGeom>
          <a:noFill/>
        </p:spPr>
        <p:txBody>
          <a:bodyPr wrap="square">
            <a:spAutoFit/>
          </a:bodyPr>
          <a:lstStyle/>
          <a:p>
            <a:pPr marL="6350" indent="4763" algn="ctr">
              <a:spcBef>
                <a:spcPct val="0"/>
              </a:spcBef>
              <a:buClr>
                <a:srgbClr val="000000"/>
              </a:buClr>
              <a:buSzPts val="2000"/>
              <a:defRPr/>
            </a:pPr>
            <a:r>
              <a:rPr kumimoji="0" lang="en-GB"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GB" sz="2800" b="1" dirty="0">
                <a:solidFill>
                  <a:srgbClr val="1D4635"/>
                </a:solidFill>
                <a:latin typeface="Calibri" panose="020F0502020204030204" pitchFamily="34" charset="0"/>
                <a:cs typeface="Calibri" panose="020F0502020204030204" pitchFamily="34" charset="0"/>
                <a:sym typeface="Calibri"/>
              </a:rPr>
              <a:t>EPOS is the reference Research Infrastructure </a:t>
            </a:r>
          </a:p>
          <a:p>
            <a:pPr marL="6350" marR="0" indent="4763" algn="ctr" fontAlgn="auto">
              <a:spcBef>
                <a:spcPct val="0"/>
              </a:spcBef>
              <a:spcAft>
                <a:spcPts val="0"/>
              </a:spcAft>
              <a:buClr>
                <a:srgbClr val="000000"/>
              </a:buClr>
              <a:buSzPts val="2000"/>
              <a:buFontTx/>
              <a:buNone/>
              <a:tabLst/>
              <a:defRPr/>
            </a:pPr>
            <a:r>
              <a:rPr lang="en-GB" sz="2800" b="1" dirty="0">
                <a:solidFill>
                  <a:srgbClr val="1D4635"/>
                </a:solidFill>
                <a:latin typeface="Calibri" panose="020F0502020204030204" pitchFamily="34" charset="0"/>
                <a:cs typeface="Calibri" panose="020F0502020204030204" pitchFamily="34" charset="0"/>
                <a:sym typeface="Calibri"/>
              </a:rPr>
              <a:t>for solid Earth science in Europe</a:t>
            </a:r>
          </a:p>
        </p:txBody>
      </p:sp>
      <p:sp>
        <p:nvSpPr>
          <p:cNvPr id="3" name="CasellaDiTesto 2">
            <a:extLst>
              <a:ext uri="{FF2B5EF4-FFF2-40B4-BE49-F238E27FC236}">
                <a16:creationId xmlns:a16="http://schemas.microsoft.com/office/drawing/2014/main" id="{9347D2D0-DDAB-C1AC-FA68-0F1A7E28F4B1}"/>
              </a:ext>
            </a:extLst>
          </p:cNvPr>
          <p:cNvSpPr txBox="1"/>
          <p:nvPr/>
        </p:nvSpPr>
        <p:spPr>
          <a:xfrm>
            <a:off x="4691269" y="4891318"/>
            <a:ext cx="6841919" cy="757130"/>
          </a:xfrm>
          <a:prstGeom prst="rect">
            <a:avLst/>
          </a:prstGeom>
          <a:noFill/>
        </p:spPr>
        <p:txBody>
          <a:bodyPr wrap="square">
            <a:spAutoFit/>
          </a:bodyPr>
          <a:lstStyle/>
          <a:p>
            <a:pPr algn="ctr">
              <a:lnSpc>
                <a:spcPct val="90000"/>
              </a:lnSpc>
              <a:spcBef>
                <a:spcPct val="0"/>
              </a:spcBef>
              <a:defRPr/>
            </a:pPr>
            <a:r>
              <a:rPr kumimoji="0" lang="en-GB" sz="2400" b="1" i="0" u="none" strike="noStrike" kern="1200" cap="none" spc="0" normalizeH="0" baseline="0" noProof="0" dirty="0">
                <a:ln>
                  <a:noFill/>
                </a:ln>
                <a:solidFill>
                  <a:srgbClr val="0332FF"/>
                </a:solidFill>
                <a:effectLst/>
                <a:uLnTx/>
                <a:uFillTx/>
                <a:latin typeface="Calibri" panose="020F0502020204030204" pitchFamily="34" charset="0"/>
                <a:cs typeface="Calibri" panose="020F0502020204030204" pitchFamily="34" charset="0"/>
              </a:rPr>
              <a:t>EPOS is operated by an ERIC </a:t>
            </a:r>
          </a:p>
          <a:p>
            <a:pPr algn="ctr">
              <a:lnSpc>
                <a:spcPct val="90000"/>
              </a:lnSpc>
              <a:spcBef>
                <a:spcPct val="0"/>
              </a:spcBef>
              <a:defRPr/>
            </a:pPr>
            <a:r>
              <a:rPr kumimoji="0" lang="en-GB" sz="2400" b="1" i="0" u="none" strike="noStrike" kern="1200" cap="none" spc="0" normalizeH="0" baseline="0" noProof="0" dirty="0">
                <a:ln>
                  <a:noFill/>
                </a:ln>
                <a:solidFill>
                  <a:srgbClr val="0332FF"/>
                </a:solidFill>
                <a:effectLst/>
                <a:uLnTx/>
                <a:uFillTx/>
                <a:latin typeface="Calibri" panose="020F0502020204030204" pitchFamily="34" charset="0"/>
                <a:cs typeface="Calibri" panose="020F0502020204030204" pitchFamily="34" charset="0"/>
              </a:rPr>
              <a:t>(European Research Infrastructure Consortium)</a:t>
            </a:r>
          </a:p>
        </p:txBody>
      </p:sp>
    </p:spTree>
    <p:extLst>
      <p:ext uri="{BB962C8B-B14F-4D97-AF65-F5344CB8AC3E}">
        <p14:creationId xmlns:p14="http://schemas.microsoft.com/office/powerpoint/2010/main" val="7865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8;p4">
            <a:extLst>
              <a:ext uri="{FF2B5EF4-FFF2-40B4-BE49-F238E27FC236}">
                <a16:creationId xmlns:a16="http://schemas.microsoft.com/office/drawing/2014/main" id="{E49EFC84-E210-64E6-7BBD-A27FD4D94691}"/>
              </a:ext>
            </a:extLst>
          </p:cNvPr>
          <p:cNvSpPr/>
          <p:nvPr/>
        </p:nvSpPr>
        <p:spPr>
          <a:xfrm>
            <a:off x="695684" y="1044474"/>
            <a:ext cx="10800632" cy="6155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000" b="1" dirty="0">
                <a:solidFill>
                  <a:srgbClr val="3A3838"/>
                </a:solidFill>
                <a:latin typeface="Calibri"/>
                <a:ea typeface="Calibri"/>
                <a:cs typeface="Calibri"/>
                <a:sym typeface="Calibri"/>
              </a:rPr>
              <a:t>To </a:t>
            </a:r>
            <a:r>
              <a:rPr lang="en-US" sz="2000" b="1" dirty="0">
                <a:solidFill>
                  <a:schemeClr val="tx1"/>
                </a:solidFill>
                <a:latin typeface="Calibri"/>
                <a:ea typeface="Calibri"/>
                <a:cs typeface="Calibri"/>
                <a:sym typeface="Calibri"/>
              </a:rPr>
              <a:t>establish a sustainable and long-term access </a:t>
            </a:r>
            <a:r>
              <a:rPr lang="it-IT" sz="2000" b="1" dirty="0">
                <a:solidFill>
                  <a:schemeClr val="tx1"/>
                </a:solidFill>
                <a:latin typeface="Calibri"/>
                <a:ea typeface="Calibri"/>
                <a:cs typeface="Calibri"/>
                <a:sym typeface="Calibri"/>
              </a:rPr>
              <a:t>to </a:t>
            </a:r>
            <a:r>
              <a:rPr lang="it-IT" sz="2000" b="1" dirty="0" err="1">
                <a:solidFill>
                  <a:schemeClr val="tx1"/>
                </a:solidFill>
                <a:latin typeface="Calibri"/>
                <a:ea typeface="Calibri"/>
                <a:cs typeface="Calibri"/>
                <a:sym typeface="Calibri"/>
              </a:rPr>
              <a:t>solid</a:t>
            </a:r>
            <a:r>
              <a:rPr lang="it-IT" sz="2000" b="1" dirty="0">
                <a:solidFill>
                  <a:schemeClr val="tx1"/>
                </a:solidFill>
                <a:latin typeface="Calibri"/>
                <a:ea typeface="Calibri"/>
                <a:cs typeface="Calibri"/>
                <a:sym typeface="Calibri"/>
              </a:rPr>
              <a:t> Earth science data and services </a:t>
            </a:r>
            <a:r>
              <a:rPr lang="en-US" sz="2000" b="1" dirty="0">
                <a:solidFill>
                  <a:schemeClr val="tx1"/>
                </a:solidFill>
                <a:latin typeface="Calibri"/>
                <a:ea typeface="Calibri"/>
                <a:cs typeface="Calibri"/>
                <a:sym typeface="Calibri"/>
              </a:rPr>
              <a:t>integrating diverse European Research Infrastructures </a:t>
            </a:r>
            <a:r>
              <a:rPr lang="en-US" sz="2000" b="1" dirty="0">
                <a:solidFill>
                  <a:srgbClr val="3A3838"/>
                </a:solidFill>
                <a:latin typeface="Calibri"/>
                <a:ea typeface="Calibri"/>
                <a:cs typeface="Calibri"/>
                <a:sym typeface="Calibri"/>
              </a:rPr>
              <a:t>under a common federated framework</a:t>
            </a:r>
            <a:endParaRPr sz="2000" dirty="0"/>
          </a:p>
        </p:txBody>
      </p:sp>
      <p:sp>
        <p:nvSpPr>
          <p:cNvPr id="14" name="TextBox 5">
            <a:extLst>
              <a:ext uri="{FF2B5EF4-FFF2-40B4-BE49-F238E27FC236}">
                <a16:creationId xmlns:a16="http://schemas.microsoft.com/office/drawing/2014/main" id="{83362F4A-3B3E-CFEA-F1B4-7CC4577B90EC}"/>
              </a:ext>
            </a:extLst>
          </p:cNvPr>
          <p:cNvSpPr txBox="1"/>
          <p:nvPr/>
        </p:nvSpPr>
        <p:spPr>
          <a:xfrm>
            <a:off x="7346005" y="2170382"/>
            <a:ext cx="4516062" cy="1323439"/>
          </a:xfrm>
          <a:prstGeom prst="rect">
            <a:avLst/>
          </a:prstGeom>
          <a:solidFill>
            <a:schemeClr val="bg1"/>
          </a:solidFill>
        </p:spPr>
        <p:txBody>
          <a:bodyPr wrap="square" rtlCol="0">
            <a:spAutoFit/>
          </a:bodyPr>
          <a:lstStyle/>
          <a:p>
            <a:pPr algn="ctr"/>
            <a:r>
              <a:rPr lang="en-GB" sz="2000" b="1" dirty="0">
                <a:solidFill>
                  <a:srgbClr val="0070C0"/>
                </a:solidFill>
                <a:latin typeface="Calibri" panose="020F0502020204030204" pitchFamily="34" charset="0"/>
                <a:cs typeface="Calibri" panose="020F0502020204030204" pitchFamily="34" charset="0"/>
              </a:rPr>
              <a:t>The EPOS Platform fully operational</a:t>
            </a:r>
          </a:p>
          <a:p>
            <a:pPr algn="ctr"/>
            <a:r>
              <a:rPr lang="en-GB" sz="2000" b="1" dirty="0">
                <a:latin typeface="Calibri" panose="020F0502020204030204" pitchFamily="34" charset="0"/>
                <a:cs typeface="Calibri" panose="020F0502020204030204" pitchFamily="34" charset="0"/>
              </a:rPr>
              <a:t>Providing open access </a:t>
            </a:r>
          </a:p>
          <a:p>
            <a:pPr algn="ctr"/>
            <a:r>
              <a:rPr lang="en-GB" sz="2000" b="1" dirty="0">
                <a:latin typeface="Calibri" panose="020F0502020204030204" pitchFamily="34" charset="0"/>
                <a:cs typeface="Calibri" panose="020F0502020204030204" pitchFamily="34" charset="0"/>
              </a:rPr>
              <a:t>to harmonized and interoperable </a:t>
            </a:r>
          </a:p>
          <a:p>
            <a:pPr algn="ctr"/>
            <a:r>
              <a:rPr lang="en-GB" sz="2000" b="1" dirty="0">
                <a:latin typeface="Calibri" panose="020F0502020204030204" pitchFamily="34" charset="0"/>
                <a:cs typeface="Calibri" panose="020F0502020204030204" pitchFamily="34" charset="0"/>
              </a:rPr>
              <a:t>scientific data and products</a:t>
            </a:r>
          </a:p>
        </p:txBody>
      </p:sp>
      <p:sp>
        <p:nvSpPr>
          <p:cNvPr id="2" name="Google Shape;243;p13">
            <a:extLst>
              <a:ext uri="{FF2B5EF4-FFF2-40B4-BE49-F238E27FC236}">
                <a16:creationId xmlns:a16="http://schemas.microsoft.com/office/drawing/2014/main" id="{BCC49F4C-1320-40BC-AC62-8E6CF32344AA}"/>
              </a:ext>
            </a:extLst>
          </p:cNvPr>
          <p:cNvSpPr txBox="1">
            <a:spLocks/>
          </p:cNvSpPr>
          <p:nvPr/>
        </p:nvSpPr>
        <p:spPr>
          <a:xfrm>
            <a:off x="2089256" y="413743"/>
            <a:ext cx="8013488" cy="4265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6350" indent="4763">
              <a:lnSpc>
                <a:spcPct val="100000"/>
              </a:lnSpc>
              <a:spcBef>
                <a:spcPct val="0"/>
              </a:spcBef>
              <a:buClr>
                <a:srgbClr val="000000"/>
              </a:buClr>
              <a:buSzPts val="2000"/>
              <a:buFont typeface="Arial"/>
              <a:defRPr/>
            </a:pPr>
            <a:r>
              <a:rPr lang="en-US" sz="2800" b="1" dirty="0">
                <a:solidFill>
                  <a:srgbClr val="1D4635"/>
                </a:solidFill>
                <a:latin typeface="Calibri" panose="020F0502020204030204" pitchFamily="34" charset="0"/>
                <a:ea typeface="+mn-ea"/>
                <a:cs typeface="Calibri" panose="020F0502020204030204" pitchFamily="34" charset="0"/>
                <a:sym typeface="Arial"/>
              </a:rPr>
              <a:t>A long journey … to arrive where we are today</a:t>
            </a:r>
          </a:p>
        </p:txBody>
      </p:sp>
      <p:pic>
        <p:nvPicPr>
          <p:cNvPr id="3" name="Immagine 2" descr="Immagine che contiene mappa, schermata, testo&#10;&#10;Il contenuto generato dall'IA potrebbe non essere corretto.">
            <a:extLst>
              <a:ext uri="{FF2B5EF4-FFF2-40B4-BE49-F238E27FC236}">
                <a16:creationId xmlns:a16="http://schemas.microsoft.com/office/drawing/2014/main" id="{70E6F26C-3DEE-1FEE-6D7E-944D3ADB7C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509" y="3600987"/>
            <a:ext cx="3357053" cy="1888342"/>
          </a:xfrm>
          <a:prstGeom prst="rect">
            <a:avLst/>
          </a:prstGeom>
        </p:spPr>
      </p:pic>
      <p:sp>
        <p:nvSpPr>
          <p:cNvPr id="6" name="Rettangolo 5">
            <a:extLst>
              <a:ext uri="{FF2B5EF4-FFF2-40B4-BE49-F238E27FC236}">
                <a16:creationId xmlns:a16="http://schemas.microsoft.com/office/drawing/2014/main" id="{F051E01F-39B6-4D52-06E5-5B3CC5D8BD5E}"/>
              </a:ext>
            </a:extLst>
          </p:cNvPr>
          <p:cNvSpPr/>
          <p:nvPr/>
        </p:nvSpPr>
        <p:spPr>
          <a:xfrm>
            <a:off x="8134892" y="5596495"/>
            <a:ext cx="3147670" cy="584775"/>
          </a:xfrm>
          <a:prstGeom prst="rect">
            <a:avLst/>
          </a:prstGeom>
        </p:spPr>
        <p:txBody>
          <a:bodyPr wrap="square">
            <a:spAutoFit/>
          </a:bodyPr>
          <a:lstStyle/>
          <a:p>
            <a:pPr algn="ctr">
              <a:tabLst>
                <a:tab pos="2255838" algn="l"/>
                <a:tab pos="2344738" algn="l"/>
                <a:tab pos="2389188" algn="l"/>
              </a:tabLst>
            </a:pPr>
            <a:r>
              <a:rPr lang="en-GB" sz="1600" b="1" dirty="0">
                <a:solidFill>
                  <a:srgbClr val="0070C0"/>
                </a:solidFill>
                <a:latin typeface="Calibri" panose="020F0502020204030204" pitchFamily="34" charset="0"/>
                <a:cs typeface="Calibri" panose="020F0502020204030204" pitchFamily="34" charset="0"/>
              </a:rPr>
              <a:t>29,295 visitors from 124 Countries</a:t>
            </a:r>
          </a:p>
          <a:p>
            <a:pPr algn="ctr">
              <a:tabLst>
                <a:tab pos="2255838" algn="l"/>
                <a:tab pos="2344738" algn="l"/>
                <a:tab pos="2389188" algn="l"/>
              </a:tabLst>
            </a:pPr>
            <a:r>
              <a:rPr lang="en-GB" sz="1600" b="1" i="1" dirty="0">
                <a:solidFill>
                  <a:srgbClr val="0070C0"/>
                </a:solidFill>
                <a:latin typeface="Calibri" panose="020F0502020204030204" pitchFamily="34" charset="0"/>
                <a:cs typeface="Calibri" panose="020F0502020204030204" pitchFamily="34" charset="0"/>
              </a:rPr>
              <a:t>updated in March 2025 </a:t>
            </a:r>
            <a:r>
              <a:rPr lang="en-GB" sz="1600" b="1" dirty="0">
                <a:solidFill>
                  <a:srgbClr val="0070C0"/>
                </a:solidFill>
                <a:latin typeface="Calibri" panose="020F0502020204030204" pitchFamily="34" charset="0"/>
                <a:cs typeface="Calibri" panose="020F0502020204030204" pitchFamily="34" charset="0"/>
              </a:rPr>
              <a:t> </a:t>
            </a:r>
          </a:p>
        </p:txBody>
      </p:sp>
      <p:sp>
        <p:nvSpPr>
          <p:cNvPr id="7" name="Freccia su 6">
            <a:extLst>
              <a:ext uri="{FF2B5EF4-FFF2-40B4-BE49-F238E27FC236}">
                <a16:creationId xmlns:a16="http://schemas.microsoft.com/office/drawing/2014/main" id="{F7C6F630-46C7-14DC-360B-5CA6A33FFF32}"/>
              </a:ext>
            </a:extLst>
          </p:cNvPr>
          <p:cNvSpPr/>
          <p:nvPr/>
        </p:nvSpPr>
        <p:spPr>
          <a:xfrm>
            <a:off x="1477320" y="5516827"/>
            <a:ext cx="484632" cy="978408"/>
          </a:xfrm>
          <a:prstGeom prst="upArrow">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ccia su 10">
            <a:extLst>
              <a:ext uri="{FF2B5EF4-FFF2-40B4-BE49-F238E27FC236}">
                <a16:creationId xmlns:a16="http://schemas.microsoft.com/office/drawing/2014/main" id="{71A236DE-00A8-B2E0-7A99-F575B7DE3245}"/>
              </a:ext>
            </a:extLst>
          </p:cNvPr>
          <p:cNvSpPr/>
          <p:nvPr/>
        </p:nvSpPr>
        <p:spPr>
          <a:xfrm>
            <a:off x="2724447" y="5515048"/>
            <a:ext cx="484632" cy="978408"/>
          </a:xfrm>
          <a:prstGeom prst="upArrow">
            <a:avLst/>
          </a:prstGeom>
          <a:solidFill>
            <a:srgbClr val="C6197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ccia su 11">
            <a:extLst>
              <a:ext uri="{FF2B5EF4-FFF2-40B4-BE49-F238E27FC236}">
                <a16:creationId xmlns:a16="http://schemas.microsoft.com/office/drawing/2014/main" id="{C6CD1DEB-E1A7-637C-C242-B6D65F5B56AA}"/>
              </a:ext>
            </a:extLst>
          </p:cNvPr>
          <p:cNvSpPr/>
          <p:nvPr/>
        </p:nvSpPr>
        <p:spPr>
          <a:xfrm>
            <a:off x="3989470" y="5515048"/>
            <a:ext cx="484632" cy="978408"/>
          </a:xfrm>
          <a:prstGeom prst="upArrow">
            <a:avLst/>
          </a:prstGeom>
          <a:solidFill>
            <a:srgbClr val="8B1F5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ccia su 12">
            <a:extLst>
              <a:ext uri="{FF2B5EF4-FFF2-40B4-BE49-F238E27FC236}">
                <a16:creationId xmlns:a16="http://schemas.microsoft.com/office/drawing/2014/main" id="{C13EFD10-C13C-308A-0FF0-A7DBE0AE383C}"/>
              </a:ext>
            </a:extLst>
          </p:cNvPr>
          <p:cNvSpPr/>
          <p:nvPr/>
        </p:nvSpPr>
        <p:spPr>
          <a:xfrm>
            <a:off x="5467491" y="5192713"/>
            <a:ext cx="484632" cy="1300743"/>
          </a:xfrm>
          <a:prstGeom prst="upArrow">
            <a:avLst/>
          </a:prstGeom>
          <a:solidFill>
            <a:srgbClr val="16567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a:extLst>
              <a:ext uri="{FF2B5EF4-FFF2-40B4-BE49-F238E27FC236}">
                <a16:creationId xmlns:a16="http://schemas.microsoft.com/office/drawing/2014/main" id="{2A1B9F9F-FEA7-1F82-C7D8-A9ABEAFF08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8400" y="1902457"/>
            <a:ext cx="7702139" cy="38598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798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7"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E366-F916-B88C-7E14-1815AF97DF1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9D431A8-FC76-A360-7E87-885145F93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67670">
            <a:off x="221901" y="2969170"/>
            <a:ext cx="4342090" cy="3132000"/>
          </a:xfrm>
          <a:prstGeom prst="rect">
            <a:avLst/>
          </a:prstGeom>
          <a:ln>
            <a:solidFill>
              <a:schemeClr val="bg1">
                <a:lumMod val="50000"/>
              </a:schemeClr>
            </a:solidFill>
          </a:ln>
          <a:effectLst>
            <a:outerShdw blurRad="85577" dist="38100" dir="2700000" sx="101007" sy="101007" algn="tl" rotWithShape="0">
              <a:prstClr val="black">
                <a:alpha val="40000"/>
              </a:prstClr>
            </a:outerShdw>
          </a:effectLst>
        </p:spPr>
      </p:pic>
      <p:pic>
        <p:nvPicPr>
          <p:cNvPr id="2" name="Picture 1">
            <a:extLst>
              <a:ext uri="{FF2B5EF4-FFF2-40B4-BE49-F238E27FC236}">
                <a16:creationId xmlns:a16="http://schemas.microsoft.com/office/drawing/2014/main" id="{7E2CE3B8-727E-48AE-ABD9-28841B3133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368" y="27184"/>
            <a:ext cx="4317616" cy="3096000"/>
          </a:xfrm>
          <a:prstGeom prst="rect">
            <a:avLst/>
          </a:prstGeom>
        </p:spPr>
      </p:pic>
      <p:pic>
        <p:nvPicPr>
          <p:cNvPr id="3" name="Picture 2">
            <a:extLst>
              <a:ext uri="{FF2B5EF4-FFF2-40B4-BE49-F238E27FC236}">
                <a16:creationId xmlns:a16="http://schemas.microsoft.com/office/drawing/2014/main" id="{F7B54793-33E4-BD7E-BE5D-3F81D7C112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51750" y="3812211"/>
            <a:ext cx="4228280" cy="261083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18905F4B-7218-E6EE-B92A-DC9DEF18A79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242374">
            <a:off x="8052330" y="3874063"/>
            <a:ext cx="4011796" cy="2671724"/>
          </a:xfrm>
          <a:prstGeom prst="rect">
            <a:avLst/>
          </a:prstGeom>
          <a:ln>
            <a:solidFill>
              <a:schemeClr val="bg1">
                <a:lumMod val="50000"/>
              </a:schemeClr>
            </a:solidFill>
          </a:ln>
          <a:effectLst>
            <a:outerShdw blurRad="85577" dist="38100" dir="2700000" sx="101007" sy="101007" algn="tl" rotWithShape="0">
              <a:prstClr val="black">
                <a:alpha val="40000"/>
              </a:prstClr>
            </a:outerShdw>
          </a:effectLst>
        </p:spPr>
      </p:pic>
      <p:pic>
        <p:nvPicPr>
          <p:cNvPr id="6" name="Picture 3">
            <a:extLst>
              <a:ext uri="{FF2B5EF4-FFF2-40B4-BE49-F238E27FC236}">
                <a16:creationId xmlns:a16="http://schemas.microsoft.com/office/drawing/2014/main" id="{1A01C2AF-F312-1A8F-E497-156914EE40D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972172">
            <a:off x="3820504" y="-75021"/>
            <a:ext cx="3767890" cy="28800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5" name="Picture 2">
            <a:extLst>
              <a:ext uri="{FF2B5EF4-FFF2-40B4-BE49-F238E27FC236}">
                <a16:creationId xmlns:a16="http://schemas.microsoft.com/office/drawing/2014/main" id="{32CD7215-3975-1412-CD63-74D09DFC5BE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793785" y="1131338"/>
            <a:ext cx="4228280" cy="286546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0" name="Picture 3">
            <a:extLst>
              <a:ext uri="{FF2B5EF4-FFF2-40B4-BE49-F238E27FC236}">
                <a16:creationId xmlns:a16="http://schemas.microsoft.com/office/drawing/2014/main" id="{472D8878-8914-CF4F-4469-CBA408DEEB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344239">
            <a:off x="8555946" y="74130"/>
            <a:ext cx="3532677" cy="2245235"/>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376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BF4BF8DD-CBDF-4863-51CB-35A1E83EFBED}"/>
              </a:ext>
            </a:extLst>
          </p:cNvPr>
          <p:cNvSpPr/>
          <p:nvPr/>
        </p:nvSpPr>
        <p:spPr>
          <a:xfrm>
            <a:off x="658814" y="337323"/>
            <a:ext cx="10874374" cy="558743"/>
          </a:xfrm>
          <a:prstGeom prst="rect">
            <a:avLst/>
          </a:prstGeom>
        </p:spPr>
        <p:txBody>
          <a:bodyPr wrap="square">
            <a:spAutoFit/>
          </a:bodyPr>
          <a:lstStyle/>
          <a:p>
            <a:pPr marL="6350" lvl="0" indent="4763" algn="ctr">
              <a:lnSpc>
                <a:spcPct val="115000"/>
              </a:lnSpc>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EPOS ERIC Strategy 2024-2028</a:t>
            </a:r>
          </a:p>
        </p:txBody>
      </p:sp>
      <p:sp>
        <p:nvSpPr>
          <p:cNvPr id="6" name="Rettangolo 5">
            <a:extLst>
              <a:ext uri="{FF2B5EF4-FFF2-40B4-BE49-F238E27FC236}">
                <a16:creationId xmlns:a16="http://schemas.microsoft.com/office/drawing/2014/main" id="{36A20163-4410-8612-144F-6066CD05DA4E}"/>
              </a:ext>
            </a:extLst>
          </p:cNvPr>
          <p:cNvSpPr/>
          <p:nvPr/>
        </p:nvSpPr>
        <p:spPr>
          <a:xfrm>
            <a:off x="658812" y="6097927"/>
            <a:ext cx="10873838" cy="492122"/>
          </a:xfrm>
          <a:prstGeom prst="rect">
            <a:avLst/>
          </a:prstGeom>
          <a:solidFill>
            <a:schemeClr val="bg1"/>
          </a:solidFill>
        </p:spPr>
        <p:txBody>
          <a:bodyPr wrap="square">
            <a:spAutoFit/>
          </a:bodyPr>
          <a:lstStyle/>
          <a:p>
            <a:pPr marL="6350" lvl="0" indent="4763" algn="ctr">
              <a:lnSpc>
                <a:spcPct val="115000"/>
              </a:lnSpc>
              <a:buClr>
                <a:srgbClr val="000000"/>
              </a:buClr>
              <a:buSzPts val="2000"/>
            </a:pPr>
            <a:r>
              <a:rPr lang="en-GB" sz="2400" b="1" dirty="0">
                <a:solidFill>
                  <a:srgbClr val="1D4635"/>
                </a:solidFill>
                <a:latin typeface="Calibri" panose="020F0502020204030204" pitchFamily="34" charset="0"/>
                <a:ea typeface="Calibri"/>
                <a:cs typeface="Calibri" panose="020F0502020204030204" pitchFamily="34" charset="0"/>
                <a:sym typeface="Calibri"/>
              </a:rPr>
              <a:t>EPOS ON project is supporting the implementation of the Strategic Objectives</a:t>
            </a:r>
          </a:p>
        </p:txBody>
      </p:sp>
      <p:sp>
        <p:nvSpPr>
          <p:cNvPr id="8" name="CasellaDiTesto 7">
            <a:extLst>
              <a:ext uri="{FF2B5EF4-FFF2-40B4-BE49-F238E27FC236}">
                <a16:creationId xmlns:a16="http://schemas.microsoft.com/office/drawing/2014/main" id="{E0BAA2B9-0D2C-8F9D-1CE0-8CB70CF673F5}"/>
              </a:ext>
            </a:extLst>
          </p:cNvPr>
          <p:cNvSpPr txBox="1"/>
          <p:nvPr/>
        </p:nvSpPr>
        <p:spPr>
          <a:xfrm>
            <a:off x="664312" y="962203"/>
            <a:ext cx="10868338" cy="400110"/>
          </a:xfrm>
          <a:prstGeom prst="rect">
            <a:avLst/>
          </a:prstGeom>
          <a:noFill/>
        </p:spPr>
        <p:txBody>
          <a:bodyPr wrap="square">
            <a:spAutoFit/>
          </a:bodyPr>
          <a:lstStyle/>
          <a:p>
            <a:pPr algn="ctr"/>
            <a:r>
              <a:rPr lang="en-GB" sz="2000" b="1" dirty="0">
                <a:solidFill>
                  <a:srgbClr val="000000"/>
                </a:solidFill>
                <a:effectLst/>
                <a:latin typeface="Calibri" panose="020F0502020204030204" pitchFamily="34" charset="0"/>
                <a:ea typeface="Times New Roman" panose="02020603050405020304" pitchFamily="18" charset="0"/>
              </a:rPr>
              <a:t>The EPOS Community scientific perspective </a:t>
            </a:r>
            <a:r>
              <a:rPr lang="en-GB" sz="2000" b="1" dirty="0">
                <a:effectLst/>
                <a:latin typeface="Calibri" panose="020F0502020204030204" pitchFamily="34" charset="0"/>
                <a:ea typeface="Times New Roman" panose="02020603050405020304" pitchFamily="18" charset="0"/>
              </a:rPr>
              <a:t>ensures EPOS remains aligned with its vision and mission </a:t>
            </a:r>
          </a:p>
        </p:txBody>
      </p:sp>
      <p:sp>
        <p:nvSpPr>
          <p:cNvPr id="12" name="CasellaDiTesto 11">
            <a:extLst>
              <a:ext uri="{FF2B5EF4-FFF2-40B4-BE49-F238E27FC236}">
                <a16:creationId xmlns:a16="http://schemas.microsoft.com/office/drawing/2014/main" id="{6CD4AA66-EEE3-4151-740C-14F84849A558}"/>
              </a:ext>
            </a:extLst>
          </p:cNvPr>
          <p:cNvSpPr txBox="1"/>
          <p:nvPr/>
        </p:nvSpPr>
        <p:spPr>
          <a:xfrm>
            <a:off x="658813" y="1567990"/>
            <a:ext cx="10874913" cy="784830"/>
          </a:xfrm>
          <a:prstGeom prst="rect">
            <a:avLst/>
          </a:prstGeom>
          <a:noFill/>
        </p:spPr>
        <p:txBody>
          <a:bodyPr wrap="square">
            <a:spAutoFit/>
          </a:bodyPr>
          <a:lstStyle/>
          <a:p>
            <a:pPr algn="ctr">
              <a:spcBef>
                <a:spcPts val="600"/>
              </a:spcBef>
            </a:pPr>
            <a:r>
              <a:rPr lang="en-GB" sz="2000" b="1" dirty="0">
                <a:latin typeface="Calibri" panose="020F0502020204030204" pitchFamily="34" charset="0"/>
                <a:ea typeface="Times New Roman" panose="02020603050405020304" pitchFamily="18" charset="0"/>
              </a:rPr>
              <a:t>A </a:t>
            </a:r>
            <a:r>
              <a:rPr lang="en-GB" sz="2000" b="1" dirty="0">
                <a:effectLst/>
                <a:latin typeface="Calibri" panose="020F0502020204030204" pitchFamily="34" charset="0"/>
                <a:ea typeface="Times New Roman" panose="02020603050405020304" pitchFamily="18" charset="0"/>
              </a:rPr>
              <a:t>need to move from the relatively broad scientific perspective </a:t>
            </a:r>
          </a:p>
          <a:p>
            <a:pPr algn="ctr">
              <a:spcBef>
                <a:spcPts val="600"/>
              </a:spcBef>
            </a:pPr>
            <a:r>
              <a:rPr lang="en-GB" sz="2000" b="1" dirty="0">
                <a:effectLst/>
                <a:latin typeface="Calibri" panose="020F0502020204030204" pitchFamily="34" charset="0"/>
                <a:ea typeface="Times New Roman" panose="02020603050405020304" pitchFamily="18" charset="0"/>
              </a:rPr>
              <a:t>to specific and actionable </a:t>
            </a:r>
            <a:r>
              <a:rPr lang="en-GB" sz="2000" b="1" dirty="0">
                <a:solidFill>
                  <a:srgbClr val="0070C0"/>
                </a:solidFill>
                <a:effectLst/>
                <a:latin typeface="Calibri" panose="020F0502020204030204" pitchFamily="34" charset="0"/>
                <a:ea typeface="Times New Roman" panose="02020603050405020304" pitchFamily="18" charset="0"/>
              </a:rPr>
              <a:t>strategic objectives </a:t>
            </a:r>
            <a:r>
              <a:rPr lang="en-GB" sz="2000" b="1" dirty="0">
                <a:effectLst/>
                <a:latin typeface="Calibri" panose="020F0502020204030204" pitchFamily="34" charset="0"/>
                <a:ea typeface="Times New Roman" panose="02020603050405020304" pitchFamily="18" charset="0"/>
              </a:rPr>
              <a:t>to guide the infrastructure operation</a:t>
            </a:r>
            <a:endParaRPr lang="it-IT" sz="2000" b="1" dirty="0">
              <a:effectLst/>
              <a:latin typeface="Times New Roman" panose="02020603050405020304" pitchFamily="18" charset="0"/>
              <a:ea typeface="Times New Roman" panose="02020603050405020304" pitchFamily="18" charset="0"/>
            </a:endParaRPr>
          </a:p>
        </p:txBody>
      </p:sp>
      <p:sp>
        <p:nvSpPr>
          <p:cNvPr id="14" name="CasellaDiTesto 13">
            <a:extLst>
              <a:ext uri="{FF2B5EF4-FFF2-40B4-BE49-F238E27FC236}">
                <a16:creationId xmlns:a16="http://schemas.microsoft.com/office/drawing/2014/main" id="{9E0BAF23-C178-1F8D-B88A-941940F8F863}"/>
              </a:ext>
            </a:extLst>
          </p:cNvPr>
          <p:cNvSpPr txBox="1"/>
          <p:nvPr/>
        </p:nvSpPr>
        <p:spPr>
          <a:xfrm>
            <a:off x="658812" y="2528888"/>
            <a:ext cx="10874375" cy="1169551"/>
          </a:xfrm>
          <a:prstGeom prst="rect">
            <a:avLst/>
          </a:prstGeom>
          <a:noFill/>
        </p:spPr>
        <p:txBody>
          <a:bodyPr wrap="square">
            <a:spAutoFit/>
          </a:bodyPr>
          <a:lstStyle/>
          <a:p>
            <a:pPr algn="ctr">
              <a:spcBef>
                <a:spcPts val="600"/>
              </a:spcBef>
            </a:pPr>
            <a:r>
              <a:rPr lang="en-GB" sz="2000" b="1" dirty="0">
                <a:effectLst/>
                <a:latin typeface="Calibri" panose="020F0502020204030204" pitchFamily="34" charset="0"/>
                <a:ea typeface="Times New Roman" panose="02020603050405020304" pitchFamily="18" charset="0"/>
              </a:rPr>
              <a:t>The EPOS ERIC Strategy 2024-2028 to </a:t>
            </a:r>
            <a:r>
              <a:rPr lang="en-GB" sz="2000" b="1" kern="1200" dirty="0">
                <a:solidFill>
                  <a:srgbClr val="0070C0"/>
                </a:solidFill>
                <a:latin typeface="Calibri" panose="020F0502020204030204" pitchFamily="34" charset="0"/>
                <a:cs typeface="Calibri" panose="020F0502020204030204" pitchFamily="34" charset="0"/>
              </a:rPr>
              <a:t>enables excellent science and innovation </a:t>
            </a:r>
          </a:p>
          <a:p>
            <a:pPr algn="ctr">
              <a:spcBef>
                <a:spcPts val="600"/>
              </a:spcBef>
            </a:pPr>
            <a:r>
              <a:rPr lang="en-GB" sz="2000" b="1" dirty="0">
                <a:effectLst/>
                <a:latin typeface="Calibri" panose="020F0502020204030204" pitchFamily="34" charset="0"/>
                <a:ea typeface="Times New Roman" panose="02020603050405020304" pitchFamily="18" charset="0"/>
              </a:rPr>
              <a:t>encompasses six distinct </a:t>
            </a:r>
            <a:r>
              <a:rPr lang="en-GB" sz="2000" b="1" dirty="0">
                <a:solidFill>
                  <a:srgbClr val="0070C0"/>
                </a:solidFill>
                <a:effectLst/>
                <a:latin typeface="Calibri" panose="020F0502020204030204" pitchFamily="34" charset="0"/>
                <a:ea typeface="Times New Roman" panose="02020603050405020304" pitchFamily="18" charset="0"/>
              </a:rPr>
              <a:t>Strategic Objectives (SO)</a:t>
            </a:r>
          </a:p>
          <a:p>
            <a:pPr algn="ctr">
              <a:spcBef>
                <a:spcPts val="600"/>
              </a:spcBef>
            </a:pPr>
            <a:r>
              <a:rPr lang="en-GB" sz="2000" b="1" dirty="0">
                <a:effectLst/>
                <a:latin typeface="Calibri" panose="020F0502020204030204" pitchFamily="34" charset="0"/>
                <a:ea typeface="Times New Roman" panose="02020603050405020304" pitchFamily="18" charset="0"/>
              </a:rPr>
              <a:t>designed to complement the research plans of individual </a:t>
            </a:r>
            <a:r>
              <a:rPr lang="en-GB" sz="2000" b="1" dirty="0">
                <a:solidFill>
                  <a:srgbClr val="0070C0"/>
                </a:solidFill>
                <a:effectLst/>
                <a:latin typeface="Calibri" panose="020F0502020204030204" pitchFamily="34" charset="0"/>
                <a:ea typeface="Times New Roman" panose="02020603050405020304" pitchFamily="18" charset="0"/>
              </a:rPr>
              <a:t>Thematic Core Services</a:t>
            </a:r>
            <a:endParaRPr lang="it-IT" sz="2000" b="1"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18" name="Tabella 17">
            <a:extLst>
              <a:ext uri="{FF2B5EF4-FFF2-40B4-BE49-F238E27FC236}">
                <a16:creationId xmlns:a16="http://schemas.microsoft.com/office/drawing/2014/main" id="{BF2928DB-95EE-15ED-6B77-0D8E37E9ACBC}"/>
              </a:ext>
            </a:extLst>
          </p:cNvPr>
          <p:cNvGraphicFramePr>
            <a:graphicFrameLocks noGrp="1"/>
          </p:cNvGraphicFramePr>
          <p:nvPr>
            <p:extLst>
              <p:ext uri="{D42A27DB-BD31-4B8C-83A1-F6EECF244321}">
                <p14:modId xmlns:p14="http://schemas.microsoft.com/office/powerpoint/2010/main" val="4287882577"/>
              </p:ext>
            </p:extLst>
          </p:nvPr>
        </p:nvGraphicFramePr>
        <p:xfrm>
          <a:off x="500514" y="3842368"/>
          <a:ext cx="11271183" cy="2243582"/>
        </p:xfrm>
        <a:graphic>
          <a:graphicData uri="http://schemas.openxmlformats.org/drawingml/2006/table">
            <a:tbl>
              <a:tblPr firstRow="1" firstCol="1" bandRow="1">
                <a:tableStyleId>{93296810-A885-4BE3-A3E7-6D5BEEA58F35}</a:tableStyleId>
              </a:tblPr>
              <a:tblGrid>
                <a:gridCol w="786021">
                  <a:extLst>
                    <a:ext uri="{9D8B030D-6E8A-4147-A177-3AD203B41FA5}">
                      <a16:colId xmlns:a16="http://schemas.microsoft.com/office/drawing/2014/main" val="662023763"/>
                    </a:ext>
                  </a:extLst>
                </a:gridCol>
                <a:gridCol w="10485162">
                  <a:extLst>
                    <a:ext uri="{9D8B030D-6E8A-4147-A177-3AD203B41FA5}">
                      <a16:colId xmlns:a16="http://schemas.microsoft.com/office/drawing/2014/main" val="3530165437"/>
                    </a:ext>
                  </a:extLst>
                </a:gridCol>
              </a:tblGrid>
              <a:tr h="0">
                <a:tc gridSpan="2">
                  <a:txBody>
                    <a:bodyPr/>
                    <a:lstStyle/>
                    <a:p>
                      <a:pPr marL="108585" algn="ctr">
                        <a:lnSpc>
                          <a:spcPct val="115000"/>
                        </a:lnSpc>
                        <a:spcAft>
                          <a:spcPts val="0"/>
                        </a:spcAft>
                      </a:pPr>
                      <a:endParaRPr lang="it-IT" sz="8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289313042"/>
                  </a:ext>
                </a:extLst>
              </a:tr>
              <a:tr h="0">
                <a:tc>
                  <a:txBody>
                    <a:bodyPr/>
                    <a:lstStyle/>
                    <a:p>
                      <a:pPr algn="ctr">
                        <a:lnSpc>
                          <a:spcPct val="115000"/>
                        </a:lnSpc>
                        <a:spcAft>
                          <a:spcPts val="0"/>
                        </a:spcAft>
                      </a:pPr>
                      <a:r>
                        <a:rPr lang="en-GB" sz="2000" b="1">
                          <a:effectLst/>
                          <a:latin typeface="Calibri" panose="020F0502020204030204" pitchFamily="34" charset="0"/>
                          <a:cs typeface="Calibri" panose="020F0502020204030204" pitchFamily="34" charset="0"/>
                        </a:rPr>
                        <a:t>SO1</a:t>
                      </a:r>
                      <a:endParaRPr lang="it-IT" sz="2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9050">
                        <a:lnSpc>
                          <a:spcPct val="115000"/>
                        </a:lnSpc>
                        <a:spcAft>
                          <a:spcPts val="0"/>
                        </a:spcAft>
                      </a:pPr>
                      <a:r>
                        <a:rPr lang="en-GB" sz="1800" b="0" dirty="0">
                          <a:effectLst/>
                          <a:latin typeface="Calibri" panose="020F0502020204030204" pitchFamily="34" charset="0"/>
                          <a:cs typeface="Calibri" panose="020F0502020204030204" pitchFamily="34" charset="0"/>
                        </a:rPr>
                        <a:t>Ensuring smooth and seamless access to solid Earth science data and services</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140692459"/>
                  </a:ext>
                </a:extLst>
              </a:tr>
              <a:tr h="0">
                <a:tc>
                  <a:txBody>
                    <a:bodyPr/>
                    <a:lstStyle/>
                    <a:p>
                      <a:pPr algn="ctr">
                        <a:lnSpc>
                          <a:spcPct val="115000"/>
                        </a:lnSpc>
                        <a:spcAft>
                          <a:spcPts val="0"/>
                        </a:spcAft>
                      </a:pPr>
                      <a:r>
                        <a:rPr lang="en-GB" sz="2000" b="1">
                          <a:effectLst/>
                          <a:latin typeface="Calibri" panose="020F0502020204030204" pitchFamily="34" charset="0"/>
                          <a:cs typeface="Calibri" panose="020F0502020204030204" pitchFamily="34" charset="0"/>
                        </a:rPr>
                        <a:t>SO2</a:t>
                      </a:r>
                      <a:endParaRPr lang="it-IT" sz="2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9050">
                        <a:lnSpc>
                          <a:spcPct val="115000"/>
                        </a:lnSpc>
                      </a:pPr>
                      <a:r>
                        <a:rPr lang="en-GB" sz="1800" b="0">
                          <a:effectLst/>
                          <a:latin typeface="Calibri" panose="020F0502020204030204" pitchFamily="34" charset="0"/>
                          <a:cs typeface="Calibri" panose="020F0502020204030204" pitchFamily="34" charset="0"/>
                        </a:rPr>
                        <a:t>Enhancing and advancing services for solid Earth science</a:t>
                      </a:r>
                      <a:endParaRPr lang="it-IT" sz="18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21068291"/>
                  </a:ext>
                </a:extLst>
              </a:tr>
              <a:tr h="0">
                <a:tc>
                  <a:txBody>
                    <a:bodyPr/>
                    <a:lstStyle/>
                    <a:p>
                      <a:pPr algn="ctr">
                        <a:lnSpc>
                          <a:spcPct val="115000"/>
                        </a:lnSpc>
                        <a:spcAft>
                          <a:spcPts val="0"/>
                        </a:spcAft>
                      </a:pPr>
                      <a:r>
                        <a:rPr lang="en-GB" sz="2000" b="1">
                          <a:effectLst/>
                          <a:latin typeface="Calibri" panose="020F0502020204030204" pitchFamily="34" charset="0"/>
                          <a:cs typeface="Calibri" panose="020F0502020204030204" pitchFamily="34" charset="0"/>
                        </a:rPr>
                        <a:t>SO3</a:t>
                      </a:r>
                      <a:endParaRPr lang="it-IT" sz="2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7780">
                        <a:lnSpc>
                          <a:spcPct val="115000"/>
                        </a:lnSpc>
                      </a:pPr>
                      <a:r>
                        <a:rPr lang="en-GB" sz="1800" b="0" dirty="0">
                          <a:effectLst/>
                          <a:latin typeface="Calibri" panose="020F0502020204030204" pitchFamily="34" charset="0"/>
                          <a:cs typeface="Calibri" panose="020F0502020204030204" pitchFamily="34" charset="0"/>
                        </a:rPr>
                        <a:t>Enlarging, widening and empowering the user community</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277613976"/>
                  </a:ext>
                </a:extLst>
              </a:tr>
              <a:tr h="0">
                <a:tc>
                  <a:txBody>
                    <a:bodyPr/>
                    <a:lstStyle/>
                    <a:p>
                      <a:pPr algn="ctr">
                        <a:lnSpc>
                          <a:spcPct val="115000"/>
                        </a:lnSpc>
                        <a:spcAft>
                          <a:spcPts val="0"/>
                        </a:spcAft>
                      </a:pPr>
                      <a:r>
                        <a:rPr lang="en-GB" sz="2000" b="1" dirty="0">
                          <a:effectLst/>
                          <a:latin typeface="Calibri" panose="020F0502020204030204" pitchFamily="34" charset="0"/>
                          <a:cs typeface="Calibri" panose="020F0502020204030204" pitchFamily="34" charset="0"/>
                        </a:rPr>
                        <a:t>SO4</a:t>
                      </a:r>
                      <a:endParaRPr lang="it-IT"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7780">
                        <a:lnSpc>
                          <a:spcPct val="115000"/>
                        </a:lnSpc>
                      </a:pPr>
                      <a:r>
                        <a:rPr lang="en-GB" sz="1800" b="0" dirty="0">
                          <a:effectLst/>
                          <a:latin typeface="Calibri" panose="020F0502020204030204" pitchFamily="34" charset="0"/>
                          <a:cs typeface="Calibri" panose="020F0502020204030204" pitchFamily="34" charset="0"/>
                        </a:rPr>
                        <a:t>Implementing principles of Open Science and FAIR data management, and contributing to e-science innovation</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88640734"/>
                  </a:ext>
                </a:extLst>
              </a:tr>
              <a:tr h="0">
                <a:tc>
                  <a:txBody>
                    <a:bodyPr/>
                    <a:lstStyle/>
                    <a:p>
                      <a:pPr algn="ctr">
                        <a:lnSpc>
                          <a:spcPct val="115000"/>
                        </a:lnSpc>
                        <a:spcAft>
                          <a:spcPts val="0"/>
                        </a:spcAft>
                      </a:pPr>
                      <a:r>
                        <a:rPr lang="en-GB" sz="2000" b="1">
                          <a:effectLst/>
                          <a:latin typeface="Calibri" panose="020F0502020204030204" pitchFamily="34" charset="0"/>
                          <a:cs typeface="Calibri" panose="020F0502020204030204" pitchFamily="34" charset="0"/>
                        </a:rPr>
                        <a:t>SO5</a:t>
                      </a:r>
                      <a:endParaRPr lang="it-IT" sz="2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9050">
                        <a:lnSpc>
                          <a:spcPct val="115000"/>
                        </a:lnSpc>
                      </a:pPr>
                      <a:r>
                        <a:rPr lang="en-GB" sz="1800" b="0">
                          <a:effectLst/>
                          <a:latin typeface="Calibri" panose="020F0502020204030204" pitchFamily="34" charset="0"/>
                          <a:cs typeface="Calibri" panose="020F0502020204030204" pitchFamily="34" charset="0"/>
                        </a:rPr>
                        <a:t>Amplifying and spreading the societal value of EPOS</a:t>
                      </a:r>
                      <a:endParaRPr lang="it-IT" sz="18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24474886"/>
                  </a:ext>
                </a:extLst>
              </a:tr>
              <a:tr h="0">
                <a:tc>
                  <a:txBody>
                    <a:bodyPr/>
                    <a:lstStyle/>
                    <a:p>
                      <a:pPr algn="ctr">
                        <a:lnSpc>
                          <a:spcPct val="115000"/>
                        </a:lnSpc>
                        <a:spcAft>
                          <a:spcPts val="0"/>
                        </a:spcAft>
                      </a:pPr>
                      <a:r>
                        <a:rPr lang="en-GB" sz="2000" b="1">
                          <a:effectLst/>
                          <a:latin typeface="Calibri" panose="020F0502020204030204" pitchFamily="34" charset="0"/>
                          <a:cs typeface="Calibri" panose="020F0502020204030204" pitchFamily="34" charset="0"/>
                        </a:rPr>
                        <a:t>SO6</a:t>
                      </a:r>
                      <a:endParaRPr lang="it-IT"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9050">
                        <a:lnSpc>
                          <a:spcPct val="115000"/>
                        </a:lnSpc>
                      </a:pPr>
                      <a:r>
                        <a:rPr lang="en-GB" sz="1800" b="0" dirty="0">
                          <a:effectLst/>
                          <a:latin typeface="Calibri" panose="020F0502020204030204" pitchFamily="34" charset="0"/>
                          <a:cs typeface="Calibri" panose="020F0502020204030204" pitchFamily="34" charset="0"/>
                        </a:rPr>
                        <a:t>Boosting global cooperation</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72122867"/>
                  </a:ext>
                </a:extLst>
              </a:tr>
              <a:tr h="0">
                <a:tc>
                  <a:txBody>
                    <a:bodyPr/>
                    <a:lstStyle/>
                    <a:p>
                      <a:pPr marL="108585" marR="0" lvl="0" indent="0" algn="ctr" defTabSz="914400" rtl="0" eaLnBrk="1" fontAlgn="auto" latinLnBrk="0" hangingPunct="1">
                        <a:lnSpc>
                          <a:spcPct val="115000"/>
                        </a:lnSpc>
                        <a:spcBef>
                          <a:spcPts val="0"/>
                        </a:spcBef>
                        <a:spcAft>
                          <a:spcPts val="0"/>
                        </a:spcAft>
                        <a:buClrTx/>
                        <a:buSzTx/>
                        <a:buFontTx/>
                        <a:buNone/>
                        <a:tabLst/>
                        <a:defRPr/>
                      </a:pPr>
                      <a:endParaRPr kumimoji="0" lang="it-IT" sz="800" b="0"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08585" marR="0" lvl="0" indent="0" algn="ctr" defTabSz="914400" rtl="0" eaLnBrk="1" fontAlgn="auto" latinLnBrk="0" hangingPunct="1">
                        <a:lnSpc>
                          <a:spcPct val="115000"/>
                        </a:lnSpc>
                        <a:spcBef>
                          <a:spcPts val="0"/>
                        </a:spcBef>
                        <a:spcAft>
                          <a:spcPts val="0"/>
                        </a:spcAft>
                        <a:buClrTx/>
                        <a:buSzTx/>
                        <a:buFontTx/>
                        <a:buNone/>
                        <a:tabLst/>
                        <a:defRPr/>
                      </a:pPr>
                      <a:endParaRPr kumimoji="0" lang="it-IT" sz="800" b="0"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265E47"/>
                    </a:solidFill>
                  </a:tcPr>
                </a:tc>
                <a:extLst>
                  <a:ext uri="{0D108BD9-81ED-4DB2-BD59-A6C34878D82A}">
                    <a16:rowId xmlns:a16="http://schemas.microsoft.com/office/drawing/2014/main" val="2191643023"/>
                  </a:ext>
                </a:extLst>
              </a:tr>
            </a:tbl>
          </a:graphicData>
        </a:graphic>
      </p:graphicFrame>
    </p:spTree>
    <p:extLst>
      <p:ext uri="{BB962C8B-B14F-4D97-AF65-F5344CB8AC3E}">
        <p14:creationId xmlns:p14="http://schemas.microsoft.com/office/powerpoint/2010/main" val="12286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Google Shape;134;p6">
            <a:extLst>
              <a:ext uri="{FF2B5EF4-FFF2-40B4-BE49-F238E27FC236}">
                <a16:creationId xmlns:a16="http://schemas.microsoft.com/office/drawing/2014/main" id="{4D3D4AB3-7EA4-8F41-E5DE-512A583AC301}"/>
              </a:ext>
            </a:extLst>
          </p:cNvPr>
          <p:cNvSpPr/>
          <p:nvPr/>
        </p:nvSpPr>
        <p:spPr>
          <a:xfrm>
            <a:off x="5380452" y="1597333"/>
            <a:ext cx="6111046"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To perform activities aimed </a:t>
            </a:r>
          </a:p>
          <a:p>
            <a:pPr marL="0" marR="0" lvl="0" indent="0" algn="ctr" rtl="0">
              <a:spcBef>
                <a:spcPts val="0"/>
              </a:spcBef>
              <a:spcAft>
                <a:spcPts val="0"/>
              </a:spcAft>
              <a:buNone/>
            </a:pPr>
            <a:r>
              <a:rPr lang="en-GB"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at supporting </a:t>
            </a:r>
          </a:p>
          <a:p>
            <a:pPr marL="0" marR="0" lvl="0" indent="0" algn="ctr" rtl="0">
              <a:spcBef>
                <a:spcPts val="0"/>
              </a:spcBef>
              <a:spcAft>
                <a:spcPts val="0"/>
              </a:spcAft>
              <a:buNone/>
            </a:pPr>
            <a:r>
              <a:rPr lang="en-GB"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the optimization and evolution </a:t>
            </a:r>
          </a:p>
          <a:p>
            <a:pPr marL="0" marR="0" lvl="0" indent="0" algn="ctr" rtl="0">
              <a:spcBef>
                <a:spcPts val="0"/>
              </a:spcBef>
              <a:spcAft>
                <a:spcPts val="0"/>
              </a:spcAft>
              <a:buNone/>
            </a:pPr>
            <a:r>
              <a:rPr lang="en-GB"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of the EPOS Research Infrastructure </a:t>
            </a:r>
          </a:p>
        </p:txBody>
      </p:sp>
      <p:sp>
        <p:nvSpPr>
          <p:cNvPr id="3" name="CasellaDiTesto 2">
            <a:extLst>
              <a:ext uri="{FF2B5EF4-FFF2-40B4-BE49-F238E27FC236}">
                <a16:creationId xmlns:a16="http://schemas.microsoft.com/office/drawing/2014/main" id="{8F19C27B-9139-E5E1-161F-A011E2D7F85B}"/>
              </a:ext>
            </a:extLst>
          </p:cNvPr>
          <p:cNvSpPr txBox="1"/>
          <p:nvPr/>
        </p:nvSpPr>
        <p:spPr>
          <a:xfrm>
            <a:off x="5709852" y="909452"/>
            <a:ext cx="5386990" cy="687881"/>
          </a:xfrm>
          <a:prstGeom prst="rect">
            <a:avLst/>
          </a:prstGeom>
          <a:noFill/>
        </p:spPr>
        <p:txBody>
          <a:bodyPr wrap="square">
            <a:spAutoFit/>
          </a:bodyPr>
          <a:lstStyle/>
          <a:p>
            <a:pPr marL="6350" marR="0" lvl="0" indent="0" algn="ctr" rtl="0">
              <a:lnSpc>
                <a:spcPct val="114000"/>
              </a:lnSpc>
              <a:spcBef>
                <a:spcPts val="0"/>
              </a:spcBef>
              <a:spcAft>
                <a:spcPts val="0"/>
              </a:spcAft>
              <a:buNone/>
            </a:pPr>
            <a:r>
              <a:rPr lang="en-GB" sz="3600" b="1" dirty="0">
                <a:solidFill>
                  <a:srgbClr val="C96F06"/>
                </a:solidFill>
                <a:latin typeface="Calibri"/>
                <a:cs typeface="Calibri"/>
                <a:sym typeface="Calibri"/>
              </a:rPr>
              <a:t>A community effort </a:t>
            </a:r>
          </a:p>
        </p:txBody>
      </p:sp>
      <p:sp>
        <p:nvSpPr>
          <p:cNvPr id="7" name="Google Shape;110;g333058932a3_0_114">
            <a:extLst>
              <a:ext uri="{FF2B5EF4-FFF2-40B4-BE49-F238E27FC236}">
                <a16:creationId xmlns:a16="http://schemas.microsoft.com/office/drawing/2014/main" id="{A5BEF4DE-3FF4-1A47-A5C8-1D8D04B68EAF}"/>
              </a:ext>
            </a:extLst>
          </p:cNvPr>
          <p:cNvSpPr txBox="1"/>
          <p:nvPr/>
        </p:nvSpPr>
        <p:spPr>
          <a:xfrm>
            <a:off x="2980800" y="294460"/>
            <a:ext cx="6230400" cy="587813"/>
          </a:xfrm>
          <a:prstGeom prst="rect">
            <a:avLst/>
          </a:prstGeom>
          <a:noFill/>
          <a:ln>
            <a:noFill/>
          </a:ln>
        </p:spPr>
        <p:txBody>
          <a:bodyPr spcFirstLastPara="1" wrap="square" lIns="91425" tIns="45700" rIns="91425" bIns="45700" anchor="t" anchorCtr="0">
            <a:spAutoFit/>
          </a:bodyPr>
          <a:lstStyle/>
          <a:p>
            <a:pPr marL="6350" marR="0" indent="4763" algn="ctr">
              <a:lnSpc>
                <a:spcPct val="115000"/>
              </a:lnSpc>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EPOS ON Project</a:t>
            </a:r>
            <a:endParaRPr sz="2800" b="1" dirty="0">
              <a:solidFill>
                <a:srgbClr val="1D4635"/>
              </a:solidFill>
              <a:latin typeface="Calibri" panose="020F0502020204030204" pitchFamily="34" charset="0"/>
              <a:cs typeface="Calibri" panose="020F0502020204030204" pitchFamily="34" charset="0"/>
              <a:sym typeface="Calibri"/>
            </a:endParaRPr>
          </a:p>
        </p:txBody>
      </p:sp>
      <p:pic>
        <p:nvPicPr>
          <p:cNvPr id="4" name="Google Shape;116;p12">
            <a:extLst>
              <a:ext uri="{FF2B5EF4-FFF2-40B4-BE49-F238E27FC236}">
                <a16:creationId xmlns:a16="http://schemas.microsoft.com/office/drawing/2014/main" id="{7079C018-AC89-3054-E680-42C3AA17C9FC}"/>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6096000" y="3531236"/>
            <a:ext cx="4943334" cy="2503485"/>
          </a:xfrm>
          <a:prstGeom prst="rect">
            <a:avLst/>
          </a:prstGeom>
          <a:noFill/>
          <a:ln>
            <a:noFill/>
          </a:ln>
        </p:spPr>
      </p:pic>
      <p:grpSp>
        <p:nvGrpSpPr>
          <p:cNvPr id="6" name="Gruppo 5">
            <a:extLst>
              <a:ext uri="{FF2B5EF4-FFF2-40B4-BE49-F238E27FC236}">
                <a16:creationId xmlns:a16="http://schemas.microsoft.com/office/drawing/2014/main" id="{407CA5C1-F338-FBDC-6A54-EEA6E1061A03}"/>
              </a:ext>
            </a:extLst>
          </p:cNvPr>
          <p:cNvGrpSpPr/>
          <p:nvPr/>
        </p:nvGrpSpPr>
        <p:grpSpPr>
          <a:xfrm>
            <a:off x="601545" y="1003356"/>
            <a:ext cx="4965878" cy="4965878"/>
            <a:chOff x="601545" y="1003356"/>
            <a:chExt cx="4965878" cy="4965878"/>
          </a:xfrm>
        </p:grpSpPr>
        <p:pic>
          <p:nvPicPr>
            <p:cNvPr id="8" name="Google Shape;104;p5">
              <a:extLst>
                <a:ext uri="{FF2B5EF4-FFF2-40B4-BE49-F238E27FC236}">
                  <a16:creationId xmlns:a16="http://schemas.microsoft.com/office/drawing/2014/main" id="{7104C32E-3E2D-3546-864D-77E690596BFC}"/>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601545" y="1003356"/>
              <a:ext cx="4965878" cy="4965878"/>
            </a:xfrm>
            <a:prstGeom prst="rect">
              <a:avLst/>
            </a:prstGeom>
            <a:noFill/>
            <a:ln>
              <a:noFill/>
            </a:ln>
          </p:spPr>
        </p:pic>
        <p:pic>
          <p:nvPicPr>
            <p:cNvPr id="5" name="Google Shape;150;p4" descr="Immagine che contiene cerchio, Arte bambini&#10;&#10;Descrizione generata automaticamente">
              <a:extLst>
                <a:ext uri="{FF2B5EF4-FFF2-40B4-BE49-F238E27FC236}">
                  <a16:creationId xmlns:a16="http://schemas.microsoft.com/office/drawing/2014/main" id="{9A650F12-B275-859C-7B87-C4CDF4C65097}"/>
                </a:ext>
              </a:extLst>
            </p:cNvPr>
            <p:cNvPicPr preferRelativeResize="0">
              <a:picLocks noChangeAspect="1"/>
            </p:cNvPicPr>
            <p:nvPr/>
          </p:nvPicPr>
          <p:blipFill rotWithShape="1">
            <a:blip r:embed="rId5">
              <a:alphaModFix/>
            </a:blip>
            <a:srcRect/>
            <a:stretch/>
          </p:blipFill>
          <p:spPr>
            <a:xfrm>
              <a:off x="1639683" y="2020528"/>
              <a:ext cx="2889602" cy="2978307"/>
            </a:xfrm>
            <a:prstGeom prst="ellipse">
              <a:avLst/>
            </a:prstGeom>
            <a:noFill/>
            <a:ln>
              <a:noFill/>
            </a:ln>
          </p:spPr>
        </p:pic>
      </p:grpSp>
    </p:spTree>
    <p:extLst>
      <p:ext uri="{BB962C8B-B14F-4D97-AF65-F5344CB8AC3E}">
        <p14:creationId xmlns:p14="http://schemas.microsoft.com/office/powerpoint/2010/main" val="20091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33058932a3_0_0"/>
          <p:cNvSpPr txBox="1"/>
          <p:nvPr/>
        </p:nvSpPr>
        <p:spPr>
          <a:xfrm>
            <a:off x="658813" y="396461"/>
            <a:ext cx="10874375" cy="480091"/>
          </a:xfrm>
          <a:prstGeom prst="rect">
            <a:avLst/>
          </a:prstGeom>
          <a:noFill/>
          <a:ln>
            <a:noFill/>
          </a:ln>
        </p:spPr>
        <p:txBody>
          <a:bodyPr spcFirstLastPara="1" wrap="square" lIns="91425" tIns="45700" rIns="91425" bIns="45700" anchor="t" anchorCtr="0">
            <a:spAutoFit/>
          </a:bodyPr>
          <a:lstStyle/>
          <a:p>
            <a:pPr marL="6350" indent="4763" algn="ctr">
              <a:lnSpc>
                <a:spcPct val="90000"/>
              </a:lnSpc>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EPOS ON Project and Strategic Objectives</a:t>
            </a:r>
            <a:endParaRPr sz="2800" b="1" dirty="0">
              <a:solidFill>
                <a:srgbClr val="1D4635"/>
              </a:solidFill>
              <a:latin typeface="Calibri" panose="020F0502020204030204" pitchFamily="34" charset="0"/>
              <a:cs typeface="Calibri" panose="020F0502020204030204" pitchFamily="34" charset="0"/>
              <a:sym typeface="Calibri"/>
            </a:endParaRPr>
          </a:p>
        </p:txBody>
      </p:sp>
      <p:sp>
        <p:nvSpPr>
          <p:cNvPr id="145" name="Google Shape;145;g333058932a3_0_0"/>
          <p:cNvSpPr/>
          <p:nvPr/>
        </p:nvSpPr>
        <p:spPr>
          <a:xfrm>
            <a:off x="2692954" y="1844675"/>
            <a:ext cx="8832095" cy="1711200"/>
          </a:xfrm>
          <a:prstGeom prst="rect">
            <a:avLst/>
          </a:prstGeom>
          <a:solidFill>
            <a:schemeClr val="lt1"/>
          </a:solidFill>
          <a:ln>
            <a:noFill/>
          </a:ln>
        </p:spPr>
        <p:txBody>
          <a:bodyPr spcFirstLastPara="1" wrap="square" lIns="91425" tIns="45700" rIns="91425" bIns="45700" anchor="t" anchorCtr="0">
            <a:noAutofit/>
          </a:bodyPr>
          <a:lstStyle/>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Integration of</a:t>
            </a:r>
            <a:r>
              <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 new services </a:t>
            </a: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(including from new countries and new communities)</a:t>
            </a:r>
            <a:endParaRPr sz="20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Integration of </a:t>
            </a:r>
            <a:r>
              <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new thematic communities </a:t>
            </a:r>
            <a:endParaRPr sz="2000" dirty="0">
              <a:latin typeface="Calibri" panose="020F0502020204030204" pitchFamily="34" charset="0"/>
              <a:cs typeface="Calibri" panose="020F0502020204030204" pitchFamily="34" charset="0"/>
            </a:endParaRPr>
          </a:p>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Roadmap for </a:t>
            </a:r>
            <a:r>
              <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integration of data generated in collaboration with private sector</a:t>
            </a:r>
            <a:endParaRPr sz="20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Integration of ICS-D Prototypes</a:t>
            </a:r>
            <a:endParaRPr sz="20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3" name="Google Shape;146;g333058932a3_0_0">
            <a:extLst>
              <a:ext uri="{FF2B5EF4-FFF2-40B4-BE49-F238E27FC236}">
                <a16:creationId xmlns:a16="http://schemas.microsoft.com/office/drawing/2014/main" id="{C12F0643-A794-9F96-0E29-3FED8707A2A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6951" y="1860495"/>
            <a:ext cx="1871999" cy="2483123"/>
          </a:xfrm>
          <a:prstGeom prst="rect">
            <a:avLst/>
          </a:prstGeom>
          <a:noFill/>
          <a:ln>
            <a:noFill/>
          </a:ln>
        </p:spPr>
      </p:pic>
      <p:sp>
        <p:nvSpPr>
          <p:cNvPr id="5" name="CasellaDiTesto 4">
            <a:extLst>
              <a:ext uri="{FF2B5EF4-FFF2-40B4-BE49-F238E27FC236}">
                <a16:creationId xmlns:a16="http://schemas.microsoft.com/office/drawing/2014/main" id="{2AF3324F-BD15-8C55-B057-33A569F3E449}"/>
              </a:ext>
            </a:extLst>
          </p:cNvPr>
          <p:cNvSpPr txBox="1"/>
          <p:nvPr/>
        </p:nvSpPr>
        <p:spPr>
          <a:xfrm>
            <a:off x="3752575" y="4183603"/>
            <a:ext cx="7809487" cy="1015663"/>
          </a:xfrm>
          <a:prstGeom prst="rect">
            <a:avLst/>
          </a:prstGeom>
          <a:noFill/>
        </p:spPr>
        <p:txBody>
          <a:bodyPr wrap="square" rtlCol="0">
            <a:spAutoFit/>
          </a:bodyPr>
          <a:lstStyle/>
          <a:p>
            <a:pPr>
              <a:tabLst>
                <a:tab pos="2309813" algn="l"/>
              </a:tabLst>
            </a:pPr>
            <a:r>
              <a:rPr lang="en-GB" sz="2000" b="1" dirty="0">
                <a:solidFill>
                  <a:srgbClr val="0070C0"/>
                </a:solidFill>
                <a:latin typeface="Calibri" panose="020F0502020204030204" pitchFamily="34" charset="0"/>
                <a:cs typeface="Calibri" panose="020F0502020204030204" pitchFamily="34" charset="0"/>
              </a:rPr>
              <a:t>EPOS Days Sessions: 	Thematic Core Services</a:t>
            </a:r>
          </a:p>
          <a:p>
            <a:pPr>
              <a:tabLst>
                <a:tab pos="2309813" algn="l"/>
              </a:tabLst>
            </a:pPr>
            <a:r>
              <a:rPr lang="en-GB" sz="2000" b="1" dirty="0">
                <a:solidFill>
                  <a:srgbClr val="0070C0"/>
                </a:solidFill>
                <a:latin typeface="Calibri" panose="020F0502020204030204" pitchFamily="34" charset="0"/>
                <a:cs typeface="Calibri" panose="020F0502020204030204" pitchFamily="34" charset="0"/>
              </a:rPr>
              <a:t>	New Services and Communities </a:t>
            </a:r>
          </a:p>
          <a:p>
            <a:pPr>
              <a:tabLst>
                <a:tab pos="2309813" algn="l"/>
              </a:tabLst>
            </a:pPr>
            <a:r>
              <a:rPr lang="en-GB" sz="2000" b="1" dirty="0">
                <a:solidFill>
                  <a:srgbClr val="0070C0"/>
                </a:solidFill>
                <a:latin typeface="Calibri" panose="020F0502020204030204" pitchFamily="34" charset="0"/>
                <a:cs typeface="Calibri" panose="020F0502020204030204" pitchFamily="34" charset="0"/>
              </a:rPr>
              <a:t>	Technical Challenges, Opportunities and Solutions</a:t>
            </a:r>
          </a:p>
        </p:txBody>
      </p:sp>
      <p:sp>
        <p:nvSpPr>
          <p:cNvPr id="9" name="Google Shape;147;g333058932a3_0_0">
            <a:extLst>
              <a:ext uri="{FF2B5EF4-FFF2-40B4-BE49-F238E27FC236}">
                <a16:creationId xmlns:a16="http://schemas.microsoft.com/office/drawing/2014/main" id="{AF39B4DB-B24F-D412-44C4-1C3BC88A41BA}"/>
              </a:ext>
            </a:extLst>
          </p:cNvPr>
          <p:cNvSpPr/>
          <p:nvPr/>
        </p:nvSpPr>
        <p:spPr>
          <a:xfrm>
            <a:off x="449493" y="1044366"/>
            <a:ext cx="10874375" cy="480091"/>
          </a:xfrm>
          <a:prstGeom prst="rect">
            <a:avLst/>
          </a:prstGeom>
          <a:solidFill>
            <a:schemeClr val="lt1"/>
          </a:solidFill>
          <a:ln>
            <a:noFill/>
          </a:ln>
        </p:spPr>
        <p:txBody>
          <a:bodyPr spcFirstLastPara="1" wrap="square" lIns="91425" tIns="45700" rIns="91425" bIns="45700" anchor="t" anchorCtr="0">
            <a:noAutofit/>
          </a:bodyPr>
          <a:lstStyle/>
          <a:p>
            <a:pPr marL="177800" marR="0" lvl="0" algn="ctr" rtl="0">
              <a:lnSpc>
                <a:spcPct val="118750"/>
              </a:lnSpc>
              <a:spcBef>
                <a:spcPts val="300"/>
              </a:spcBef>
              <a:spcAft>
                <a:spcPts val="0"/>
              </a:spcAft>
              <a:buClr>
                <a:schemeClr val="dk1"/>
              </a:buClr>
              <a:buSzPts val="1600"/>
            </a:pPr>
            <a:r>
              <a:rPr lang="en-GB" sz="2200" b="1" i="0" u="none" strike="noStrike" cap="none" dirty="0">
                <a:solidFill>
                  <a:schemeClr val="dk1"/>
                </a:solidFill>
                <a:latin typeface="Calibri"/>
                <a:ea typeface="Calibri"/>
                <a:cs typeface="Calibri"/>
                <a:sym typeface="Calibri"/>
              </a:rPr>
              <a:t>Enhancing and advancing services for solid Earth science</a:t>
            </a:r>
            <a:endParaRPr sz="2200" dirty="0"/>
          </a:p>
        </p:txBody>
      </p:sp>
    </p:spTree>
    <p:extLst>
      <p:ext uri="{BB962C8B-B14F-4D97-AF65-F5344CB8AC3E}">
        <p14:creationId xmlns:p14="http://schemas.microsoft.com/office/powerpoint/2010/main" val="281929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CasellaDiTesto 4">
            <a:extLst>
              <a:ext uri="{FF2B5EF4-FFF2-40B4-BE49-F238E27FC236}">
                <a16:creationId xmlns:a16="http://schemas.microsoft.com/office/drawing/2014/main" id="{2AF3324F-BD15-8C55-B057-33A569F3E449}"/>
              </a:ext>
            </a:extLst>
          </p:cNvPr>
          <p:cNvSpPr txBox="1"/>
          <p:nvPr/>
        </p:nvSpPr>
        <p:spPr>
          <a:xfrm>
            <a:off x="3772432" y="4179911"/>
            <a:ext cx="7740649" cy="1015663"/>
          </a:xfrm>
          <a:prstGeom prst="rect">
            <a:avLst/>
          </a:prstGeom>
          <a:noFill/>
        </p:spPr>
        <p:txBody>
          <a:bodyPr wrap="square" rtlCol="0">
            <a:spAutoFit/>
          </a:bodyPr>
          <a:lstStyle/>
          <a:p>
            <a:pPr>
              <a:tabLst>
                <a:tab pos="2309813" algn="l"/>
              </a:tabLst>
            </a:pPr>
            <a:r>
              <a:rPr lang="en-GB" sz="2000" b="1" dirty="0">
                <a:solidFill>
                  <a:srgbClr val="0070C0"/>
                </a:solidFill>
                <a:latin typeface="Calibri" panose="020F0502020204030204" pitchFamily="34" charset="0"/>
                <a:cs typeface="Calibri" panose="020F0502020204030204" pitchFamily="34" charset="0"/>
              </a:rPr>
              <a:t>EPOS Days Sessions: 	Thematic Core Services</a:t>
            </a:r>
          </a:p>
          <a:p>
            <a:pPr>
              <a:tabLst>
                <a:tab pos="2309813" algn="l"/>
              </a:tabLst>
            </a:pPr>
            <a:r>
              <a:rPr lang="en-GB" sz="2000" b="1" dirty="0">
                <a:solidFill>
                  <a:srgbClr val="0070C0"/>
                </a:solidFill>
                <a:latin typeface="Calibri" panose="020F0502020204030204" pitchFamily="34" charset="0"/>
                <a:cs typeface="Calibri" panose="020F0502020204030204" pitchFamily="34" charset="0"/>
              </a:rPr>
              <a:t>	New Services and Communities </a:t>
            </a:r>
          </a:p>
          <a:p>
            <a:pPr>
              <a:tabLst>
                <a:tab pos="2309813" algn="l"/>
              </a:tabLst>
            </a:pPr>
            <a:r>
              <a:rPr lang="en-GB" sz="2000" b="1" dirty="0">
                <a:solidFill>
                  <a:srgbClr val="0070C0"/>
                </a:solidFill>
                <a:latin typeface="Calibri" panose="020F0502020204030204" pitchFamily="34" charset="0"/>
                <a:cs typeface="Calibri" panose="020F0502020204030204" pitchFamily="34" charset="0"/>
              </a:rPr>
              <a:t>	Technical Challenges, Opportunities and Solutions</a:t>
            </a:r>
          </a:p>
        </p:txBody>
      </p:sp>
      <p:pic>
        <p:nvPicPr>
          <p:cNvPr id="2" name="Google Shape;156;g333058932a3_0_9">
            <a:extLst>
              <a:ext uri="{FF2B5EF4-FFF2-40B4-BE49-F238E27FC236}">
                <a16:creationId xmlns:a16="http://schemas.microsoft.com/office/drawing/2014/main" id="{12489774-4B5A-A41A-C981-0D195D27627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9669" y="1844675"/>
            <a:ext cx="1871999" cy="2479134"/>
          </a:xfrm>
          <a:prstGeom prst="rect">
            <a:avLst/>
          </a:prstGeom>
          <a:noFill/>
          <a:ln>
            <a:noFill/>
          </a:ln>
        </p:spPr>
      </p:pic>
      <p:sp>
        <p:nvSpPr>
          <p:cNvPr id="7" name="Google Shape;155;g333058932a3_0_9">
            <a:extLst>
              <a:ext uri="{FF2B5EF4-FFF2-40B4-BE49-F238E27FC236}">
                <a16:creationId xmlns:a16="http://schemas.microsoft.com/office/drawing/2014/main" id="{90F5D141-E06E-89F6-E48D-53535B422A13}"/>
              </a:ext>
            </a:extLst>
          </p:cNvPr>
          <p:cNvSpPr/>
          <p:nvPr/>
        </p:nvSpPr>
        <p:spPr>
          <a:xfrm>
            <a:off x="2685671" y="1844514"/>
            <a:ext cx="8942913" cy="2115900"/>
          </a:xfrm>
          <a:prstGeom prst="rect">
            <a:avLst/>
          </a:prstGeom>
          <a:solidFill>
            <a:schemeClr val="lt1"/>
          </a:solidFill>
          <a:ln>
            <a:noFill/>
          </a:ln>
        </p:spPr>
        <p:txBody>
          <a:bodyPr spcFirstLastPara="1" wrap="square" lIns="91425" tIns="45700" rIns="91425" bIns="45700" anchor="t" anchorCtr="0">
            <a:noAutofit/>
          </a:bodyPr>
          <a:lstStyle/>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a:ea typeface="Calibri"/>
                <a:cs typeface="Calibri"/>
                <a:sym typeface="Calibri"/>
              </a:rPr>
              <a:t>Integration of </a:t>
            </a:r>
            <a:r>
              <a:rPr lang="en-GB" sz="2000" b="1" i="0" u="none" strike="noStrike" cap="none" dirty="0">
                <a:solidFill>
                  <a:schemeClr val="dk1"/>
                </a:solidFill>
                <a:latin typeface="Calibri"/>
                <a:ea typeface="Calibri"/>
                <a:cs typeface="Calibri"/>
                <a:sym typeface="Calibri"/>
              </a:rPr>
              <a:t>services relevant for risk management </a:t>
            </a:r>
            <a:r>
              <a:rPr lang="en-GB" sz="2000" b="0" i="0" u="none" strike="noStrike" cap="none" dirty="0">
                <a:solidFill>
                  <a:schemeClr val="dk1"/>
                </a:solidFill>
                <a:latin typeface="Calibri"/>
                <a:ea typeface="Calibri"/>
                <a:cs typeface="Calibri"/>
                <a:sym typeface="Calibri"/>
              </a:rPr>
              <a:t>related to different hazards</a:t>
            </a:r>
            <a:endParaRPr sz="2000" b="0" i="0" u="none" strike="noStrike" cap="none" dirty="0">
              <a:solidFill>
                <a:schemeClr val="dk1"/>
              </a:solidFill>
              <a:latin typeface="Calibri"/>
              <a:ea typeface="Calibri"/>
              <a:cs typeface="Calibri"/>
              <a:sym typeface="Calibri"/>
            </a:endParaRPr>
          </a:p>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1" i="0" u="none" strike="noStrike" cap="none" dirty="0">
                <a:solidFill>
                  <a:schemeClr val="dk1"/>
                </a:solidFill>
                <a:latin typeface="Calibri"/>
                <a:ea typeface="Calibri"/>
                <a:cs typeface="Calibri"/>
                <a:sym typeface="Calibri"/>
              </a:rPr>
              <a:t>Cooperation roadmap with </a:t>
            </a:r>
            <a:r>
              <a:rPr lang="en-GB" sz="2000" b="0" i="0" u="none" strike="noStrike" cap="none" dirty="0">
                <a:solidFill>
                  <a:schemeClr val="dk1"/>
                </a:solidFill>
                <a:latin typeface="Calibri"/>
                <a:ea typeface="Calibri"/>
                <a:cs typeface="Calibri"/>
                <a:sym typeface="Calibri"/>
              </a:rPr>
              <a:t>the EU Union Civil Protection Knowledge Network</a:t>
            </a:r>
            <a:endParaRPr dirty="0"/>
          </a:p>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a:ea typeface="Calibri"/>
                <a:cs typeface="Calibri"/>
                <a:sym typeface="Calibri"/>
              </a:rPr>
              <a:t>Methodology for the application of </a:t>
            </a:r>
            <a:r>
              <a:rPr lang="en-GB" sz="2000" b="1" i="0" u="none" strike="noStrike" cap="none" dirty="0">
                <a:solidFill>
                  <a:schemeClr val="dk1"/>
                </a:solidFill>
                <a:latin typeface="Calibri"/>
                <a:ea typeface="Calibri"/>
                <a:cs typeface="Calibri"/>
                <a:sym typeface="Calibri"/>
              </a:rPr>
              <a:t>ethical labels </a:t>
            </a:r>
            <a:r>
              <a:rPr lang="en-GB" sz="2000" b="0" i="0" u="none" strike="noStrike" cap="none" dirty="0">
                <a:solidFill>
                  <a:schemeClr val="dk1"/>
                </a:solidFill>
                <a:latin typeface="Calibri"/>
                <a:ea typeface="Calibri"/>
                <a:cs typeface="Calibri"/>
                <a:sym typeface="Calibri"/>
              </a:rPr>
              <a:t>to EPOS services</a:t>
            </a:r>
            <a:endParaRPr dirty="0"/>
          </a:p>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a:ea typeface="Calibri"/>
                <a:cs typeface="Calibri"/>
                <a:sym typeface="Calibri"/>
              </a:rPr>
              <a:t>Recommendations for the consolidation of the EPOS ethical guidelines</a:t>
            </a:r>
            <a:endParaRPr dirty="0"/>
          </a:p>
          <a:p>
            <a:pPr marL="180975" marR="0" lvl="0" indent="-174625" algn="just" rtl="0">
              <a:lnSpc>
                <a:spcPct val="118750"/>
              </a:lnSpc>
              <a:spcBef>
                <a:spcPts val="300"/>
              </a:spcBef>
              <a:spcAft>
                <a:spcPts val="0"/>
              </a:spcAft>
              <a:buClr>
                <a:schemeClr val="dk1"/>
              </a:buClr>
              <a:buSzPts val="1600"/>
              <a:buFont typeface="Arial" panose="020B0604020202020204" pitchFamily="34" charset="0"/>
              <a:buChar char="•"/>
            </a:pPr>
            <a:r>
              <a:rPr lang="en-GB" sz="2000" b="0" i="0" u="none" strike="noStrike" cap="none" dirty="0">
                <a:solidFill>
                  <a:schemeClr val="dk1"/>
                </a:solidFill>
                <a:latin typeface="Calibri"/>
                <a:ea typeface="Calibri"/>
                <a:cs typeface="Calibri"/>
                <a:sym typeface="Calibri"/>
              </a:rPr>
              <a:t>Identification of how EPOS </a:t>
            </a:r>
            <a:r>
              <a:rPr lang="en-GB" sz="2000" b="1" i="0" u="none" strike="noStrike" cap="none" dirty="0">
                <a:solidFill>
                  <a:schemeClr val="dk1"/>
                </a:solidFill>
                <a:latin typeface="Calibri"/>
                <a:ea typeface="Calibri"/>
                <a:cs typeface="Calibri"/>
                <a:sym typeface="Calibri"/>
              </a:rPr>
              <a:t>contribute to environmental impact reduction</a:t>
            </a:r>
            <a:endParaRPr sz="2000" b="0" i="0" u="none" strike="noStrike" cap="none" dirty="0">
              <a:solidFill>
                <a:schemeClr val="dk1"/>
              </a:solidFill>
              <a:latin typeface="Calibri"/>
              <a:ea typeface="Calibri"/>
              <a:cs typeface="Calibri"/>
              <a:sym typeface="Calibri"/>
            </a:endParaRPr>
          </a:p>
        </p:txBody>
      </p:sp>
      <p:sp>
        <p:nvSpPr>
          <p:cNvPr id="8" name="Google Shape;157;g333058932a3_0_9">
            <a:extLst>
              <a:ext uri="{FF2B5EF4-FFF2-40B4-BE49-F238E27FC236}">
                <a16:creationId xmlns:a16="http://schemas.microsoft.com/office/drawing/2014/main" id="{2B5A48BF-90D7-12FE-74EA-33CD79AAB0D9}"/>
              </a:ext>
            </a:extLst>
          </p:cNvPr>
          <p:cNvSpPr/>
          <p:nvPr/>
        </p:nvSpPr>
        <p:spPr>
          <a:xfrm>
            <a:off x="658813" y="1025231"/>
            <a:ext cx="10874375" cy="480091"/>
          </a:xfrm>
          <a:prstGeom prst="rect">
            <a:avLst/>
          </a:prstGeom>
          <a:solidFill>
            <a:schemeClr val="lt1"/>
          </a:solidFill>
          <a:ln>
            <a:noFill/>
          </a:ln>
        </p:spPr>
        <p:txBody>
          <a:bodyPr spcFirstLastPara="1" wrap="square" lIns="91425" tIns="45700" rIns="91425" bIns="45700" anchor="t" anchorCtr="0">
            <a:noAutofit/>
          </a:bodyPr>
          <a:lstStyle/>
          <a:p>
            <a:pPr marL="177800" marR="0" lvl="0" algn="ctr" rtl="0">
              <a:lnSpc>
                <a:spcPct val="118750"/>
              </a:lnSpc>
              <a:spcBef>
                <a:spcPts val="300"/>
              </a:spcBef>
              <a:spcAft>
                <a:spcPts val="0"/>
              </a:spcAft>
              <a:buClr>
                <a:schemeClr val="dk1"/>
              </a:buClr>
              <a:buSzPts val="1600"/>
            </a:pPr>
            <a:r>
              <a:rPr lang="en-GB" sz="2200" b="1" i="0" u="none" strike="noStrike" cap="none" dirty="0">
                <a:solidFill>
                  <a:schemeClr val="dk1"/>
                </a:solidFill>
                <a:latin typeface="Calibri"/>
                <a:ea typeface="Calibri"/>
                <a:cs typeface="Calibri"/>
                <a:sym typeface="Calibri"/>
              </a:rPr>
              <a:t>Amplifying and spreading the societal value of EPOS</a:t>
            </a:r>
            <a:endParaRPr sz="2200" dirty="0"/>
          </a:p>
        </p:txBody>
      </p:sp>
      <p:sp>
        <p:nvSpPr>
          <p:cNvPr id="3" name="Google Shape;144;g333058932a3_0_0">
            <a:extLst>
              <a:ext uri="{FF2B5EF4-FFF2-40B4-BE49-F238E27FC236}">
                <a16:creationId xmlns:a16="http://schemas.microsoft.com/office/drawing/2014/main" id="{55CB12BA-D5D9-9F14-291D-3A1FA2AB93B0}"/>
              </a:ext>
            </a:extLst>
          </p:cNvPr>
          <p:cNvSpPr txBox="1"/>
          <p:nvPr/>
        </p:nvSpPr>
        <p:spPr>
          <a:xfrm>
            <a:off x="658813" y="396461"/>
            <a:ext cx="10874375" cy="480091"/>
          </a:xfrm>
          <a:prstGeom prst="rect">
            <a:avLst/>
          </a:prstGeom>
          <a:noFill/>
          <a:ln>
            <a:noFill/>
          </a:ln>
        </p:spPr>
        <p:txBody>
          <a:bodyPr spcFirstLastPara="1" wrap="square" lIns="91425" tIns="45700" rIns="91425" bIns="45700" anchor="t" anchorCtr="0">
            <a:spAutoFit/>
          </a:bodyPr>
          <a:lstStyle/>
          <a:p>
            <a:pPr marL="6350" indent="4763" algn="ctr">
              <a:lnSpc>
                <a:spcPct val="90000"/>
              </a:lnSpc>
              <a:spcBef>
                <a:spcPct val="0"/>
              </a:spcBef>
              <a:buClr>
                <a:srgbClr val="000000"/>
              </a:buClr>
              <a:buSzPts val="2000"/>
              <a:defRPr/>
            </a:pPr>
            <a:r>
              <a:rPr lang="en-GB" sz="2800" b="1" dirty="0">
                <a:solidFill>
                  <a:srgbClr val="1D4635"/>
                </a:solidFill>
                <a:latin typeface="Calibri" panose="020F0502020204030204" pitchFamily="34" charset="0"/>
                <a:cs typeface="Calibri" panose="020F0502020204030204" pitchFamily="34" charset="0"/>
                <a:sym typeface="Calibri"/>
              </a:rPr>
              <a:t>EPOS ON Project and Strategic Objectives</a:t>
            </a:r>
            <a:endParaRPr sz="2800" b="1" dirty="0">
              <a:solidFill>
                <a:srgbClr val="1D4635"/>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1963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1894</TotalTime>
  <Words>1083</Words>
  <Application>Microsoft Macintosh PowerPoint</Application>
  <PresentationFormat>Widescreen</PresentationFormat>
  <Paragraphs>168</Paragraphs>
  <Slides>18</Slides>
  <Notes>17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Calibri</vt:lpstr>
      <vt:lpstr>Wingdings</vt:lpstr>
      <vt:lpstr>Calibri Light</vt:lpstr>
      <vt:lpstr>Aptos</vt:lpstr>
      <vt:lpstr>Arial</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Meeting of the EPOS ON Advisory Board 18 March 2025 | 16:00-17:30 CET</dc:title>
  <dc:creator>Federica Tanlongo</dc:creator>
  <cp:lastModifiedBy>Carmela Freda</cp:lastModifiedBy>
  <cp:revision>47</cp:revision>
  <dcterms:created xsi:type="dcterms:W3CDTF">2024-09-12T12:53:35Z</dcterms:created>
  <dcterms:modified xsi:type="dcterms:W3CDTF">2025-03-17T22:02:44Z</dcterms:modified>
</cp:coreProperties>
</file>