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12"/>
  </p:notesMasterIdLst>
  <p:sldIdLst>
    <p:sldId id="256" r:id="rId3"/>
    <p:sldId id="257" r:id="rId4"/>
    <p:sldId id="258" r:id="rId5"/>
    <p:sldId id="260" r:id="rId6"/>
    <p:sldId id="290" r:id="rId7"/>
    <p:sldId id="262" r:id="rId8"/>
    <p:sldId id="266" r:id="rId9"/>
    <p:sldId id="282" r:id="rId10"/>
    <p:sldId id="289" r:id="rId1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17145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057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24003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2743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DCE"/>
          </a:solidFill>
        </a:fill>
      </a:tcStyle>
    </a:wholeTbl>
    <a:band2H>
      <a:tcTxStyle/>
      <a:tcStyle>
        <a:tcBdr/>
        <a:fill>
          <a:solidFill>
            <a:srgbClr val="E7E8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D4D7"/>
          </a:solidFill>
        </a:fill>
      </a:tcStyle>
    </a:wholeTbl>
    <a:band2H>
      <a:tcTxStyle/>
      <a:tcStyle>
        <a:tcBdr/>
        <a:fill>
          <a:solidFill>
            <a:srgbClr val="FCEBEC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Roboto Black"/>
          <a:ea typeface="Roboto Black"/>
          <a:cs typeface="Roboto Blac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7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>
          <a:latin typeface="Roboto Black"/>
          <a:ea typeface="Roboto Black"/>
          <a:cs typeface="Roboto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/>
    <p:restoredTop sz="96327"/>
  </p:normalViewPr>
  <p:slideViewPr>
    <p:cSldViewPr snapToGrid="0">
      <p:cViewPr varScale="1">
        <p:scale>
          <a:sx n="173" d="100"/>
          <a:sy n="173" d="100"/>
        </p:scale>
        <p:origin x="1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latinLnBrk="0">
      <a:defRPr sz="900">
        <a:latin typeface="Calibri"/>
        <a:ea typeface="Calibri"/>
        <a:cs typeface="Calibri"/>
        <a:sym typeface="Calibri"/>
      </a:defRPr>
    </a:lvl1pPr>
    <a:lvl2pPr indent="228600" defTabSz="685800" latinLnBrk="0">
      <a:defRPr sz="900">
        <a:latin typeface="Calibri"/>
        <a:ea typeface="Calibri"/>
        <a:cs typeface="Calibri"/>
        <a:sym typeface="Calibri"/>
      </a:defRPr>
    </a:lvl2pPr>
    <a:lvl3pPr indent="457200" defTabSz="685800" latinLnBrk="0">
      <a:defRPr sz="900">
        <a:latin typeface="Calibri"/>
        <a:ea typeface="Calibri"/>
        <a:cs typeface="Calibri"/>
        <a:sym typeface="Calibri"/>
      </a:defRPr>
    </a:lvl3pPr>
    <a:lvl4pPr indent="685800" defTabSz="685800" latinLnBrk="0">
      <a:defRPr sz="900">
        <a:latin typeface="Calibri"/>
        <a:ea typeface="Calibri"/>
        <a:cs typeface="Calibri"/>
        <a:sym typeface="Calibri"/>
      </a:defRPr>
    </a:lvl4pPr>
    <a:lvl5pPr indent="914400" defTabSz="685800" latinLnBrk="0">
      <a:defRPr sz="900">
        <a:latin typeface="Calibri"/>
        <a:ea typeface="Calibri"/>
        <a:cs typeface="Calibri"/>
        <a:sym typeface="Calibri"/>
      </a:defRPr>
    </a:lvl5pPr>
    <a:lvl6pPr indent="1143000" defTabSz="685800" latinLnBrk="0">
      <a:defRPr sz="900">
        <a:latin typeface="Calibri"/>
        <a:ea typeface="Calibri"/>
        <a:cs typeface="Calibri"/>
        <a:sym typeface="Calibri"/>
      </a:defRPr>
    </a:lvl6pPr>
    <a:lvl7pPr indent="1371600" defTabSz="685800" latinLnBrk="0">
      <a:defRPr sz="900">
        <a:latin typeface="Calibri"/>
        <a:ea typeface="Calibri"/>
        <a:cs typeface="Calibri"/>
        <a:sym typeface="Calibri"/>
      </a:defRPr>
    </a:lvl7pPr>
    <a:lvl8pPr indent="1600200" defTabSz="685800" latinLnBrk="0">
      <a:defRPr sz="900">
        <a:latin typeface="Calibri"/>
        <a:ea typeface="Calibri"/>
        <a:cs typeface="Calibri"/>
        <a:sym typeface="Calibri"/>
      </a:defRPr>
    </a:lvl8pPr>
    <a:lvl9pPr indent="1828800" defTabSz="685800" latinLnBrk="0">
      <a:defRPr sz="900">
        <a:latin typeface="Calibri"/>
        <a:ea typeface="Calibri"/>
        <a:cs typeface="Calibri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289050" y="1193800"/>
            <a:ext cx="2120900" cy="21209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icture Placeholder 2"/>
          <p:cNvSpPr>
            <a:spLocks noGrp="1"/>
          </p:cNvSpPr>
          <p:nvPr>
            <p:ph type="pic" idx="21"/>
          </p:nvPr>
        </p:nvSpPr>
        <p:spPr>
          <a:xfrm>
            <a:off x="4737100" y="0"/>
            <a:ext cx="44069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107666" y="1525357"/>
            <a:ext cx="1816101" cy="18161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85800" y="1611312"/>
            <a:ext cx="1847850" cy="15113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9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2659850" y="1611312"/>
            <a:ext cx="1847851" cy="15113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633300" y="1611312"/>
            <a:ext cx="1847851" cy="15113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1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605550" y="1611312"/>
            <a:ext cx="1847851" cy="15113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2777066" y="1744435"/>
            <a:ext cx="1654629" cy="16546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0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4712305" y="1744435"/>
            <a:ext cx="1654629" cy="16546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1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6647543" y="1744435"/>
            <a:ext cx="1654629" cy="16546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2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841829" y="1744435"/>
            <a:ext cx="1654629" cy="16546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743075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1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1850095" y="0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2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3700733" y="0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3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5550287" y="0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4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7400383" y="0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0" y="3489325"/>
            <a:ext cx="1743075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6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1850095" y="3489325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7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3700733" y="3489325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8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5550287" y="3489325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9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400383" y="3489325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7400383" y="1744890"/>
            <a:ext cx="1743076" cy="16541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1" name="Picture Placeholder 14"/>
          <p:cNvSpPr>
            <a:spLocks noGrp="1"/>
          </p:cNvSpPr>
          <p:nvPr>
            <p:ph type="pic" sz="quarter" idx="32"/>
          </p:nvPr>
        </p:nvSpPr>
        <p:spPr>
          <a:xfrm>
            <a:off x="0" y="1744890"/>
            <a:ext cx="1743075" cy="16541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748212" y="620712"/>
            <a:ext cx="1793877" cy="17938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721115" y="1674828"/>
            <a:ext cx="1793877" cy="17938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748212" y="2822360"/>
            <a:ext cx="1793877" cy="17938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595312" y="509587"/>
            <a:ext cx="2651126" cy="41243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0" name="Picture Placeholder 10"/>
          <p:cNvSpPr>
            <a:spLocks noGrp="1"/>
          </p:cNvSpPr>
          <p:nvPr>
            <p:ph type="pic" sz="half" idx="22"/>
          </p:nvPr>
        </p:nvSpPr>
        <p:spPr>
          <a:xfrm>
            <a:off x="3246438" y="509587"/>
            <a:ext cx="2651126" cy="41243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1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5897562" y="509587"/>
            <a:ext cx="2651126" cy="206216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2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5897562" y="2571750"/>
            <a:ext cx="2651126" cy="206216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594475" y="508001"/>
            <a:ext cx="1944689" cy="13239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6594475" y="1909803"/>
            <a:ext cx="1944689" cy="13239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2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594475" y="3311604"/>
            <a:ext cx="1944689" cy="13239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3" name="Picture Placeholder 6"/>
          <p:cNvSpPr>
            <a:spLocks noGrp="1"/>
          </p:cNvSpPr>
          <p:nvPr>
            <p:ph type="pic" sz="half" idx="24"/>
          </p:nvPr>
        </p:nvSpPr>
        <p:spPr>
          <a:xfrm>
            <a:off x="4076700" y="508000"/>
            <a:ext cx="2424115" cy="4127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4649787" y="571500"/>
            <a:ext cx="3859213" cy="4000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35000" y="571500"/>
            <a:ext cx="1901825" cy="196056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3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35000" y="2611120"/>
            <a:ext cx="1901825" cy="196056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052208" y="553130"/>
            <a:ext cx="1947863" cy="19478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252481" y="553130"/>
            <a:ext cx="1947864" cy="19478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3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252481" y="2643868"/>
            <a:ext cx="1947864" cy="19478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4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4052887" y="2643868"/>
            <a:ext cx="1947863" cy="19478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/>
          <p:cNvSpPr/>
          <p:nvPr/>
        </p:nvSpPr>
        <p:spPr>
          <a:xfrm>
            <a:off x="0" y="0"/>
            <a:ext cx="2349500" cy="5143500"/>
          </a:xfrm>
          <a:prstGeom prst="rect">
            <a:avLst/>
          </a:prstGeom>
          <a:gradFill>
            <a:gsLst>
              <a:gs pos="0">
                <a:srgbClr val="E6774F"/>
              </a:gs>
              <a:gs pos="100000">
                <a:srgbClr val="329FC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289050" y="1193800"/>
            <a:ext cx="2120900" cy="21209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pic>
        <p:nvPicPr>
          <p:cNvPr id="234" name="Image 1" descr="Image 1"/>
          <p:cNvPicPr>
            <a:picLocks noChangeAspect="1"/>
          </p:cNvPicPr>
          <p:nvPr/>
        </p:nvPicPr>
        <p:blipFill>
          <a:blip r:embed="rId2"/>
          <a:srcRect r="82033"/>
          <a:stretch>
            <a:fillRect/>
          </a:stretch>
        </p:blipFill>
        <p:spPr>
          <a:xfrm>
            <a:off x="5105401" y="4491699"/>
            <a:ext cx="705092" cy="62865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ectangle 5"/>
          <p:cNvSpPr/>
          <p:nvPr/>
        </p:nvSpPr>
        <p:spPr>
          <a:xfrm>
            <a:off x="0" y="0"/>
            <a:ext cx="4898570" cy="5143500"/>
          </a:xfrm>
          <a:prstGeom prst="rect">
            <a:avLst/>
          </a:prstGeom>
          <a:gradFill>
            <a:gsLst>
              <a:gs pos="0">
                <a:srgbClr val="E57A59"/>
              </a:gs>
              <a:gs pos="49902">
                <a:srgbClr val="B594A3"/>
              </a:gs>
              <a:gs pos="100000">
                <a:srgbClr val="449FC1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ZoneTexte 2"/>
          <p:cNvSpPr txBox="1"/>
          <p:nvPr/>
        </p:nvSpPr>
        <p:spPr>
          <a:xfrm>
            <a:off x="5856211" y="4652135"/>
            <a:ext cx="310626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600">
                <a:solidFill>
                  <a:srgbClr val="696A67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This project has received funding from the European Union’s Horizon research </a:t>
            </a:r>
          </a:p>
          <a:p>
            <a:pPr>
              <a:defRPr sz="600">
                <a:solidFill>
                  <a:srgbClr val="696A67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and innovation programme under the grant agreement No 101058129</a:t>
            </a:r>
          </a:p>
        </p:txBody>
      </p:sp>
      <p:pic>
        <p:nvPicPr>
          <p:cNvPr id="237" name="LOGO DT - GEO.png" descr="LOGO DT - GE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524" y="1228979"/>
            <a:ext cx="3798005" cy="2685542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 1" descr="Image 1"/>
          <p:cNvPicPr>
            <a:picLocks noChangeAspect="1"/>
          </p:cNvPicPr>
          <p:nvPr/>
        </p:nvPicPr>
        <p:blipFill>
          <a:blip r:embed="rId2"/>
          <a:srcRect r="82033"/>
          <a:stretch>
            <a:fillRect/>
          </a:stretch>
        </p:blipFill>
        <p:spPr>
          <a:xfrm>
            <a:off x="1188033" y="4503963"/>
            <a:ext cx="705092" cy="62865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ZoneTexte 2"/>
          <p:cNvSpPr txBox="1"/>
          <p:nvPr/>
        </p:nvSpPr>
        <p:spPr>
          <a:xfrm>
            <a:off x="2051170" y="4737136"/>
            <a:ext cx="6860080" cy="19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">
                <a:solidFill>
                  <a:srgbClr val="696A67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This project has received funding from the European Union’s Horizon research and innovation programme under the grant agreement No 101058129</a:t>
            </a:r>
          </a:p>
        </p:txBody>
      </p:sp>
      <p:sp>
        <p:nvSpPr>
          <p:cNvPr id="247" name="Rectangle 10"/>
          <p:cNvSpPr/>
          <p:nvPr/>
        </p:nvSpPr>
        <p:spPr>
          <a:xfrm>
            <a:off x="0" y="0"/>
            <a:ext cx="9144000" cy="4514850"/>
          </a:xfrm>
          <a:prstGeom prst="rect">
            <a:avLst/>
          </a:prstGeom>
          <a:gradFill>
            <a:gsLst>
              <a:gs pos="0">
                <a:srgbClr val="E6774F"/>
              </a:gs>
              <a:gs pos="50943">
                <a:srgbClr val="B195A4"/>
              </a:gs>
              <a:gs pos="100000">
                <a:srgbClr val="329FC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Line 4"/>
          <p:cNvSpPr/>
          <p:nvPr/>
        </p:nvSpPr>
        <p:spPr>
          <a:xfrm>
            <a:off x="3672897" y="2253249"/>
            <a:ext cx="1798204" cy="1"/>
          </a:xfrm>
          <a:prstGeom prst="line">
            <a:avLst/>
          </a:prstGeom>
          <a:ln w="25400">
            <a:solidFill>
              <a:srgbClr val="DCDEE0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289050" y="1193800"/>
            <a:ext cx="2120900" cy="21209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67802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/>
          <p:cNvSpPr/>
          <p:nvPr/>
        </p:nvSpPr>
        <p:spPr>
          <a:xfrm>
            <a:off x="0" y="0"/>
            <a:ext cx="2349500" cy="5143500"/>
          </a:xfrm>
          <a:prstGeom prst="rect">
            <a:avLst/>
          </a:prstGeom>
          <a:gradFill>
            <a:gsLst>
              <a:gs pos="0">
                <a:srgbClr val="E6774F"/>
              </a:gs>
              <a:gs pos="100000">
                <a:srgbClr val="329FC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10577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" name="Rectangle 3"/>
          <p:cNvSpPr/>
          <p:nvPr/>
        </p:nvSpPr>
        <p:spPr>
          <a:xfrm>
            <a:off x="3225800" y="0"/>
            <a:ext cx="5918200" cy="5143500"/>
          </a:xfrm>
          <a:prstGeom prst="rect">
            <a:avLst/>
          </a:prstGeom>
          <a:gradFill>
            <a:gsLst>
              <a:gs pos="0">
                <a:srgbClr val="E6774F"/>
              </a:gs>
              <a:gs pos="100000">
                <a:srgbClr val="329FC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Rectangle 4"/>
          <p:cNvSpPr/>
          <p:nvPr/>
        </p:nvSpPr>
        <p:spPr>
          <a:xfrm>
            <a:off x="3225800" y="558812"/>
            <a:ext cx="5231844" cy="40258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traight Connector 91"/>
          <p:cNvSpPr/>
          <p:nvPr/>
        </p:nvSpPr>
        <p:spPr>
          <a:xfrm>
            <a:off x="4149063" y="2202953"/>
            <a:ext cx="3353730" cy="1"/>
          </a:xfrm>
          <a:prstGeom prst="line">
            <a:avLst/>
          </a:prstGeom>
          <a:ln w="19050">
            <a:solidFill>
              <a:srgbClr val="E0572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Picture Placeholder 2"/>
          <p:cNvSpPr>
            <a:spLocks noGrp="1"/>
          </p:cNvSpPr>
          <p:nvPr>
            <p:ph type="pic" sz="half" idx="22"/>
          </p:nvPr>
        </p:nvSpPr>
        <p:spPr>
          <a:xfrm>
            <a:off x="0" y="0"/>
            <a:ext cx="32258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63714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/>
          <p:cNvSpPr/>
          <p:nvPr/>
        </p:nvSpPr>
        <p:spPr>
          <a:xfrm>
            <a:off x="837689" y="1422400"/>
            <a:ext cx="3701565" cy="1854200"/>
          </a:xfrm>
          <a:prstGeom prst="rect">
            <a:avLst/>
          </a:prstGeom>
          <a:solidFill>
            <a:srgbClr val="329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Rectangle 3"/>
          <p:cNvSpPr/>
          <p:nvPr/>
        </p:nvSpPr>
        <p:spPr>
          <a:xfrm>
            <a:off x="-1" y="1422400"/>
            <a:ext cx="772199" cy="185420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Rectangle 4"/>
          <p:cNvSpPr/>
          <p:nvPr/>
        </p:nvSpPr>
        <p:spPr>
          <a:xfrm rot="10800000">
            <a:off x="4604746" y="1422400"/>
            <a:ext cx="3701565" cy="1854200"/>
          </a:xfrm>
          <a:prstGeom prst="rect">
            <a:avLst/>
          </a:prstGeom>
          <a:solidFill>
            <a:srgbClr val="E0572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Rectangle 6"/>
          <p:cNvSpPr/>
          <p:nvPr/>
        </p:nvSpPr>
        <p:spPr>
          <a:xfrm rot="10800000">
            <a:off x="8371802" y="1422400"/>
            <a:ext cx="772198" cy="185420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94842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434975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856322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692900" y="0"/>
            <a:ext cx="24511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3029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692900" y="0"/>
            <a:ext cx="24511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84612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" name="Rectangle 3"/>
          <p:cNvSpPr/>
          <p:nvPr/>
        </p:nvSpPr>
        <p:spPr>
          <a:xfrm>
            <a:off x="3225800" y="0"/>
            <a:ext cx="5918200" cy="5143500"/>
          </a:xfrm>
          <a:prstGeom prst="rect">
            <a:avLst/>
          </a:prstGeom>
          <a:gradFill>
            <a:gsLst>
              <a:gs pos="0">
                <a:srgbClr val="E6774F"/>
              </a:gs>
              <a:gs pos="100000">
                <a:srgbClr val="329FC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Rectangle 4"/>
          <p:cNvSpPr/>
          <p:nvPr/>
        </p:nvSpPr>
        <p:spPr>
          <a:xfrm>
            <a:off x="3225800" y="558812"/>
            <a:ext cx="5231844" cy="40258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traight Connector 91"/>
          <p:cNvSpPr/>
          <p:nvPr/>
        </p:nvSpPr>
        <p:spPr>
          <a:xfrm>
            <a:off x="4149063" y="2202953"/>
            <a:ext cx="3353730" cy="1"/>
          </a:xfrm>
          <a:prstGeom prst="line">
            <a:avLst/>
          </a:prstGeom>
          <a:ln w="19050">
            <a:solidFill>
              <a:srgbClr val="E0572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Picture Placeholder 2"/>
          <p:cNvSpPr>
            <a:spLocks noGrp="1"/>
          </p:cNvSpPr>
          <p:nvPr>
            <p:ph type="pic" sz="half" idx="22"/>
          </p:nvPr>
        </p:nvSpPr>
        <p:spPr>
          <a:xfrm>
            <a:off x="0" y="0"/>
            <a:ext cx="32258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52462" y="1393825"/>
            <a:ext cx="7839076" cy="184308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38937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29162" y="3487737"/>
            <a:ext cx="3673476" cy="165576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81511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37338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5153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icture Placeholder 2"/>
          <p:cNvSpPr>
            <a:spLocks noGrp="1"/>
          </p:cNvSpPr>
          <p:nvPr>
            <p:ph type="pic" idx="21"/>
          </p:nvPr>
        </p:nvSpPr>
        <p:spPr>
          <a:xfrm>
            <a:off x="4737100" y="0"/>
            <a:ext cx="44069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35747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107666" y="1525357"/>
            <a:ext cx="1816101" cy="18161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60515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85800" y="1611312"/>
            <a:ext cx="1847850" cy="15113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9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2659850" y="1611312"/>
            <a:ext cx="1847851" cy="15113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633300" y="1611312"/>
            <a:ext cx="1847851" cy="15113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1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605550" y="1611312"/>
            <a:ext cx="1847851" cy="15113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89234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2777066" y="1744435"/>
            <a:ext cx="1654629" cy="16546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0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4712305" y="1744435"/>
            <a:ext cx="1654629" cy="16546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1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6647543" y="1744435"/>
            <a:ext cx="1654629" cy="16546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2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841829" y="1744435"/>
            <a:ext cx="1654629" cy="16546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351006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743075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1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1850095" y="0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2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3700733" y="0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3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5550287" y="0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4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7400383" y="0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0" y="3489325"/>
            <a:ext cx="1743075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6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1850095" y="3489325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7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3700733" y="3489325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8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5550287" y="3489325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9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400383" y="3489325"/>
            <a:ext cx="1743076" cy="16541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7400383" y="1744890"/>
            <a:ext cx="1743076" cy="16541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1" name="Picture Placeholder 14"/>
          <p:cNvSpPr>
            <a:spLocks noGrp="1"/>
          </p:cNvSpPr>
          <p:nvPr>
            <p:ph type="pic" sz="quarter" idx="32"/>
          </p:nvPr>
        </p:nvSpPr>
        <p:spPr>
          <a:xfrm>
            <a:off x="0" y="1744890"/>
            <a:ext cx="1743075" cy="16541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632334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748212" y="620712"/>
            <a:ext cx="1793877" cy="17938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721115" y="1674828"/>
            <a:ext cx="1793877" cy="17938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748212" y="2822360"/>
            <a:ext cx="1793877" cy="17938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44673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595312" y="509587"/>
            <a:ext cx="2651126" cy="41243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0" name="Picture Placeholder 10"/>
          <p:cNvSpPr>
            <a:spLocks noGrp="1"/>
          </p:cNvSpPr>
          <p:nvPr>
            <p:ph type="pic" sz="half" idx="22"/>
          </p:nvPr>
        </p:nvSpPr>
        <p:spPr>
          <a:xfrm>
            <a:off x="3246438" y="509587"/>
            <a:ext cx="2651126" cy="41243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1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5897562" y="509587"/>
            <a:ext cx="2651126" cy="206216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2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5897562" y="2571750"/>
            <a:ext cx="2651126" cy="206216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05278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/>
          <p:cNvSpPr/>
          <p:nvPr/>
        </p:nvSpPr>
        <p:spPr>
          <a:xfrm>
            <a:off x="837689" y="1422400"/>
            <a:ext cx="3701565" cy="1854200"/>
          </a:xfrm>
          <a:prstGeom prst="rect">
            <a:avLst/>
          </a:prstGeom>
          <a:solidFill>
            <a:srgbClr val="329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Rectangle 3"/>
          <p:cNvSpPr/>
          <p:nvPr/>
        </p:nvSpPr>
        <p:spPr>
          <a:xfrm>
            <a:off x="-1" y="1422400"/>
            <a:ext cx="772199" cy="185420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Rectangle 4"/>
          <p:cNvSpPr/>
          <p:nvPr/>
        </p:nvSpPr>
        <p:spPr>
          <a:xfrm rot="10800000">
            <a:off x="4604746" y="1422400"/>
            <a:ext cx="3701565" cy="1854200"/>
          </a:xfrm>
          <a:prstGeom prst="rect">
            <a:avLst/>
          </a:prstGeom>
          <a:solidFill>
            <a:srgbClr val="E0572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Rectangle 6"/>
          <p:cNvSpPr/>
          <p:nvPr/>
        </p:nvSpPr>
        <p:spPr>
          <a:xfrm rot="10800000">
            <a:off x="8371802" y="1422400"/>
            <a:ext cx="772198" cy="185420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594475" y="508001"/>
            <a:ext cx="1944689" cy="13239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6594475" y="1909803"/>
            <a:ext cx="1944689" cy="13239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2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594475" y="3311604"/>
            <a:ext cx="1944689" cy="13239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3" name="Picture Placeholder 6"/>
          <p:cNvSpPr>
            <a:spLocks noGrp="1"/>
          </p:cNvSpPr>
          <p:nvPr>
            <p:ph type="pic" sz="half" idx="24"/>
          </p:nvPr>
        </p:nvSpPr>
        <p:spPr>
          <a:xfrm>
            <a:off x="4076700" y="508000"/>
            <a:ext cx="2424115" cy="4127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48932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4649787" y="571500"/>
            <a:ext cx="3859213" cy="4000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35000" y="571500"/>
            <a:ext cx="1901825" cy="196056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3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35000" y="2611120"/>
            <a:ext cx="1901825" cy="196056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30847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052208" y="553130"/>
            <a:ext cx="1947863" cy="19478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252481" y="553130"/>
            <a:ext cx="1947864" cy="19478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3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252481" y="2643868"/>
            <a:ext cx="1947864" cy="19478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4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4052887" y="2643868"/>
            <a:ext cx="1947863" cy="19478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64319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71134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32421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72934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289050" y="1193800"/>
            <a:ext cx="2120900" cy="21209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pic>
        <p:nvPicPr>
          <p:cNvPr id="234" name="Image 1" descr="Image 1"/>
          <p:cNvPicPr>
            <a:picLocks noChangeAspect="1"/>
          </p:cNvPicPr>
          <p:nvPr/>
        </p:nvPicPr>
        <p:blipFill>
          <a:blip r:embed="rId2"/>
          <a:srcRect r="82033"/>
          <a:stretch>
            <a:fillRect/>
          </a:stretch>
        </p:blipFill>
        <p:spPr>
          <a:xfrm>
            <a:off x="5105401" y="4491699"/>
            <a:ext cx="705092" cy="62865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ectangle 5"/>
          <p:cNvSpPr/>
          <p:nvPr/>
        </p:nvSpPr>
        <p:spPr>
          <a:xfrm>
            <a:off x="0" y="0"/>
            <a:ext cx="4898570" cy="5143500"/>
          </a:xfrm>
          <a:prstGeom prst="rect">
            <a:avLst/>
          </a:prstGeom>
          <a:gradFill>
            <a:gsLst>
              <a:gs pos="0">
                <a:srgbClr val="E57A59"/>
              </a:gs>
              <a:gs pos="49902">
                <a:srgbClr val="B594A3"/>
              </a:gs>
              <a:gs pos="100000">
                <a:srgbClr val="449FC1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ZoneTexte 2"/>
          <p:cNvSpPr txBox="1"/>
          <p:nvPr/>
        </p:nvSpPr>
        <p:spPr>
          <a:xfrm>
            <a:off x="5856211" y="4652135"/>
            <a:ext cx="310626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600">
                <a:solidFill>
                  <a:srgbClr val="696A67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This project has received funding from the European Union’s Horizon research </a:t>
            </a:r>
          </a:p>
          <a:p>
            <a:pPr>
              <a:defRPr sz="600">
                <a:solidFill>
                  <a:srgbClr val="696A67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and innovation programme under the grant agreement No 101058129</a:t>
            </a:r>
          </a:p>
        </p:txBody>
      </p:sp>
      <p:pic>
        <p:nvPicPr>
          <p:cNvPr id="237" name="LOGO DT - GEO.png" descr="LOGO DT - GE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524" y="1228979"/>
            <a:ext cx="3798005" cy="2685542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61439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 1" descr="Image 1"/>
          <p:cNvPicPr>
            <a:picLocks noChangeAspect="1"/>
          </p:cNvPicPr>
          <p:nvPr/>
        </p:nvPicPr>
        <p:blipFill>
          <a:blip r:embed="rId2"/>
          <a:srcRect r="82033"/>
          <a:stretch>
            <a:fillRect/>
          </a:stretch>
        </p:blipFill>
        <p:spPr>
          <a:xfrm>
            <a:off x="1188033" y="4503963"/>
            <a:ext cx="705092" cy="62865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ZoneTexte 2"/>
          <p:cNvSpPr txBox="1"/>
          <p:nvPr/>
        </p:nvSpPr>
        <p:spPr>
          <a:xfrm>
            <a:off x="2051170" y="4737136"/>
            <a:ext cx="6860080" cy="19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">
                <a:solidFill>
                  <a:srgbClr val="696A67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This project has received funding from the European Union’s Horizon research and innovation programme under the grant agreement No 101058129</a:t>
            </a:r>
          </a:p>
        </p:txBody>
      </p:sp>
      <p:sp>
        <p:nvSpPr>
          <p:cNvPr id="247" name="Rectangle 10"/>
          <p:cNvSpPr/>
          <p:nvPr/>
        </p:nvSpPr>
        <p:spPr>
          <a:xfrm>
            <a:off x="0" y="0"/>
            <a:ext cx="9144000" cy="4514850"/>
          </a:xfrm>
          <a:prstGeom prst="rect">
            <a:avLst/>
          </a:prstGeom>
          <a:gradFill>
            <a:gsLst>
              <a:gs pos="0">
                <a:srgbClr val="E6774F"/>
              </a:gs>
              <a:gs pos="50943">
                <a:srgbClr val="B195A4"/>
              </a:gs>
              <a:gs pos="100000">
                <a:srgbClr val="329FC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Line 4"/>
          <p:cNvSpPr/>
          <p:nvPr/>
        </p:nvSpPr>
        <p:spPr>
          <a:xfrm>
            <a:off x="3672897" y="2253249"/>
            <a:ext cx="1798204" cy="1"/>
          </a:xfrm>
          <a:prstGeom prst="line">
            <a:avLst/>
          </a:prstGeom>
          <a:ln w="25400">
            <a:solidFill>
              <a:srgbClr val="DCDEE0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43743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7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E6774F"/>
              </a:gs>
              <a:gs pos="51248">
                <a:srgbClr val="AD94A4"/>
              </a:gs>
              <a:gs pos="100000">
                <a:srgbClr val="329FC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Rectangle 4"/>
          <p:cNvSpPr/>
          <p:nvPr/>
        </p:nvSpPr>
        <p:spPr>
          <a:xfrm>
            <a:off x="155035" y="117011"/>
            <a:ext cx="8833931" cy="49094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28983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434975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692900" y="0"/>
            <a:ext cx="24511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692900" y="0"/>
            <a:ext cx="24511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52462" y="1393825"/>
            <a:ext cx="7839076" cy="184308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37338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1"/>
          <p:cNvPicPr>
            <a:picLocks noChangeAspect="1"/>
          </p:cNvPicPr>
          <p:nvPr/>
        </p:nvPicPr>
        <p:blipFill>
          <a:blip r:embed="rId24"/>
          <a:srcRect r="82033"/>
          <a:stretch>
            <a:fillRect/>
          </a:stretch>
        </p:blipFill>
        <p:spPr>
          <a:xfrm>
            <a:off x="5105401" y="4491699"/>
            <a:ext cx="705092" cy="62865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5"/>
          <p:cNvSpPr/>
          <p:nvPr/>
        </p:nvSpPr>
        <p:spPr>
          <a:xfrm>
            <a:off x="0" y="0"/>
            <a:ext cx="4898570" cy="5143500"/>
          </a:xfrm>
          <a:prstGeom prst="rect">
            <a:avLst/>
          </a:prstGeom>
          <a:gradFill>
            <a:gsLst>
              <a:gs pos="0">
                <a:srgbClr val="E6774F"/>
              </a:gs>
              <a:gs pos="100000">
                <a:srgbClr val="329FC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Image 6" descr="Image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95903" y="2040348"/>
            <a:ext cx="3225053" cy="10628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ZoneTexte 2"/>
          <p:cNvSpPr txBox="1"/>
          <p:nvPr/>
        </p:nvSpPr>
        <p:spPr>
          <a:xfrm>
            <a:off x="5856211" y="4652135"/>
            <a:ext cx="310626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600">
                <a:solidFill>
                  <a:srgbClr val="696A67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This project has received funding from the European Union’s Horizon research </a:t>
            </a:r>
          </a:p>
          <a:p>
            <a:pPr>
              <a:defRPr sz="600">
                <a:solidFill>
                  <a:srgbClr val="696A67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and innovation programme under the grant agreement No 101058129</a:t>
            </a:r>
          </a:p>
        </p:txBody>
      </p:sp>
      <p:sp>
        <p:nvSpPr>
          <p:cNvPr id="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Texto del título</a:t>
            </a:r>
          </a:p>
        </p:txBody>
      </p:sp>
      <p:sp>
        <p:nvSpPr>
          <p:cNvPr id="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70" r:id="rId20"/>
    <p:sldLayoutId id="2147483672" r:id="rId21"/>
    <p:sldLayoutId id="2147483673" r:id="rId22"/>
  </p:sldLayoutIdLst>
  <p:transition spd="med"/>
  <p:txStyles>
    <p:titleStyle>
      <a:lvl1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904009" marR="0" indent="-21820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295400" marR="0" indent="-2667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671637" marR="0" indent="-30003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18859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2288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25717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29146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1"/>
          <p:cNvPicPr>
            <a:picLocks noChangeAspect="1"/>
          </p:cNvPicPr>
          <p:nvPr/>
        </p:nvPicPr>
        <p:blipFill>
          <a:blip r:embed="rId28"/>
          <a:srcRect r="82033"/>
          <a:stretch>
            <a:fillRect/>
          </a:stretch>
        </p:blipFill>
        <p:spPr>
          <a:xfrm>
            <a:off x="5105401" y="4491699"/>
            <a:ext cx="705092" cy="62865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5"/>
          <p:cNvSpPr/>
          <p:nvPr/>
        </p:nvSpPr>
        <p:spPr>
          <a:xfrm>
            <a:off x="0" y="0"/>
            <a:ext cx="4898570" cy="5143500"/>
          </a:xfrm>
          <a:prstGeom prst="rect">
            <a:avLst/>
          </a:prstGeom>
          <a:gradFill>
            <a:gsLst>
              <a:gs pos="0">
                <a:srgbClr val="E6774F"/>
              </a:gs>
              <a:gs pos="100000">
                <a:srgbClr val="329FC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Image 6" descr="Image 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395903" y="2040348"/>
            <a:ext cx="3225053" cy="10628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ZoneTexte 2"/>
          <p:cNvSpPr txBox="1"/>
          <p:nvPr/>
        </p:nvSpPr>
        <p:spPr>
          <a:xfrm>
            <a:off x="5856211" y="4652135"/>
            <a:ext cx="310626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600">
                <a:solidFill>
                  <a:srgbClr val="696A67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This project has received funding from the European Union’s Horizon research </a:t>
            </a:r>
          </a:p>
          <a:p>
            <a:pPr>
              <a:defRPr sz="600">
                <a:solidFill>
                  <a:srgbClr val="696A67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and innovation programme under the grant agreement No 101058129</a:t>
            </a:r>
          </a:p>
        </p:txBody>
      </p:sp>
      <p:sp>
        <p:nvSpPr>
          <p:cNvPr id="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Texto del título</a:t>
            </a:r>
          </a:p>
        </p:txBody>
      </p:sp>
      <p:sp>
        <p:nvSpPr>
          <p:cNvPr id="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17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transition spd="med"/>
  <p:txStyles>
    <p:titleStyle>
      <a:lvl1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904009" marR="0" indent="-21820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295400" marR="0" indent="-2667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671637" marR="0" indent="-30003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18859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2288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25717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29146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84;p14"/>
          <p:cNvSpPr txBox="1"/>
          <p:nvPr/>
        </p:nvSpPr>
        <p:spPr>
          <a:xfrm>
            <a:off x="586548" y="387252"/>
            <a:ext cx="3455988" cy="211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90000"/>
              </a:lnSpc>
              <a:defRPr sz="2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A Digital Twin for </a:t>
            </a:r>
            <a:r>
              <a:rPr dirty="0" err="1"/>
              <a:t>GEOphysical</a:t>
            </a:r>
            <a:r>
              <a:t> extremes</a:t>
            </a:r>
          </a:p>
          <a:p>
            <a:pPr algn="ctr">
              <a:lnSpc>
                <a:spcPct val="90000"/>
              </a:lnSpc>
              <a:defRPr sz="2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  <a:p>
            <a:pPr algn="ctr">
              <a:lnSpc>
                <a:spcPct val="90000"/>
              </a:lnSpc>
              <a:defRPr sz="2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Project Overview </a:t>
            </a:r>
          </a:p>
        </p:txBody>
      </p:sp>
      <p:sp>
        <p:nvSpPr>
          <p:cNvPr id="259" name="Google Shape;85;p14"/>
          <p:cNvSpPr txBox="1"/>
          <p:nvPr/>
        </p:nvSpPr>
        <p:spPr>
          <a:xfrm>
            <a:off x="133091" y="4139443"/>
            <a:ext cx="43629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Arnau Folch and Ramon Carbonell</a:t>
            </a:r>
          </a:p>
        </p:txBody>
      </p:sp>
      <p:sp>
        <p:nvSpPr>
          <p:cNvPr id="260" name="Google Shape;86;p14"/>
          <p:cNvSpPr txBox="1"/>
          <p:nvPr/>
        </p:nvSpPr>
        <p:spPr>
          <a:xfrm>
            <a:off x="133091" y="4449605"/>
            <a:ext cx="4362901" cy="3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Geociencias Barcelona (GEO3BCN-CSIC)</a:t>
            </a:r>
          </a:p>
        </p:txBody>
      </p:sp>
      <p:sp>
        <p:nvSpPr>
          <p:cNvPr id="261" name="Google Shape;85;p14"/>
          <p:cNvSpPr txBox="1"/>
          <p:nvPr/>
        </p:nvSpPr>
        <p:spPr>
          <a:xfrm>
            <a:off x="133091" y="2854203"/>
            <a:ext cx="4362901" cy="64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Kick-off meeting</a:t>
            </a:r>
          </a:p>
          <a:p>
            <a:pPr algn="ctr"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Barcelona, 19-20 September 2022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 13"/>
          <p:cNvGrpSpPr/>
          <p:nvPr/>
        </p:nvGrpSpPr>
        <p:grpSpPr>
          <a:xfrm>
            <a:off x="570639" y="168591"/>
            <a:ext cx="8262429" cy="996763"/>
            <a:chOff x="0" y="0"/>
            <a:chExt cx="8262427" cy="996761"/>
          </a:xfrm>
        </p:grpSpPr>
        <p:sp>
          <p:nvSpPr>
            <p:cNvPr id="263" name="TextBox 45"/>
            <p:cNvSpPr txBox="1"/>
            <p:nvPr/>
          </p:nvSpPr>
          <p:spPr>
            <a:xfrm>
              <a:off x="0" y="0"/>
              <a:ext cx="8262428" cy="996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noAutofit/>
            </a:bodyPr>
            <a:lstStyle>
              <a:lvl1pPr algn="ctr">
                <a:lnSpc>
                  <a:spcPct val="80000"/>
                </a:lnSpc>
                <a:defRPr sz="2400">
                  <a:solidFill>
                    <a:srgbClr val="443013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A Digital Twin for GEOphysical extremes</a:t>
              </a:r>
            </a:p>
          </p:txBody>
        </p:sp>
        <p:sp>
          <p:nvSpPr>
            <p:cNvPr id="264" name="TextBox 46"/>
            <p:cNvSpPr txBox="1"/>
            <p:nvPr/>
          </p:nvSpPr>
          <p:spPr>
            <a:xfrm>
              <a:off x="1846416" y="407911"/>
              <a:ext cx="4569596" cy="352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noAutofit/>
            </a:bodyPr>
            <a:lstStyle>
              <a:lvl1pPr algn="ctr">
                <a:lnSpc>
                  <a:spcPct val="80000"/>
                </a:lnSpc>
                <a:defRPr sz="1800">
                  <a:solidFill>
                    <a:srgbClr val="A6A6A6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Project Information</a:t>
              </a:r>
            </a:p>
          </p:txBody>
        </p:sp>
      </p:grpSp>
      <p:graphicFrame>
        <p:nvGraphicFramePr>
          <p:cNvPr id="266" name="Tabla"/>
          <p:cNvGraphicFramePr/>
          <p:nvPr/>
        </p:nvGraphicFramePr>
        <p:xfrm>
          <a:off x="330743" y="1067111"/>
          <a:ext cx="8639569" cy="3917131"/>
        </p:xfrm>
        <a:graphic>
          <a:graphicData uri="http://schemas.openxmlformats.org/drawingml/2006/table">
            <a:tbl>
              <a:tblPr firstCol="1" bandRow="1">
                <a:tableStyleId>{EEE7283C-3CF3-47DC-8721-378D4A62B228}</a:tableStyleId>
              </a:tblPr>
              <a:tblGrid>
                <a:gridCol w="1561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8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31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Type of Action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11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Horizon-RIA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671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Call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1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HORIZON-INFRA-2021-TECH-01 (Next generation of scientific instrumentation, tools and methods)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Topic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1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HORIZON-INFRA-2021-TECH-01-01 (Interdisciplinary digital twins for modelling and simulating complex phenomena at the service of research infrastructure communities)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31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Grant Agreement No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11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101058129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31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Start Date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11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1 Sep 2022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31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End Date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11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31 Aug 2025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31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Budget (EU part)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11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11,138,287€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31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Budget (total)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15,110,537€ (includes co-funding from Switzerland and U.K.)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112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Person Months (PMs)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1712 in total (1399 from EU funds)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1129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Partners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110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26</a:t>
                      </a:r>
                    </a:p>
                  </a:txBody>
                  <a:tcPr marL="76200" marR="76200" marT="76200" marB="7620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 13"/>
          <p:cNvGrpSpPr/>
          <p:nvPr/>
        </p:nvGrpSpPr>
        <p:grpSpPr>
          <a:xfrm>
            <a:off x="570639" y="168591"/>
            <a:ext cx="8262429" cy="996763"/>
            <a:chOff x="0" y="0"/>
            <a:chExt cx="8262427" cy="996761"/>
          </a:xfrm>
        </p:grpSpPr>
        <p:sp>
          <p:nvSpPr>
            <p:cNvPr id="268" name="TextBox 45"/>
            <p:cNvSpPr txBox="1"/>
            <p:nvPr/>
          </p:nvSpPr>
          <p:spPr>
            <a:xfrm>
              <a:off x="0" y="0"/>
              <a:ext cx="8262428" cy="996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noAutofit/>
            </a:bodyPr>
            <a:lstStyle>
              <a:lvl1pPr algn="ctr">
                <a:lnSpc>
                  <a:spcPct val="80000"/>
                </a:lnSpc>
                <a:defRPr sz="2400">
                  <a:solidFill>
                    <a:srgbClr val="443013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HORIZON-INFRA-2021-TECH-01-01</a:t>
              </a:r>
            </a:p>
          </p:txBody>
        </p:sp>
        <p:sp>
          <p:nvSpPr>
            <p:cNvPr id="269" name="TextBox 46"/>
            <p:cNvSpPr txBox="1"/>
            <p:nvPr/>
          </p:nvSpPr>
          <p:spPr>
            <a:xfrm>
              <a:off x="1846416" y="407911"/>
              <a:ext cx="4569596" cy="352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noAutofit/>
            </a:bodyPr>
            <a:lstStyle>
              <a:lvl1pPr algn="ctr">
                <a:lnSpc>
                  <a:spcPct val="80000"/>
                </a:lnSpc>
                <a:defRPr sz="1800">
                  <a:solidFill>
                    <a:srgbClr val="A6A6A6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4 Digital Twins projects funded</a:t>
              </a:r>
            </a:p>
          </p:txBody>
        </p:sp>
      </p:grpSp>
      <p:sp>
        <p:nvSpPr>
          <p:cNvPr id="271" name="TextBox 43"/>
          <p:cNvSpPr txBox="1"/>
          <p:nvPr/>
        </p:nvSpPr>
        <p:spPr>
          <a:xfrm>
            <a:off x="1105952" y="1448220"/>
            <a:ext cx="5920944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>
              <a:lnSpc>
                <a:spcPct val="140000"/>
              </a:lnSpc>
              <a:defRPr sz="900">
                <a:solidFill>
                  <a:srgbClr val="44301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Digital Twin providing advanced modelling, simulation and prediction capabilities across relevant research infrastructures, the BioDT project will be able to more accurately model interaction between species and their environment. </a:t>
            </a:r>
          </a:p>
        </p:txBody>
      </p:sp>
      <p:sp>
        <p:nvSpPr>
          <p:cNvPr id="272" name="TextBox 45"/>
          <p:cNvSpPr txBox="1"/>
          <p:nvPr/>
        </p:nvSpPr>
        <p:spPr>
          <a:xfrm>
            <a:off x="1105952" y="2379397"/>
            <a:ext cx="6031148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>
              <a:lnSpc>
                <a:spcPct val="140000"/>
              </a:lnSpc>
              <a:defRPr sz="900">
                <a:solidFill>
                  <a:srgbClr val="44301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dirty="0"/>
              <a:t>Deploy 12 Digital Twin Components (DTCs) embedding flagship simulation codes, AI layers, large volumes of (real-time) data streams, data assimilation methodologies, and overarching workflows for deployment and execution in </a:t>
            </a:r>
            <a:r>
              <a:rPr dirty="0" err="1"/>
              <a:t>centralised</a:t>
            </a:r>
            <a:r>
              <a:rPr dirty="0"/>
              <a:t> HPC and virtual cloud computing RIs. </a:t>
            </a:r>
          </a:p>
        </p:txBody>
      </p:sp>
      <p:sp>
        <p:nvSpPr>
          <p:cNvPr id="273" name="TextBox 48"/>
          <p:cNvSpPr txBox="1"/>
          <p:nvPr/>
        </p:nvSpPr>
        <p:spPr>
          <a:xfrm>
            <a:off x="1105952" y="4422351"/>
            <a:ext cx="5665919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>
              <a:lnSpc>
                <a:spcPct val="140000"/>
              </a:lnSpc>
              <a:defRPr sz="900">
                <a:solidFill>
                  <a:srgbClr val="44301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Deliver a distributed research platform for modelling and simulating complex neurobiological phenomena of human brain function and dysfunction in a data protection compliant environment.</a:t>
            </a:r>
          </a:p>
        </p:txBody>
      </p:sp>
      <p:grpSp>
        <p:nvGrpSpPr>
          <p:cNvPr id="276" name="Agrupar"/>
          <p:cNvGrpSpPr/>
          <p:nvPr/>
        </p:nvGrpSpPr>
        <p:grpSpPr>
          <a:xfrm>
            <a:off x="449938" y="1063219"/>
            <a:ext cx="633103" cy="633099"/>
            <a:chOff x="0" y="0"/>
            <a:chExt cx="633102" cy="633098"/>
          </a:xfrm>
        </p:grpSpPr>
        <p:sp>
          <p:nvSpPr>
            <p:cNvPr id="274" name="Oval 33"/>
            <p:cNvSpPr/>
            <p:nvPr/>
          </p:nvSpPr>
          <p:spPr>
            <a:xfrm>
              <a:off x="0" y="0"/>
              <a:ext cx="633103" cy="633099"/>
            </a:xfrm>
            <a:prstGeom prst="ellipse">
              <a:avLst/>
            </a:prstGeom>
            <a:solidFill>
              <a:srgbClr val="329FC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5" name="Rectangle 34"/>
            <p:cNvSpPr txBox="1"/>
            <p:nvPr/>
          </p:nvSpPr>
          <p:spPr>
            <a:xfrm>
              <a:off x="190936" y="103890"/>
              <a:ext cx="251232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79" name="Agrupar"/>
          <p:cNvGrpSpPr/>
          <p:nvPr/>
        </p:nvGrpSpPr>
        <p:grpSpPr>
          <a:xfrm>
            <a:off x="449938" y="2096994"/>
            <a:ext cx="633103" cy="633099"/>
            <a:chOff x="0" y="0"/>
            <a:chExt cx="633102" cy="633098"/>
          </a:xfrm>
        </p:grpSpPr>
        <p:sp>
          <p:nvSpPr>
            <p:cNvPr id="277" name="Oval 40"/>
            <p:cNvSpPr/>
            <p:nvPr/>
          </p:nvSpPr>
          <p:spPr>
            <a:xfrm>
              <a:off x="0" y="0"/>
              <a:ext cx="633103" cy="633099"/>
            </a:xfrm>
            <a:prstGeom prst="ellipse">
              <a:avLst/>
            </a:prstGeom>
            <a:solidFill>
              <a:srgbClr val="BDDE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8" name="Rectangle 49"/>
            <p:cNvSpPr txBox="1"/>
            <p:nvPr/>
          </p:nvSpPr>
          <p:spPr>
            <a:xfrm>
              <a:off x="190936" y="96811"/>
              <a:ext cx="251232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82" name="Agrupar"/>
          <p:cNvGrpSpPr/>
          <p:nvPr/>
        </p:nvGrpSpPr>
        <p:grpSpPr>
          <a:xfrm>
            <a:off x="449938" y="3026058"/>
            <a:ext cx="633103" cy="633099"/>
            <a:chOff x="0" y="0"/>
            <a:chExt cx="633102" cy="633098"/>
          </a:xfrm>
        </p:grpSpPr>
        <p:sp>
          <p:nvSpPr>
            <p:cNvPr id="280" name="Oval 42"/>
            <p:cNvSpPr/>
            <p:nvPr/>
          </p:nvSpPr>
          <p:spPr>
            <a:xfrm>
              <a:off x="0" y="0"/>
              <a:ext cx="633103" cy="633099"/>
            </a:xfrm>
            <a:prstGeom prst="ellipse">
              <a:avLst/>
            </a:prstGeom>
            <a:solidFill>
              <a:srgbClr val="E057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" name="Rectangle 51"/>
            <p:cNvSpPr txBox="1"/>
            <p:nvPr/>
          </p:nvSpPr>
          <p:spPr>
            <a:xfrm>
              <a:off x="190936" y="115423"/>
              <a:ext cx="251232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285" name="Agrupar"/>
          <p:cNvGrpSpPr/>
          <p:nvPr/>
        </p:nvGrpSpPr>
        <p:grpSpPr>
          <a:xfrm>
            <a:off x="449938" y="4098449"/>
            <a:ext cx="633103" cy="633099"/>
            <a:chOff x="0" y="0"/>
            <a:chExt cx="633102" cy="633098"/>
          </a:xfrm>
        </p:grpSpPr>
        <p:sp>
          <p:nvSpPr>
            <p:cNvPr id="283" name="Oval 41"/>
            <p:cNvSpPr/>
            <p:nvPr/>
          </p:nvSpPr>
          <p:spPr>
            <a:xfrm>
              <a:off x="0" y="0"/>
              <a:ext cx="633103" cy="633099"/>
            </a:xfrm>
            <a:prstGeom prst="ellipse">
              <a:avLst/>
            </a:prstGeom>
            <a:solidFill>
              <a:srgbClr val="44301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Rectangle 56"/>
            <p:cNvSpPr txBox="1"/>
            <p:nvPr/>
          </p:nvSpPr>
          <p:spPr>
            <a:xfrm>
              <a:off x="190936" y="116494"/>
              <a:ext cx="251232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286" name="Rectangle 36"/>
          <p:cNvSpPr txBox="1"/>
          <p:nvPr/>
        </p:nvSpPr>
        <p:spPr>
          <a:xfrm>
            <a:off x="1105952" y="994566"/>
            <a:ext cx="625455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Biodiversity Digital Twin for Advanced Modelling, Simulation and Prediction Capabilities (BioDT)</a:t>
            </a:r>
          </a:p>
        </p:txBody>
      </p:sp>
      <p:sp>
        <p:nvSpPr>
          <p:cNvPr id="287" name="Rectangle 36"/>
          <p:cNvSpPr txBox="1"/>
          <p:nvPr/>
        </p:nvSpPr>
        <p:spPr>
          <a:xfrm>
            <a:off x="1105952" y="2096994"/>
            <a:ext cx="4954372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A Digital Twin for GEOphysical extremes (DT-GEO)</a:t>
            </a:r>
          </a:p>
        </p:txBody>
      </p:sp>
      <p:sp>
        <p:nvSpPr>
          <p:cNvPr id="288" name="Rectangle 36"/>
          <p:cNvSpPr txBox="1"/>
          <p:nvPr/>
        </p:nvSpPr>
        <p:spPr>
          <a:xfrm>
            <a:off x="1105952" y="4144621"/>
            <a:ext cx="5433631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eBRAIN-Health - Actionable Multilevel Health Data (eBRAIN-Health)</a:t>
            </a:r>
          </a:p>
        </p:txBody>
      </p:sp>
      <p:sp>
        <p:nvSpPr>
          <p:cNvPr id="289" name="Rectangle 36"/>
          <p:cNvSpPr txBox="1"/>
          <p:nvPr/>
        </p:nvSpPr>
        <p:spPr>
          <a:xfrm>
            <a:off x="1105952" y="3008921"/>
            <a:ext cx="5260230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An interdisciplinary Digital Twin Engine for science (interTwin)</a:t>
            </a:r>
          </a:p>
        </p:txBody>
      </p:sp>
      <p:sp>
        <p:nvSpPr>
          <p:cNvPr id="290" name="TextBox 48"/>
          <p:cNvSpPr txBox="1"/>
          <p:nvPr/>
        </p:nvSpPr>
        <p:spPr>
          <a:xfrm>
            <a:off x="1105952" y="3272474"/>
            <a:ext cx="5806694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>
              <a:lnSpc>
                <a:spcPct val="140000"/>
              </a:lnSpc>
              <a:defRPr sz="900">
                <a:solidFill>
                  <a:srgbClr val="44301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dirty="0"/>
              <a:t>Prototype of an interdisciplinary Digital Twin Engine (DTE), an open source platform that provides generic and tailored software components for modelling and simulation to integrate application-specific Digital Twins (DTs). Use cases for high-energy physics, radio astronomy, astrophysics, climate research, and environmental monitoring. Consortium shares 4 partners with DT-GEO (CSIC, CNRS, LIP, UPV)</a:t>
            </a:r>
          </a:p>
        </p:txBody>
      </p:sp>
      <p:sp>
        <p:nvSpPr>
          <p:cNvPr id="291" name="Figura"/>
          <p:cNvSpPr/>
          <p:nvPr/>
        </p:nvSpPr>
        <p:spPr>
          <a:xfrm rot="16200000">
            <a:off x="5647605" y="2507230"/>
            <a:ext cx="3098819" cy="129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2" name="Figura"/>
          <p:cNvSpPr/>
          <p:nvPr/>
        </p:nvSpPr>
        <p:spPr>
          <a:xfrm rot="16200000">
            <a:off x="6838874" y="4482494"/>
            <a:ext cx="716281" cy="129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3" name="DestinE"/>
          <p:cNvSpPr txBox="1"/>
          <p:nvPr/>
        </p:nvSpPr>
        <p:spPr>
          <a:xfrm>
            <a:off x="7481383" y="2424429"/>
            <a:ext cx="71142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DestinE</a:t>
            </a:r>
          </a:p>
        </p:txBody>
      </p:sp>
      <p:sp>
        <p:nvSpPr>
          <p:cNvPr id="294" name="Human brain"/>
          <p:cNvSpPr txBox="1"/>
          <p:nvPr/>
        </p:nvSpPr>
        <p:spPr>
          <a:xfrm>
            <a:off x="7430583" y="4399694"/>
            <a:ext cx="1123800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Human brain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 13"/>
          <p:cNvGrpSpPr/>
          <p:nvPr/>
        </p:nvGrpSpPr>
        <p:grpSpPr>
          <a:xfrm>
            <a:off x="570639" y="168591"/>
            <a:ext cx="8262429" cy="996763"/>
            <a:chOff x="0" y="0"/>
            <a:chExt cx="8262427" cy="996761"/>
          </a:xfrm>
        </p:grpSpPr>
        <p:sp>
          <p:nvSpPr>
            <p:cNvPr id="302" name="TextBox 45"/>
            <p:cNvSpPr txBox="1"/>
            <p:nvPr/>
          </p:nvSpPr>
          <p:spPr>
            <a:xfrm>
              <a:off x="0" y="0"/>
              <a:ext cx="8262428" cy="996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noAutofit/>
            </a:bodyPr>
            <a:lstStyle>
              <a:lvl1pPr algn="ctr">
                <a:lnSpc>
                  <a:spcPct val="80000"/>
                </a:lnSpc>
                <a:defRPr sz="2400">
                  <a:solidFill>
                    <a:srgbClr val="443013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A Digital Twin for GEOphysical extremes</a:t>
              </a:r>
            </a:p>
          </p:txBody>
        </p:sp>
        <p:sp>
          <p:nvSpPr>
            <p:cNvPr id="303" name="TextBox 46"/>
            <p:cNvSpPr txBox="1"/>
            <p:nvPr/>
          </p:nvSpPr>
          <p:spPr>
            <a:xfrm>
              <a:off x="1846416" y="407911"/>
              <a:ext cx="4569596" cy="352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noAutofit/>
            </a:bodyPr>
            <a:lstStyle>
              <a:lvl1pPr algn="ctr">
                <a:lnSpc>
                  <a:spcPct val="80000"/>
                </a:lnSpc>
                <a:defRPr sz="1800">
                  <a:solidFill>
                    <a:srgbClr val="A6A6A6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Consortium Composition</a:t>
              </a:r>
            </a:p>
          </p:txBody>
        </p:sp>
      </p:grpSp>
      <p:sp>
        <p:nvSpPr>
          <p:cNvPr id="305" name="Oval 4"/>
          <p:cNvSpPr/>
          <p:nvPr/>
        </p:nvSpPr>
        <p:spPr>
          <a:xfrm>
            <a:off x="335233" y="1470046"/>
            <a:ext cx="662098" cy="662098"/>
          </a:xfrm>
          <a:prstGeom prst="ellipse">
            <a:avLst/>
          </a:prstGeom>
          <a:solidFill>
            <a:srgbClr val="CCCC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6" name="Oval 28"/>
          <p:cNvSpPr/>
          <p:nvPr/>
        </p:nvSpPr>
        <p:spPr>
          <a:xfrm>
            <a:off x="335233" y="2339569"/>
            <a:ext cx="662098" cy="662097"/>
          </a:xfrm>
          <a:prstGeom prst="ellipse">
            <a:avLst/>
          </a:prstGeom>
          <a:solidFill>
            <a:srgbClr val="BDDEF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Oval 29"/>
          <p:cNvSpPr/>
          <p:nvPr/>
        </p:nvSpPr>
        <p:spPr>
          <a:xfrm>
            <a:off x="335233" y="3234490"/>
            <a:ext cx="662098" cy="662097"/>
          </a:xfrm>
          <a:prstGeom prst="ellipse">
            <a:avLst/>
          </a:prstGeom>
          <a:solidFill>
            <a:srgbClr val="329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8" name="Oval 30"/>
          <p:cNvSpPr/>
          <p:nvPr/>
        </p:nvSpPr>
        <p:spPr>
          <a:xfrm>
            <a:off x="335233" y="4104011"/>
            <a:ext cx="662098" cy="662097"/>
          </a:xfrm>
          <a:prstGeom prst="ellipse">
            <a:avLst/>
          </a:prstGeom>
          <a:solidFill>
            <a:srgbClr val="E0572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9" name="TextBox 31"/>
          <p:cNvSpPr txBox="1"/>
          <p:nvPr/>
        </p:nvSpPr>
        <p:spPr>
          <a:xfrm>
            <a:off x="1037629" y="1769058"/>
            <a:ext cx="2280778" cy="19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>
              <a:lnSpc>
                <a:spcPct val="140000"/>
              </a:lnSpc>
              <a:defRPr sz="9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From 10 different countries</a:t>
            </a:r>
          </a:p>
        </p:txBody>
      </p:sp>
      <p:sp>
        <p:nvSpPr>
          <p:cNvPr id="310" name="Rectangle 5"/>
          <p:cNvSpPr txBox="1"/>
          <p:nvPr/>
        </p:nvSpPr>
        <p:spPr>
          <a:xfrm>
            <a:off x="1037629" y="1547821"/>
            <a:ext cx="230814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Participating Organisations</a:t>
            </a:r>
          </a:p>
        </p:txBody>
      </p:sp>
      <p:sp>
        <p:nvSpPr>
          <p:cNvPr id="311" name="Rectangle 36"/>
          <p:cNvSpPr txBox="1"/>
          <p:nvPr/>
        </p:nvSpPr>
        <p:spPr>
          <a:xfrm>
            <a:off x="1037629" y="2353754"/>
            <a:ext cx="1764331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Beneficiary Partners</a:t>
            </a:r>
          </a:p>
        </p:txBody>
      </p:sp>
      <p:sp>
        <p:nvSpPr>
          <p:cNvPr id="312" name="TextBox 38"/>
          <p:cNvSpPr txBox="1"/>
          <p:nvPr/>
        </p:nvSpPr>
        <p:spPr>
          <a:xfrm>
            <a:off x="1037629" y="3424663"/>
            <a:ext cx="2280778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/>
          <a:p>
            <a:pPr>
              <a:lnSpc>
                <a:spcPct val="140000"/>
              </a:lnSpc>
              <a:defRPr sz="900">
                <a:latin typeface="Roboto"/>
                <a:ea typeface="Roboto"/>
                <a:cs typeface="Roboto"/>
                <a:sym typeface="Roboto"/>
              </a:defRPr>
            </a:pPr>
            <a:r>
              <a:t>UPV (affiliated to CSIC)</a:t>
            </a:r>
          </a:p>
          <a:p>
            <a:pPr>
              <a:lnSpc>
                <a:spcPct val="140000"/>
              </a:lnSpc>
              <a:defRPr sz="900">
                <a:latin typeface="Roboto"/>
                <a:ea typeface="Roboto"/>
                <a:cs typeface="Roboto"/>
                <a:sym typeface="Roboto"/>
              </a:defRPr>
            </a:pPr>
            <a:r>
              <a:t>UNISTRA, UGA, IRD, OCA, UCA, IPGP, UP (all affiliated to CNRS)</a:t>
            </a:r>
          </a:p>
        </p:txBody>
      </p:sp>
      <p:sp>
        <p:nvSpPr>
          <p:cNvPr id="313" name="Rectangle 39"/>
          <p:cNvSpPr txBox="1"/>
          <p:nvPr/>
        </p:nvSpPr>
        <p:spPr>
          <a:xfrm>
            <a:off x="1037629" y="3185088"/>
            <a:ext cx="1504663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Affiliated Entities</a:t>
            </a:r>
          </a:p>
        </p:txBody>
      </p:sp>
      <p:sp>
        <p:nvSpPr>
          <p:cNvPr id="314" name="TextBox 41"/>
          <p:cNvSpPr txBox="1"/>
          <p:nvPr/>
        </p:nvSpPr>
        <p:spPr>
          <a:xfrm>
            <a:off x="1037629" y="4344715"/>
            <a:ext cx="2280778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/>
          <a:p>
            <a:pPr>
              <a:lnSpc>
                <a:spcPct val="140000"/>
              </a:lnSpc>
              <a:defRPr sz="900">
                <a:latin typeface="Roboto"/>
                <a:ea typeface="Roboto"/>
                <a:cs typeface="Roboto"/>
                <a:sym typeface="Roboto"/>
              </a:defRPr>
            </a:pPr>
            <a:r>
              <a:t>2 from Switzerland (ETH and MON) </a:t>
            </a:r>
          </a:p>
          <a:p>
            <a:pPr>
              <a:lnSpc>
                <a:spcPct val="140000"/>
              </a:lnSpc>
              <a:defRPr sz="900">
                <a:latin typeface="Roboto"/>
                <a:ea typeface="Roboto"/>
                <a:cs typeface="Roboto"/>
                <a:sym typeface="Roboto"/>
              </a:defRPr>
            </a:pPr>
            <a:r>
              <a:t>1 from U.K. (UKRI)</a:t>
            </a:r>
          </a:p>
        </p:txBody>
      </p:sp>
      <p:sp>
        <p:nvSpPr>
          <p:cNvPr id="315" name="Rectangle 42"/>
          <p:cNvSpPr txBox="1"/>
          <p:nvPr/>
        </p:nvSpPr>
        <p:spPr>
          <a:xfrm>
            <a:off x="1037629" y="4051059"/>
            <a:ext cx="1742366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Associated Partners</a:t>
            </a:r>
          </a:p>
        </p:txBody>
      </p:sp>
      <p:sp>
        <p:nvSpPr>
          <p:cNvPr id="316" name="Rectangle 44"/>
          <p:cNvSpPr txBox="1"/>
          <p:nvPr/>
        </p:nvSpPr>
        <p:spPr>
          <a:xfrm>
            <a:off x="467120" y="1604575"/>
            <a:ext cx="39832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26</a:t>
            </a:r>
          </a:p>
        </p:txBody>
      </p:sp>
      <p:sp>
        <p:nvSpPr>
          <p:cNvPr id="317" name="Rectangle 45"/>
          <p:cNvSpPr txBox="1"/>
          <p:nvPr/>
        </p:nvSpPr>
        <p:spPr>
          <a:xfrm>
            <a:off x="467120" y="2474024"/>
            <a:ext cx="39832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15</a:t>
            </a:r>
          </a:p>
        </p:txBody>
      </p:sp>
      <p:sp>
        <p:nvSpPr>
          <p:cNvPr id="318" name="Rectangle 50"/>
          <p:cNvSpPr txBox="1"/>
          <p:nvPr/>
        </p:nvSpPr>
        <p:spPr>
          <a:xfrm>
            <a:off x="540666" y="3365483"/>
            <a:ext cx="251232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8</a:t>
            </a:r>
          </a:p>
        </p:txBody>
      </p:sp>
      <p:sp>
        <p:nvSpPr>
          <p:cNvPr id="319" name="Rectangle 58"/>
          <p:cNvSpPr txBox="1"/>
          <p:nvPr/>
        </p:nvSpPr>
        <p:spPr>
          <a:xfrm>
            <a:off x="540666" y="4219276"/>
            <a:ext cx="251232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3</a:t>
            </a:r>
          </a:p>
        </p:txBody>
      </p:sp>
      <p:sp>
        <p:nvSpPr>
          <p:cNvPr id="320" name="TextBox 31"/>
          <p:cNvSpPr txBox="1"/>
          <p:nvPr/>
        </p:nvSpPr>
        <p:spPr>
          <a:xfrm>
            <a:off x="1037629" y="2619144"/>
            <a:ext cx="2280778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>
              <a:lnSpc>
                <a:spcPct val="140000"/>
              </a:lnSpc>
              <a:defRPr sz="9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CSIC, INGV, IGF, CIN, BSC, NGI, UMA, GFZ, LMU, IMO, UHAM, LIP, CNRS, EPOS, ACK</a:t>
            </a:r>
          </a:p>
        </p:txBody>
      </p:sp>
      <p:pic>
        <p:nvPicPr>
          <p:cNvPr id="321" name="Consortium-v2.drawio-2.png" descr="Consortium-v2.drawio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583" y="1003699"/>
            <a:ext cx="5822394" cy="3977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Box 17"/>
          <p:cNvSpPr txBox="1"/>
          <p:nvPr/>
        </p:nvSpPr>
        <p:spPr>
          <a:xfrm>
            <a:off x="2101592" y="179565"/>
            <a:ext cx="4940816" cy="43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>
            <a:lvl1pPr algn="ctr">
              <a:lnSpc>
                <a:spcPct val="80000"/>
              </a:lnSpc>
              <a:defRPr sz="2400">
                <a:solidFill>
                  <a:srgbClr val="44301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marL="0" marR="0" lvl="0" indent="0" algn="ctr" defTabSz="685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443013"/>
                </a:solidFill>
                <a:effectLst/>
                <a:uLnTx/>
                <a:uFillTx/>
                <a:latin typeface="Montserrat Bold"/>
                <a:sym typeface="Montserrat Bold"/>
              </a:rPr>
              <a:t>The concept of Digital Twin</a:t>
            </a:r>
          </a:p>
        </p:txBody>
      </p:sp>
      <p:sp>
        <p:nvSpPr>
          <p:cNvPr id="309" name="A digital twin is a virtual lifecycle environment that:…"/>
          <p:cNvSpPr txBox="1"/>
          <p:nvPr/>
        </p:nvSpPr>
        <p:spPr>
          <a:xfrm>
            <a:off x="243878" y="822260"/>
            <a:ext cx="3354974" cy="1781812"/>
          </a:xfrm>
          <a:prstGeom prst="rect">
            <a:avLst/>
          </a:prstGeom>
          <a:ln w="19050">
            <a:solidFill>
              <a:srgbClr val="E05726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Roboto"/>
                <a:ea typeface="Roboto"/>
                <a:cs typeface="Roboto"/>
                <a:sym typeface="Robot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 digital twin is a </a:t>
            </a: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virtual lifecycle environment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that:</a:t>
            </a:r>
          </a:p>
          <a:p>
            <a:pPr marL="160421" marR="0" lvl="0" indent="-160421" algn="l" defTabSz="6858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1200">
                <a:latin typeface="Roboto"/>
                <a:ea typeface="Roboto"/>
                <a:cs typeface="Roboto"/>
                <a:sym typeface="Robot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Contains a data-informed </a:t>
            </a: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replica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of a real system;</a:t>
            </a:r>
          </a:p>
          <a:p>
            <a:pPr marL="160421" marR="0" lvl="0" indent="-160421" algn="l" defTabSz="6858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1200">
                <a:latin typeface="Roboto"/>
                <a:ea typeface="Roboto"/>
                <a:cs typeface="Roboto"/>
                <a:sym typeface="Robot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Contains model-based </a:t>
            </a: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prediction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capabilities (scenarios) and; </a:t>
            </a:r>
          </a:p>
          <a:p>
            <a:pPr marL="160421" marR="0" lvl="0" indent="-160421" algn="l" defTabSz="6858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1200">
                <a:latin typeface="Roboto"/>
                <a:ea typeface="Roboto"/>
                <a:cs typeface="Roboto"/>
                <a:sym typeface="Robot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Provides </a:t>
            </a: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feedback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(decisions) to </a:t>
            </a: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modify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the real system (i.e. to close the lifecycle loop)</a:t>
            </a:r>
          </a:p>
        </p:txBody>
      </p:sp>
      <p:pic>
        <p:nvPicPr>
          <p:cNvPr id="310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739" y="789522"/>
            <a:ext cx="5316733" cy="398630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traight Connector 91"/>
          <p:cNvSpPr/>
          <p:nvPr/>
        </p:nvSpPr>
        <p:spPr>
          <a:xfrm>
            <a:off x="295848" y="2819411"/>
            <a:ext cx="3251034" cy="1"/>
          </a:xfrm>
          <a:prstGeom prst="line">
            <a:avLst/>
          </a:prstGeom>
          <a:ln w="19050">
            <a:solidFill>
              <a:srgbClr val="E05726"/>
            </a:solidFill>
            <a:miter/>
          </a:ln>
        </p:spPr>
        <p:txBody>
          <a:bodyPr lIns="45719" rIns="45719"/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12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89" y="2945096"/>
            <a:ext cx="3326152" cy="1741207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</p:pic>
      <p:sp>
        <p:nvSpPr>
          <p:cNvPr id="313" name="TextBox 18"/>
          <p:cNvSpPr txBox="1"/>
          <p:nvPr/>
        </p:nvSpPr>
        <p:spPr>
          <a:xfrm>
            <a:off x="340354" y="4697180"/>
            <a:ext cx="3162022" cy="208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>
            <a:lvl1pPr>
              <a:lnSpc>
                <a:spcPct val="120000"/>
              </a:lnSpc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0" marR="0" lvl="0" indent="0" algn="l" defTabSz="6858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Analogy with the DevOps cycle in software engineering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D00599F2-7573-2312-F85F-F25B369F7140}"/>
              </a:ext>
            </a:extLst>
          </p:cNvPr>
          <p:cNvSpPr>
            <a:spLocks noGrp="1"/>
          </p:cNvSpPr>
          <p:nvPr>
            <p:ph type="pic" idx="2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 13"/>
          <p:cNvGrpSpPr/>
          <p:nvPr/>
        </p:nvGrpSpPr>
        <p:grpSpPr>
          <a:xfrm>
            <a:off x="532057" y="252708"/>
            <a:ext cx="8262428" cy="996762"/>
            <a:chOff x="0" y="0"/>
            <a:chExt cx="8262427" cy="996761"/>
          </a:xfrm>
        </p:grpSpPr>
        <p:sp>
          <p:nvSpPr>
            <p:cNvPr id="328" name="TextBox 45"/>
            <p:cNvSpPr txBox="1"/>
            <p:nvPr/>
          </p:nvSpPr>
          <p:spPr>
            <a:xfrm>
              <a:off x="0" y="0"/>
              <a:ext cx="8262428" cy="996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noAutofit/>
            </a:bodyPr>
            <a:lstStyle>
              <a:lvl1pPr algn="ctr">
                <a:lnSpc>
                  <a:spcPct val="80000"/>
                </a:lnSpc>
                <a:defRPr sz="2400">
                  <a:solidFill>
                    <a:srgbClr val="443013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A Digital Twin for GEOphysical extremes</a:t>
              </a:r>
            </a:p>
          </p:txBody>
        </p:sp>
        <p:sp>
          <p:nvSpPr>
            <p:cNvPr id="329" name="TextBox 46"/>
            <p:cNvSpPr txBox="1"/>
            <p:nvPr/>
          </p:nvSpPr>
          <p:spPr>
            <a:xfrm>
              <a:off x="1846416" y="407911"/>
              <a:ext cx="4569596" cy="352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noAutofit/>
            </a:bodyPr>
            <a:lstStyle>
              <a:lvl1pPr algn="ctr">
                <a:lnSpc>
                  <a:spcPct val="80000"/>
                </a:lnSpc>
                <a:defRPr sz="1800">
                  <a:solidFill>
                    <a:srgbClr val="A6A6A6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4 General (high-level) Objectives</a:t>
              </a:r>
            </a:p>
          </p:txBody>
        </p:sp>
      </p:grpSp>
      <p:sp>
        <p:nvSpPr>
          <p:cNvPr id="331" name="Oval 33"/>
          <p:cNvSpPr/>
          <p:nvPr/>
        </p:nvSpPr>
        <p:spPr>
          <a:xfrm>
            <a:off x="596979" y="1364900"/>
            <a:ext cx="633103" cy="633099"/>
          </a:xfrm>
          <a:prstGeom prst="ellipse">
            <a:avLst/>
          </a:prstGeom>
          <a:solidFill>
            <a:srgbClr val="329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2" name="Oval 40"/>
          <p:cNvSpPr/>
          <p:nvPr/>
        </p:nvSpPr>
        <p:spPr>
          <a:xfrm>
            <a:off x="596979" y="2139912"/>
            <a:ext cx="633103" cy="633099"/>
          </a:xfrm>
          <a:prstGeom prst="ellipse">
            <a:avLst/>
          </a:prstGeom>
          <a:solidFill>
            <a:srgbClr val="329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" name="Oval 41"/>
          <p:cNvSpPr/>
          <p:nvPr/>
        </p:nvSpPr>
        <p:spPr>
          <a:xfrm>
            <a:off x="596979" y="3689937"/>
            <a:ext cx="633103" cy="633099"/>
          </a:xfrm>
          <a:prstGeom prst="ellipse">
            <a:avLst/>
          </a:prstGeom>
          <a:solidFill>
            <a:srgbClr val="329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4" name="Oval 42"/>
          <p:cNvSpPr/>
          <p:nvPr/>
        </p:nvSpPr>
        <p:spPr>
          <a:xfrm>
            <a:off x="596979" y="2914924"/>
            <a:ext cx="633103" cy="633099"/>
          </a:xfrm>
          <a:prstGeom prst="ellipse">
            <a:avLst/>
          </a:prstGeom>
          <a:solidFill>
            <a:srgbClr val="329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TextBox 43"/>
          <p:cNvSpPr txBox="1"/>
          <p:nvPr/>
        </p:nvSpPr>
        <p:spPr>
          <a:xfrm>
            <a:off x="1451387" y="1419260"/>
            <a:ext cx="7285728" cy="560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/>
          <a:p>
            <a:pPr algn="just">
              <a:lnSpc>
                <a:spcPct val="140000"/>
              </a:lnSpc>
              <a:defRPr sz="1200">
                <a:solidFill>
                  <a:srgbClr val="44301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dirty="0"/>
              <a:t>Deploy a </a:t>
            </a:r>
            <a:r>
              <a:rPr b="1" dirty="0"/>
              <a:t>pre-operational prototype </a:t>
            </a:r>
            <a:r>
              <a:rPr dirty="0"/>
              <a:t>of </a:t>
            </a:r>
            <a:r>
              <a:rPr b="1" dirty="0"/>
              <a:t>Digital Twin</a:t>
            </a:r>
            <a:r>
              <a:rPr dirty="0"/>
              <a:t> (DT) on geophysical extremes for its future </a:t>
            </a:r>
            <a:r>
              <a:rPr b="1" dirty="0"/>
              <a:t>integration in the Destination Earth initiative.</a:t>
            </a:r>
          </a:p>
        </p:txBody>
      </p:sp>
      <p:sp>
        <p:nvSpPr>
          <p:cNvPr id="336" name="TextBox 44"/>
          <p:cNvSpPr txBox="1"/>
          <p:nvPr/>
        </p:nvSpPr>
        <p:spPr>
          <a:xfrm>
            <a:off x="1451387" y="2084351"/>
            <a:ext cx="7285728" cy="81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/>
          <a:p>
            <a:pPr algn="just">
              <a:lnSpc>
                <a:spcPct val="140000"/>
              </a:lnSpc>
              <a:defRPr sz="1200">
                <a:solidFill>
                  <a:srgbClr val="44301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b="1" dirty="0"/>
              <a:t>Implement 12 self-contained Digital Twin Components</a:t>
            </a:r>
            <a:r>
              <a:rPr dirty="0"/>
              <a:t> (DTCs) </a:t>
            </a:r>
            <a:r>
              <a:rPr b="1" dirty="0"/>
              <a:t>addressing specific hazardous phenomena </a:t>
            </a:r>
            <a:r>
              <a:rPr dirty="0"/>
              <a:t>from volcanoes, tsunamis, earthquakes, and anthropogenically-induced extremes to conduct precise </a:t>
            </a:r>
            <a:r>
              <a:rPr b="1" dirty="0"/>
              <a:t>data-informed</a:t>
            </a:r>
            <a:r>
              <a:rPr dirty="0"/>
              <a:t> </a:t>
            </a:r>
            <a:r>
              <a:rPr b="1" dirty="0"/>
              <a:t>early warning systems, forecasts</a:t>
            </a:r>
            <a:r>
              <a:rPr dirty="0"/>
              <a:t>, and </a:t>
            </a:r>
            <a:r>
              <a:rPr b="1" dirty="0"/>
              <a:t>hazard assessments </a:t>
            </a:r>
            <a:r>
              <a:rPr dirty="0"/>
              <a:t>across multiple time scales.</a:t>
            </a:r>
          </a:p>
        </p:txBody>
      </p:sp>
      <p:sp>
        <p:nvSpPr>
          <p:cNvPr id="337" name="TextBox 45"/>
          <p:cNvSpPr txBox="1"/>
          <p:nvPr/>
        </p:nvSpPr>
        <p:spPr>
          <a:xfrm>
            <a:off x="1451387" y="2910806"/>
            <a:ext cx="7285728" cy="81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/>
          <a:p>
            <a:pPr algn="just">
              <a:lnSpc>
                <a:spcPct val="140000"/>
              </a:lnSpc>
              <a:defRPr sz="1200">
                <a:solidFill>
                  <a:srgbClr val="44301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dirty="0"/>
              <a:t>Provide a </a:t>
            </a:r>
            <a:r>
              <a:rPr b="1" dirty="0"/>
              <a:t>flexible framework </a:t>
            </a:r>
            <a:r>
              <a:rPr dirty="0"/>
              <a:t>for EOSC-enabling and FAIR-validation of project assets and outcomes and its </a:t>
            </a:r>
            <a:r>
              <a:rPr b="1" dirty="0"/>
              <a:t>integration in the European Plate Observing System </a:t>
            </a:r>
            <a:r>
              <a:rPr dirty="0"/>
              <a:t>(</a:t>
            </a:r>
            <a:r>
              <a:rPr b="1" dirty="0"/>
              <a:t>EPOS</a:t>
            </a:r>
            <a:r>
              <a:rPr dirty="0"/>
              <a:t>) and </a:t>
            </a:r>
            <a:r>
              <a:rPr b="1" dirty="0"/>
              <a:t>HPC/virtual cloud computing </a:t>
            </a:r>
            <a:r>
              <a:rPr dirty="0"/>
              <a:t>(</a:t>
            </a:r>
            <a:r>
              <a:rPr b="1" dirty="0" err="1"/>
              <a:t>EuroHPC</a:t>
            </a:r>
            <a:r>
              <a:rPr dirty="0"/>
              <a:t>) Research Infrastructures (RIs). </a:t>
            </a:r>
          </a:p>
        </p:txBody>
      </p:sp>
      <p:sp>
        <p:nvSpPr>
          <p:cNvPr id="338" name="TextBox 48"/>
          <p:cNvSpPr txBox="1"/>
          <p:nvPr/>
        </p:nvSpPr>
        <p:spPr>
          <a:xfrm>
            <a:off x="1451387" y="3812240"/>
            <a:ext cx="728572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/>
          <a:p>
            <a:pPr algn="just">
              <a:lnSpc>
                <a:spcPct val="140000"/>
              </a:lnSpc>
              <a:defRPr sz="1200">
                <a:solidFill>
                  <a:srgbClr val="44301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Verify DTCs in operational environments at 13 </a:t>
            </a:r>
            <a:r>
              <a:rPr b="1"/>
              <a:t>Site Demonstrators</a:t>
            </a:r>
            <a:r>
              <a:t> (SDs) of particular relevance located in Europe and beyond.</a:t>
            </a:r>
          </a:p>
        </p:txBody>
      </p:sp>
      <p:sp>
        <p:nvSpPr>
          <p:cNvPr id="339" name="Rectangle 34"/>
          <p:cNvSpPr txBox="1"/>
          <p:nvPr/>
        </p:nvSpPr>
        <p:spPr>
          <a:xfrm>
            <a:off x="700231" y="1468790"/>
            <a:ext cx="426602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O1</a:t>
            </a:r>
          </a:p>
        </p:txBody>
      </p:sp>
      <p:sp>
        <p:nvSpPr>
          <p:cNvPr id="340" name="Rectangle 49"/>
          <p:cNvSpPr txBox="1"/>
          <p:nvPr/>
        </p:nvSpPr>
        <p:spPr>
          <a:xfrm>
            <a:off x="700231" y="2236724"/>
            <a:ext cx="426602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O2</a:t>
            </a:r>
          </a:p>
        </p:txBody>
      </p:sp>
      <p:sp>
        <p:nvSpPr>
          <p:cNvPr id="341" name="Rectangle 51"/>
          <p:cNvSpPr txBox="1"/>
          <p:nvPr/>
        </p:nvSpPr>
        <p:spPr>
          <a:xfrm>
            <a:off x="700231" y="3030348"/>
            <a:ext cx="426602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O3</a:t>
            </a:r>
          </a:p>
        </p:txBody>
      </p:sp>
      <p:sp>
        <p:nvSpPr>
          <p:cNvPr id="342" name="Rectangle 56"/>
          <p:cNvSpPr txBox="1"/>
          <p:nvPr/>
        </p:nvSpPr>
        <p:spPr>
          <a:xfrm>
            <a:off x="700231" y="3806431"/>
            <a:ext cx="426602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O4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roup 13"/>
          <p:cNvGrpSpPr/>
          <p:nvPr/>
        </p:nvGrpSpPr>
        <p:grpSpPr>
          <a:xfrm>
            <a:off x="575786" y="113144"/>
            <a:ext cx="8262428" cy="996763"/>
            <a:chOff x="0" y="0"/>
            <a:chExt cx="8262427" cy="996761"/>
          </a:xfrm>
        </p:grpSpPr>
        <p:sp>
          <p:nvSpPr>
            <p:cNvPr id="397" name="TextBox 45"/>
            <p:cNvSpPr txBox="1"/>
            <p:nvPr/>
          </p:nvSpPr>
          <p:spPr>
            <a:xfrm>
              <a:off x="0" y="0"/>
              <a:ext cx="8262428" cy="996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noAutofit/>
            </a:bodyPr>
            <a:lstStyle>
              <a:lvl1pPr algn="ctr">
                <a:lnSpc>
                  <a:spcPct val="80000"/>
                </a:lnSpc>
                <a:defRPr sz="2400">
                  <a:solidFill>
                    <a:srgbClr val="443013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A Digital Twin for GEOphysical extremes</a:t>
              </a:r>
            </a:p>
          </p:txBody>
        </p:sp>
        <p:sp>
          <p:nvSpPr>
            <p:cNvPr id="398" name="TextBox 46"/>
            <p:cNvSpPr txBox="1"/>
            <p:nvPr/>
          </p:nvSpPr>
          <p:spPr>
            <a:xfrm>
              <a:off x="1846416" y="407911"/>
              <a:ext cx="4569596" cy="352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noAutofit/>
            </a:bodyPr>
            <a:lstStyle>
              <a:lvl1pPr algn="ctr">
                <a:lnSpc>
                  <a:spcPct val="80000"/>
                </a:lnSpc>
                <a:defRPr sz="1800">
                  <a:solidFill>
                    <a:srgbClr val="A6A6A6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Background and DT-GEO project ecosystem</a:t>
              </a:r>
            </a:p>
          </p:txBody>
        </p:sp>
      </p:grpSp>
      <p:sp>
        <p:nvSpPr>
          <p:cNvPr id="400" name="Rectangle 50"/>
          <p:cNvSpPr txBox="1"/>
          <p:nvPr/>
        </p:nvSpPr>
        <p:spPr>
          <a:xfrm>
            <a:off x="1464303" y="1514263"/>
            <a:ext cx="89739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>
                <a:solidFill>
                  <a:srgbClr val="443013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ChEESE-1P</a:t>
            </a:r>
          </a:p>
        </p:txBody>
      </p:sp>
      <p:sp>
        <p:nvSpPr>
          <p:cNvPr id="401" name="TextBox 35"/>
          <p:cNvSpPr txBox="1"/>
          <p:nvPr/>
        </p:nvSpPr>
        <p:spPr>
          <a:xfrm>
            <a:off x="3107479" y="2602547"/>
            <a:ext cx="1571834" cy="32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defTabSz="457200">
              <a:defRPr sz="900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workflow software stack (pillar on natural hazards)</a:t>
            </a:r>
          </a:p>
        </p:txBody>
      </p:sp>
      <p:pic>
        <p:nvPicPr>
          <p:cNvPr id="402" name="Cheese_Logo_Nombre_NegativoPNG.png" descr="Cheese_Logo_Nombre_NegativoPNG.png"/>
          <p:cNvPicPr>
            <a:picLocks noChangeAspect="1"/>
          </p:cNvPicPr>
          <p:nvPr/>
        </p:nvPicPr>
        <p:blipFill>
          <a:blip r:embed="rId2"/>
          <a:srcRect l="25132" r="25132" b="40939"/>
          <a:stretch>
            <a:fillRect/>
          </a:stretch>
        </p:blipFill>
        <p:spPr>
          <a:xfrm>
            <a:off x="789446" y="1438844"/>
            <a:ext cx="713835" cy="7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Unknown.png" descr="Unkn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265" y="2393950"/>
            <a:ext cx="605542" cy="58174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04" name="Tabla"/>
          <p:cNvGraphicFramePr/>
          <p:nvPr/>
        </p:nvGraphicFramePr>
        <p:xfrm>
          <a:off x="440786" y="1057205"/>
          <a:ext cx="8262423" cy="2692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635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3557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692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2018</a:t>
                      </a:r>
                    </a:p>
                  </a:txBody>
                  <a:tcPr marL="0" marR="0" marT="0" marB="0" anchor="ctr" horzOverflow="overflow"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2019</a:t>
                      </a:r>
                    </a:p>
                  </a:txBody>
                  <a:tcPr marL="0" marR="0" marT="0" marB="0" anchor="ctr" horzOverflow="overflow"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2022</a:t>
                      </a:r>
                    </a:p>
                  </a:txBody>
                  <a:tcPr marL="0" marR="0" marT="0" marB="0" anchor="ctr" horzOverflow="overflow"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solidFill>
                      <a:srgbClr val="BDD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2022</a:t>
                      </a:r>
                    </a:p>
                  </a:txBody>
                  <a:tcPr marL="0" marR="0" marT="0" marB="0" anchor="ctr" horzOverflow="overflow">
                    <a:solidFill>
                      <a:srgbClr val="329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2023</a:t>
                      </a:r>
                    </a:p>
                  </a:txBody>
                  <a:tcPr marL="0" marR="0" marT="0" marB="0" anchor="ctr" horzOverflow="overflow">
                    <a:solidFill>
                      <a:srgbClr val="329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2024</a:t>
                      </a:r>
                    </a:p>
                  </a:txBody>
                  <a:tcPr marL="0" marR="0" marT="0" marB="0" anchor="ctr" horzOverflow="overflow">
                    <a:solidFill>
                      <a:srgbClr val="329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2025</a:t>
                      </a:r>
                    </a:p>
                  </a:txBody>
                  <a:tcPr marL="0" marR="0" marT="0" marB="0" anchor="ctr" horzOverflow="overflow">
                    <a:solidFill>
                      <a:srgbClr val="329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2026</a:t>
                      </a:r>
                    </a:p>
                  </a:txBody>
                  <a:tcPr marL="0" marR="0" marT="0" marB="0" anchor="ctr" horzOverflow="overflow">
                    <a:solidFill>
                      <a:srgbClr val="E05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2027</a:t>
                      </a:r>
                    </a:p>
                  </a:txBody>
                  <a:tcPr marL="0" marR="0" marT="0" marB="0" anchor="ctr" horzOverflow="overflow">
                    <a:solidFill>
                      <a:srgbClr val="E05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2028</a:t>
                      </a:r>
                    </a:p>
                  </a:txBody>
                  <a:tcPr marL="0" marR="0" marT="0" marB="0" anchor="ctr" horzOverflow="overflow">
                    <a:solidFill>
                      <a:srgbClr val="E05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2029</a:t>
                      </a:r>
                    </a:p>
                  </a:txBody>
                  <a:tcPr marL="0" marR="0" marT="0" marB="0" anchor="ctr" horzOverflow="overflow">
                    <a:solidFill>
                      <a:srgbClr val="E057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2030</a:t>
                      </a:r>
                    </a:p>
                  </a:txBody>
                  <a:tcPr marL="0" marR="0" marT="0" marB="0" anchor="ctr" horzOverflow="overflow">
                    <a:solidFill>
                      <a:srgbClr val="E057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5" name="Línea"/>
          <p:cNvSpPr/>
          <p:nvPr/>
        </p:nvSpPr>
        <p:spPr>
          <a:xfrm>
            <a:off x="829276" y="1457008"/>
            <a:ext cx="2446583" cy="1"/>
          </a:xfrm>
          <a:prstGeom prst="line">
            <a:avLst/>
          </a:prstGeom>
          <a:ln w="25400">
            <a:solidFill>
              <a:srgbClr val="443013"/>
            </a:solidFill>
            <a:miter lim="400000"/>
            <a:headEnd type="diamond"/>
            <a:tailEnd type="diamon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6" name="Línea"/>
          <p:cNvSpPr/>
          <p:nvPr/>
        </p:nvSpPr>
        <p:spPr>
          <a:xfrm>
            <a:off x="3674076" y="1457008"/>
            <a:ext cx="2446583" cy="1"/>
          </a:xfrm>
          <a:prstGeom prst="line">
            <a:avLst/>
          </a:prstGeom>
          <a:ln w="25400">
            <a:solidFill>
              <a:srgbClr val="443013"/>
            </a:solidFill>
            <a:miter lim="400000"/>
            <a:headEnd type="diamond"/>
            <a:tailEnd type="diamon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7" name="Línea"/>
          <p:cNvSpPr/>
          <p:nvPr/>
        </p:nvSpPr>
        <p:spPr>
          <a:xfrm>
            <a:off x="2370209" y="2312457"/>
            <a:ext cx="1991900" cy="1"/>
          </a:xfrm>
          <a:prstGeom prst="line">
            <a:avLst/>
          </a:prstGeom>
          <a:ln w="25400">
            <a:solidFill>
              <a:srgbClr val="443013"/>
            </a:solidFill>
            <a:miter lim="400000"/>
            <a:headEnd type="diamond"/>
            <a:tailEnd type="diamon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8" name="Rectangle 50"/>
          <p:cNvSpPr txBox="1"/>
          <p:nvPr/>
        </p:nvSpPr>
        <p:spPr>
          <a:xfrm>
            <a:off x="3107741" y="2393950"/>
            <a:ext cx="981185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>
                <a:solidFill>
                  <a:srgbClr val="443013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eFlows4HPC</a:t>
            </a:r>
          </a:p>
        </p:txBody>
      </p:sp>
      <p:sp>
        <p:nvSpPr>
          <p:cNvPr id="409" name="TextBox 35"/>
          <p:cNvSpPr txBox="1"/>
          <p:nvPr/>
        </p:nvSpPr>
        <p:spPr>
          <a:xfrm>
            <a:off x="1498812" y="1751489"/>
            <a:ext cx="2172406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defTabSz="457200">
              <a:defRPr sz="1000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Codes, Pilot Demonstrators and services on geohazards</a:t>
            </a:r>
          </a:p>
        </p:txBody>
      </p:sp>
      <p:sp>
        <p:nvSpPr>
          <p:cNvPr id="410" name="Rectangle 50"/>
          <p:cNvSpPr txBox="1"/>
          <p:nvPr/>
        </p:nvSpPr>
        <p:spPr>
          <a:xfrm>
            <a:off x="4258303" y="1526963"/>
            <a:ext cx="89739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>
                <a:solidFill>
                  <a:srgbClr val="443013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ChEESE-2P</a:t>
            </a:r>
          </a:p>
        </p:txBody>
      </p:sp>
      <p:pic>
        <p:nvPicPr>
          <p:cNvPr id="411" name="Cheese_Logo_Nombre_NegativoPNG.png" descr="Cheese_Logo_Nombre_NegativoPNG.png"/>
          <p:cNvPicPr>
            <a:picLocks noChangeAspect="1"/>
          </p:cNvPicPr>
          <p:nvPr/>
        </p:nvPicPr>
        <p:blipFill>
          <a:blip r:embed="rId2"/>
          <a:srcRect l="25132" r="25132" b="40939"/>
          <a:stretch>
            <a:fillRect/>
          </a:stretch>
        </p:blipFill>
        <p:spPr>
          <a:xfrm>
            <a:off x="3583446" y="1451544"/>
            <a:ext cx="713835" cy="771052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extBox 35"/>
          <p:cNvSpPr txBox="1"/>
          <p:nvPr/>
        </p:nvSpPr>
        <p:spPr>
          <a:xfrm>
            <a:off x="4292812" y="1764189"/>
            <a:ext cx="2172405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defTabSz="457200">
              <a:defRPr sz="1000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Codes, Pilot Demonstrators and services on geohazards</a:t>
            </a:r>
          </a:p>
        </p:txBody>
      </p:sp>
      <p:sp>
        <p:nvSpPr>
          <p:cNvPr id="413" name="Línea"/>
          <p:cNvSpPr/>
          <p:nvPr/>
        </p:nvSpPr>
        <p:spPr>
          <a:xfrm>
            <a:off x="3403142" y="3167905"/>
            <a:ext cx="1991901" cy="1"/>
          </a:xfrm>
          <a:prstGeom prst="line">
            <a:avLst/>
          </a:prstGeom>
          <a:ln w="25400">
            <a:solidFill>
              <a:srgbClr val="443013"/>
            </a:solidFill>
            <a:miter lim="400000"/>
            <a:headEnd type="diamond"/>
            <a:tailEnd type="diamond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14" name="LOGO DT - GEO.png" descr="LOGO DT - GEO.png"/>
          <p:cNvPicPr>
            <a:picLocks noChangeAspect="1"/>
          </p:cNvPicPr>
          <p:nvPr/>
        </p:nvPicPr>
        <p:blipFill>
          <a:blip r:embed="rId4"/>
          <a:srcRect l="4219" t="27592" r="61724" b="27592"/>
          <a:stretch>
            <a:fillRect/>
          </a:stretch>
        </p:blipFill>
        <p:spPr>
          <a:xfrm>
            <a:off x="3379840" y="3266718"/>
            <a:ext cx="625098" cy="581629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Rectangle 50"/>
          <p:cNvSpPr txBox="1"/>
          <p:nvPr/>
        </p:nvSpPr>
        <p:spPr>
          <a:xfrm>
            <a:off x="4017391" y="3266718"/>
            <a:ext cx="63508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>
                <a:solidFill>
                  <a:srgbClr val="443013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DT-GEO</a:t>
            </a:r>
          </a:p>
        </p:txBody>
      </p:sp>
      <p:sp>
        <p:nvSpPr>
          <p:cNvPr id="416" name="TextBox 35"/>
          <p:cNvSpPr txBox="1"/>
          <p:nvPr/>
        </p:nvSpPr>
        <p:spPr>
          <a:xfrm>
            <a:off x="4030345" y="3515007"/>
            <a:ext cx="1571835" cy="19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defTabSz="457200">
              <a:defRPr sz="900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Digital twin components</a:t>
            </a:r>
          </a:p>
        </p:txBody>
      </p:sp>
      <p:pic>
        <p:nvPicPr>
          <p:cNvPr id="417" name="Unknown.jpeg" descr="Unknown.jpeg"/>
          <p:cNvPicPr>
            <a:picLocks noChangeAspect="1"/>
          </p:cNvPicPr>
          <p:nvPr/>
        </p:nvPicPr>
        <p:blipFill>
          <a:blip r:embed="rId5"/>
          <a:srcRect l="23375" t="29563" r="25938" b="39450"/>
          <a:stretch>
            <a:fillRect/>
          </a:stretch>
        </p:blipFill>
        <p:spPr>
          <a:xfrm>
            <a:off x="3409654" y="4690508"/>
            <a:ext cx="1094766" cy="376047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Línea"/>
          <p:cNvSpPr/>
          <p:nvPr/>
        </p:nvSpPr>
        <p:spPr>
          <a:xfrm>
            <a:off x="3576050" y="4600568"/>
            <a:ext cx="1991900" cy="1"/>
          </a:xfrm>
          <a:prstGeom prst="line">
            <a:avLst/>
          </a:prstGeom>
          <a:ln w="25400">
            <a:solidFill>
              <a:srgbClr val="443013"/>
            </a:solidFill>
            <a:miter lim="400000"/>
            <a:headEnd type="diamond"/>
            <a:tailEnd type="diamon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9" name="TextBox 35"/>
          <p:cNvSpPr txBox="1"/>
          <p:nvPr/>
        </p:nvSpPr>
        <p:spPr>
          <a:xfrm>
            <a:off x="4589145" y="4715771"/>
            <a:ext cx="1316280" cy="32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defTabSz="457200">
              <a:defRPr sz="900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Service access to data and HPC-based models</a:t>
            </a:r>
          </a:p>
        </p:txBody>
      </p:sp>
      <p:sp>
        <p:nvSpPr>
          <p:cNvPr id="447" name="Línea de conexión"/>
          <p:cNvSpPr/>
          <p:nvPr/>
        </p:nvSpPr>
        <p:spPr>
          <a:xfrm>
            <a:off x="4505816" y="2641631"/>
            <a:ext cx="427742" cy="380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86" h="21600" extrusionOk="0">
                <a:moveTo>
                  <a:pt x="19795" y="21600"/>
                </a:moveTo>
                <a:cubicBezTo>
                  <a:pt x="21600" y="9879"/>
                  <a:pt x="15002" y="2679"/>
                  <a:pt x="0" y="0"/>
                </a:cubicBezTo>
              </a:path>
            </a:pathLst>
          </a:custGeom>
          <a:ln w="25400">
            <a:solidFill>
              <a:srgbClr val="E05726"/>
            </a:solidFill>
            <a:miter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21" name="TextBox 35"/>
          <p:cNvSpPr txBox="1"/>
          <p:nvPr/>
        </p:nvSpPr>
        <p:spPr>
          <a:xfrm>
            <a:off x="4789306" y="2441917"/>
            <a:ext cx="605542" cy="32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/>
          <a:p>
            <a:pPr algn="ctr" defTabSz="457200">
              <a:defRPr sz="900">
                <a:solidFill>
                  <a:srgbClr val="E05726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workflows</a:t>
            </a:r>
          </a:p>
          <a:p>
            <a:pPr algn="ctr" defTabSz="457200">
              <a:defRPr sz="900">
                <a:solidFill>
                  <a:srgbClr val="E05726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(UCIS4EQ)</a:t>
            </a:r>
          </a:p>
        </p:txBody>
      </p:sp>
      <p:sp>
        <p:nvSpPr>
          <p:cNvPr id="448" name="Línea de conexión"/>
          <p:cNvSpPr/>
          <p:nvPr/>
        </p:nvSpPr>
        <p:spPr>
          <a:xfrm>
            <a:off x="1096753" y="2365368"/>
            <a:ext cx="1597276" cy="1238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27" extrusionOk="0">
                <a:moveTo>
                  <a:pt x="21600" y="20759"/>
                </a:moveTo>
                <a:cubicBezTo>
                  <a:pt x="9709" y="21600"/>
                  <a:pt x="2509" y="14680"/>
                  <a:pt x="0" y="0"/>
                </a:cubicBezTo>
              </a:path>
            </a:pathLst>
          </a:custGeom>
          <a:ln w="25400">
            <a:solidFill>
              <a:srgbClr val="E05726"/>
            </a:solidFill>
            <a:miter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23" name="TextBox 35"/>
          <p:cNvSpPr txBox="1"/>
          <p:nvPr/>
        </p:nvSpPr>
        <p:spPr>
          <a:xfrm>
            <a:off x="2694028" y="3396338"/>
            <a:ext cx="713979" cy="32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 defTabSz="457200">
              <a:defRPr sz="900">
                <a:solidFill>
                  <a:srgbClr val="E05726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simulation codes</a:t>
            </a:r>
          </a:p>
        </p:txBody>
      </p:sp>
      <p:sp>
        <p:nvSpPr>
          <p:cNvPr id="449" name="Línea de conexión"/>
          <p:cNvSpPr/>
          <p:nvPr/>
        </p:nvSpPr>
        <p:spPr>
          <a:xfrm>
            <a:off x="812800" y="2368229"/>
            <a:ext cx="1676453" cy="2560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8" h="20194" extrusionOk="0">
                <a:moveTo>
                  <a:pt x="20478" y="19947"/>
                </a:moveTo>
                <a:cubicBezTo>
                  <a:pt x="5654" y="21600"/>
                  <a:pt x="-1122" y="14951"/>
                  <a:pt x="151" y="0"/>
                </a:cubicBezTo>
              </a:path>
            </a:pathLst>
          </a:custGeom>
          <a:ln w="25400">
            <a:solidFill>
              <a:srgbClr val="E05726"/>
            </a:solidFill>
            <a:miter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25" name="TextBox 35"/>
          <p:cNvSpPr txBox="1"/>
          <p:nvPr/>
        </p:nvSpPr>
        <p:spPr>
          <a:xfrm>
            <a:off x="2500960" y="4668330"/>
            <a:ext cx="888465" cy="449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 defTabSz="457200">
              <a:defRPr sz="900">
                <a:solidFill>
                  <a:srgbClr val="E05726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high TRL services and data</a:t>
            </a:r>
          </a:p>
        </p:txBody>
      </p:sp>
      <p:grpSp>
        <p:nvGrpSpPr>
          <p:cNvPr id="429" name="Agrupar"/>
          <p:cNvGrpSpPr/>
          <p:nvPr/>
        </p:nvGrpSpPr>
        <p:grpSpPr>
          <a:xfrm>
            <a:off x="6856674" y="2393950"/>
            <a:ext cx="2006472" cy="863338"/>
            <a:chOff x="0" y="0"/>
            <a:chExt cx="2006471" cy="863337"/>
          </a:xfrm>
        </p:grpSpPr>
        <p:pic>
          <p:nvPicPr>
            <p:cNvPr id="426" name="Unknown.jpeg" descr="Unknown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82857" cy="863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7" name="Rectangle 50"/>
            <p:cNvSpPr txBox="1"/>
            <p:nvPr/>
          </p:nvSpPr>
          <p:spPr>
            <a:xfrm>
              <a:off x="838226" y="10283"/>
              <a:ext cx="629133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200">
                  <a:solidFill>
                    <a:srgbClr val="443013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lvl1pPr>
            </a:lstStyle>
            <a:p>
              <a:r>
                <a:t>DestinE</a:t>
              </a:r>
            </a:p>
          </p:txBody>
        </p:sp>
        <p:sp>
          <p:nvSpPr>
            <p:cNvPr id="428" name="TextBox 35"/>
            <p:cNvSpPr txBox="1"/>
            <p:nvPr/>
          </p:nvSpPr>
          <p:spPr>
            <a:xfrm>
              <a:off x="838226" y="231205"/>
              <a:ext cx="1168246" cy="449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defTabSz="457200">
                <a:defRPr sz="900" i="1"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High-resolution operational digital twins</a:t>
              </a:r>
            </a:p>
          </p:txBody>
        </p:sp>
      </p:grpSp>
      <p:sp>
        <p:nvSpPr>
          <p:cNvPr id="450" name="Línea de conexión"/>
          <p:cNvSpPr/>
          <p:nvPr/>
        </p:nvSpPr>
        <p:spPr>
          <a:xfrm>
            <a:off x="5821073" y="3264026"/>
            <a:ext cx="1191376" cy="18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143" extrusionOk="0">
                <a:moveTo>
                  <a:pt x="21600" y="0"/>
                </a:moveTo>
                <a:cubicBezTo>
                  <a:pt x="14513" y="17496"/>
                  <a:pt x="7313" y="21600"/>
                  <a:pt x="0" y="12313"/>
                </a:cubicBezTo>
              </a:path>
            </a:pathLst>
          </a:custGeom>
          <a:ln w="25400">
            <a:solidFill>
              <a:srgbClr val="E05726"/>
            </a:solidFill>
            <a:custDash>
              <a:ds d="200000" sp="200000"/>
            </a:custDash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pic>
        <p:nvPicPr>
          <p:cNvPr id="431" name="Unknown.png" descr="Unknow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935" y="4125865"/>
            <a:ext cx="981185" cy="981185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Línea de conexión"/>
          <p:cNvSpPr/>
          <p:nvPr/>
        </p:nvSpPr>
        <p:spPr>
          <a:xfrm>
            <a:off x="5840721" y="3609874"/>
            <a:ext cx="1088992" cy="330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47" extrusionOk="0">
                <a:moveTo>
                  <a:pt x="21600" y="19847"/>
                </a:moveTo>
                <a:cubicBezTo>
                  <a:pt x="17550" y="4728"/>
                  <a:pt x="10350" y="-1753"/>
                  <a:pt x="0" y="405"/>
                </a:cubicBezTo>
              </a:path>
            </a:pathLst>
          </a:custGeom>
          <a:ln w="25400">
            <a:solidFill>
              <a:srgbClr val="E05726"/>
            </a:solidFill>
            <a:custDash>
              <a:ds d="200000" sp="200000"/>
            </a:custDash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33" name="Rectangle 50"/>
          <p:cNvSpPr txBox="1"/>
          <p:nvPr/>
        </p:nvSpPr>
        <p:spPr>
          <a:xfrm>
            <a:off x="7953293" y="4367096"/>
            <a:ext cx="88846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>
                <a:solidFill>
                  <a:srgbClr val="443013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EPOS-ERIC</a:t>
            </a:r>
          </a:p>
        </p:txBody>
      </p:sp>
      <p:sp>
        <p:nvSpPr>
          <p:cNvPr id="434" name="TextBox 35"/>
          <p:cNvSpPr txBox="1"/>
          <p:nvPr/>
        </p:nvSpPr>
        <p:spPr>
          <a:xfrm>
            <a:off x="8009466" y="4589985"/>
            <a:ext cx="1023450" cy="19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defTabSz="457200">
              <a:defRPr sz="900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ICS-C and ICS-D</a:t>
            </a:r>
          </a:p>
        </p:txBody>
      </p:sp>
      <p:sp>
        <p:nvSpPr>
          <p:cNvPr id="452" name="Línea de conexión"/>
          <p:cNvSpPr/>
          <p:nvPr/>
        </p:nvSpPr>
        <p:spPr>
          <a:xfrm>
            <a:off x="5840721" y="4585907"/>
            <a:ext cx="1023243" cy="16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25400">
            <a:solidFill>
              <a:srgbClr val="E05726"/>
            </a:solidFill>
            <a:custDash>
              <a:ds d="200000" sp="200000"/>
            </a:custDash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53" name="Línea de conexión"/>
          <p:cNvSpPr/>
          <p:nvPr/>
        </p:nvSpPr>
        <p:spPr>
          <a:xfrm>
            <a:off x="6238654" y="1736664"/>
            <a:ext cx="958057" cy="484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8378" y="9230"/>
                  <a:pt x="11178" y="2030"/>
                  <a:pt x="0" y="0"/>
                </a:cubicBezTo>
              </a:path>
            </a:pathLst>
          </a:custGeom>
          <a:ln w="25400">
            <a:solidFill>
              <a:srgbClr val="E05726"/>
            </a:solidFill>
            <a:custDash>
              <a:ds d="200000" sp="200000"/>
            </a:custDash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37" name="TextBox 35"/>
          <p:cNvSpPr txBox="1"/>
          <p:nvPr/>
        </p:nvSpPr>
        <p:spPr>
          <a:xfrm>
            <a:off x="6049468" y="3130650"/>
            <a:ext cx="605542" cy="208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 defTabSz="457200">
              <a:defRPr sz="1000">
                <a:solidFill>
                  <a:srgbClr val="E05726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DTCs ?</a:t>
            </a:r>
          </a:p>
        </p:txBody>
      </p:sp>
      <p:sp>
        <p:nvSpPr>
          <p:cNvPr id="454" name="Línea de conexión"/>
          <p:cNvSpPr/>
          <p:nvPr/>
        </p:nvSpPr>
        <p:spPr>
          <a:xfrm>
            <a:off x="1369486" y="2355420"/>
            <a:ext cx="427927" cy="259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0" h="19520" extrusionOk="0">
                <a:moveTo>
                  <a:pt x="21390" y="18921"/>
                </a:moveTo>
                <a:cubicBezTo>
                  <a:pt x="6918" y="21600"/>
                  <a:pt x="-210" y="15293"/>
                  <a:pt x="5" y="0"/>
                </a:cubicBezTo>
              </a:path>
            </a:pathLst>
          </a:custGeom>
          <a:ln w="25400">
            <a:solidFill>
              <a:srgbClr val="E05726"/>
            </a:solidFill>
            <a:miter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39" name="TextBox 35"/>
          <p:cNvSpPr txBox="1"/>
          <p:nvPr/>
        </p:nvSpPr>
        <p:spPr>
          <a:xfrm>
            <a:off x="1780403" y="2509171"/>
            <a:ext cx="782858" cy="297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/>
          <a:p>
            <a:pPr algn="ctr" defTabSz="457200">
              <a:defRPr sz="800">
                <a:solidFill>
                  <a:srgbClr val="E05726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UC use-case</a:t>
            </a:r>
          </a:p>
          <a:p>
            <a:pPr algn="ctr" defTabSz="457200">
              <a:defRPr sz="800">
                <a:solidFill>
                  <a:srgbClr val="E05726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(earthquakes)</a:t>
            </a:r>
          </a:p>
        </p:txBody>
      </p:sp>
      <p:sp>
        <p:nvSpPr>
          <p:cNvPr id="440" name="TextBox 35"/>
          <p:cNvSpPr txBox="1"/>
          <p:nvPr/>
        </p:nvSpPr>
        <p:spPr>
          <a:xfrm>
            <a:off x="6726801" y="1557511"/>
            <a:ext cx="782858" cy="34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 defTabSz="457200">
              <a:defRPr sz="1000">
                <a:solidFill>
                  <a:srgbClr val="E05726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simulation codes ?</a:t>
            </a:r>
          </a:p>
        </p:txBody>
      </p:sp>
      <p:sp>
        <p:nvSpPr>
          <p:cNvPr id="441" name="Línea"/>
          <p:cNvSpPr/>
          <p:nvPr/>
        </p:nvSpPr>
        <p:spPr>
          <a:xfrm>
            <a:off x="1625142" y="4020647"/>
            <a:ext cx="1919745" cy="1"/>
          </a:xfrm>
          <a:prstGeom prst="line">
            <a:avLst/>
          </a:prstGeom>
          <a:ln w="25400">
            <a:solidFill>
              <a:srgbClr val="443013"/>
            </a:solidFill>
            <a:miter lim="400000"/>
            <a:headEnd type="diamond"/>
            <a:tailEnd type="diamond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42" name="Unknown.png" descr="Unknow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3233" y="4125865"/>
            <a:ext cx="750156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Rectangle 50"/>
          <p:cNvSpPr txBox="1"/>
          <p:nvPr/>
        </p:nvSpPr>
        <p:spPr>
          <a:xfrm>
            <a:off x="2180798" y="4058315"/>
            <a:ext cx="112480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>
                <a:solidFill>
                  <a:srgbClr val="443013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EOSC-Synergy</a:t>
            </a:r>
          </a:p>
        </p:txBody>
      </p:sp>
      <p:sp>
        <p:nvSpPr>
          <p:cNvPr id="444" name="TextBox 35"/>
          <p:cNvSpPr txBox="1"/>
          <p:nvPr/>
        </p:nvSpPr>
        <p:spPr>
          <a:xfrm>
            <a:off x="2379345" y="4280083"/>
            <a:ext cx="1571835" cy="19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defTabSz="457200">
              <a:defRPr sz="900" i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e-infrastructures</a:t>
            </a:r>
          </a:p>
        </p:txBody>
      </p:sp>
      <p:sp>
        <p:nvSpPr>
          <p:cNvPr id="455" name="Línea de conexión"/>
          <p:cNvSpPr/>
          <p:nvPr/>
        </p:nvSpPr>
        <p:spPr>
          <a:xfrm>
            <a:off x="3449155" y="3945992"/>
            <a:ext cx="636588" cy="292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59" extrusionOk="0">
                <a:moveTo>
                  <a:pt x="21600" y="0"/>
                </a:moveTo>
                <a:cubicBezTo>
                  <a:pt x="18899" y="14967"/>
                  <a:pt x="11699" y="21600"/>
                  <a:pt x="0" y="19899"/>
                </a:cubicBezTo>
              </a:path>
            </a:pathLst>
          </a:custGeom>
          <a:ln w="25400">
            <a:solidFill>
              <a:srgbClr val="E05726"/>
            </a:solidFill>
            <a:miter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46" name="TextBox 35"/>
          <p:cNvSpPr txBox="1"/>
          <p:nvPr/>
        </p:nvSpPr>
        <p:spPr>
          <a:xfrm>
            <a:off x="3977944" y="3917326"/>
            <a:ext cx="713979" cy="32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 defTabSz="457200">
              <a:defRPr sz="900">
                <a:solidFill>
                  <a:srgbClr val="E05726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FAIR evaluator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extBox 46"/>
          <p:cNvSpPr txBox="1"/>
          <p:nvPr/>
        </p:nvSpPr>
        <p:spPr>
          <a:xfrm>
            <a:off x="-5852" y="1602060"/>
            <a:ext cx="1907163" cy="955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/>
          <a:lstStyle>
            <a:lvl1pPr algn="ctr">
              <a:lnSpc>
                <a:spcPct val="80000"/>
              </a:lnSpc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13 Site Demonstrators (SDs)</a:t>
            </a:r>
          </a:p>
        </p:txBody>
      </p:sp>
      <p:pic>
        <p:nvPicPr>
          <p:cNvPr id="644" name="Site Demonstrators.png" descr="Site Demonstrato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387" y="-1908"/>
            <a:ext cx="7363532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AutoShape 5"/>
          <p:cNvSpPr txBox="1"/>
          <p:nvPr/>
        </p:nvSpPr>
        <p:spPr>
          <a:xfrm>
            <a:off x="2946400" y="1664421"/>
            <a:ext cx="3251201" cy="457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46" tIns="19046" rIns="19046" bIns="19046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THANK YOU</a:t>
            </a:r>
          </a:p>
        </p:txBody>
      </p:sp>
      <p:sp>
        <p:nvSpPr>
          <p:cNvPr id="692" name="Freeform 8"/>
          <p:cNvSpPr/>
          <p:nvPr/>
        </p:nvSpPr>
        <p:spPr>
          <a:xfrm>
            <a:off x="4055012" y="3420860"/>
            <a:ext cx="467226" cy="46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29" y="21600"/>
                  <a:pt x="0" y="16771"/>
                  <a:pt x="0" y="10800"/>
                </a:cubicBezTo>
                <a:cubicBezTo>
                  <a:pt x="0" y="4873"/>
                  <a:pt x="4829" y="0"/>
                  <a:pt x="10800" y="0"/>
                </a:cubicBezTo>
                <a:cubicBezTo>
                  <a:pt x="16727" y="0"/>
                  <a:pt x="21600" y="4873"/>
                  <a:pt x="21600" y="10800"/>
                </a:cubicBezTo>
                <a:cubicBezTo>
                  <a:pt x="21600" y="16771"/>
                  <a:pt x="16727" y="21600"/>
                  <a:pt x="10800" y="21600"/>
                </a:cubicBezTo>
                <a:close/>
                <a:moveTo>
                  <a:pt x="10800" y="527"/>
                </a:moveTo>
                <a:cubicBezTo>
                  <a:pt x="5137" y="527"/>
                  <a:pt x="527" y="5137"/>
                  <a:pt x="527" y="10800"/>
                </a:cubicBezTo>
                <a:cubicBezTo>
                  <a:pt x="527" y="16463"/>
                  <a:pt x="5137" y="21073"/>
                  <a:pt x="10800" y="21073"/>
                </a:cubicBezTo>
                <a:cubicBezTo>
                  <a:pt x="16463" y="21073"/>
                  <a:pt x="21073" y="16463"/>
                  <a:pt x="21073" y="10800"/>
                </a:cubicBezTo>
                <a:cubicBezTo>
                  <a:pt x="21073" y="5137"/>
                  <a:pt x="16463" y="527"/>
                  <a:pt x="10800" y="52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3" name="Freeform 10"/>
          <p:cNvSpPr/>
          <p:nvPr/>
        </p:nvSpPr>
        <p:spPr>
          <a:xfrm>
            <a:off x="4203999" y="3557401"/>
            <a:ext cx="39114" cy="166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469"/>
                </a:moveTo>
                <a:cubicBezTo>
                  <a:pt x="21600" y="3950"/>
                  <a:pt x="16859" y="5061"/>
                  <a:pt x="11063" y="5061"/>
                </a:cubicBezTo>
                <a:cubicBezTo>
                  <a:pt x="4741" y="5061"/>
                  <a:pt x="0" y="3950"/>
                  <a:pt x="0" y="2469"/>
                </a:cubicBezTo>
                <a:cubicBezTo>
                  <a:pt x="0" y="987"/>
                  <a:pt x="4741" y="0"/>
                  <a:pt x="11063" y="0"/>
                </a:cubicBezTo>
                <a:cubicBezTo>
                  <a:pt x="16859" y="0"/>
                  <a:pt x="21600" y="987"/>
                  <a:pt x="21600" y="2469"/>
                </a:cubicBezTo>
                <a:close/>
                <a:moveTo>
                  <a:pt x="527" y="21600"/>
                </a:moveTo>
                <a:cubicBezTo>
                  <a:pt x="527" y="6789"/>
                  <a:pt x="527" y="6789"/>
                  <a:pt x="527" y="6789"/>
                </a:cubicBezTo>
                <a:cubicBezTo>
                  <a:pt x="21073" y="6789"/>
                  <a:pt x="21073" y="6789"/>
                  <a:pt x="21073" y="6789"/>
                </a:cubicBezTo>
                <a:cubicBezTo>
                  <a:pt x="21073" y="21600"/>
                  <a:pt x="21073" y="21600"/>
                  <a:pt x="21073" y="21600"/>
                </a:cubicBezTo>
                <a:lnTo>
                  <a:pt x="527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4" name="Freeform 11"/>
          <p:cNvSpPr/>
          <p:nvPr/>
        </p:nvSpPr>
        <p:spPr>
          <a:xfrm>
            <a:off x="4270491" y="3607892"/>
            <a:ext cx="116985" cy="116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144"/>
                </a:moveTo>
                <a:cubicBezTo>
                  <a:pt x="21600" y="21600"/>
                  <a:pt x="21600" y="21600"/>
                  <a:pt x="21600" y="21600"/>
                </a:cubicBezTo>
                <a:cubicBezTo>
                  <a:pt x="14927" y="21600"/>
                  <a:pt x="14927" y="21600"/>
                  <a:pt x="14927" y="21600"/>
                </a:cubicBezTo>
                <a:cubicBezTo>
                  <a:pt x="14927" y="10092"/>
                  <a:pt x="14927" y="10092"/>
                  <a:pt x="14927" y="10092"/>
                </a:cubicBezTo>
                <a:cubicBezTo>
                  <a:pt x="14927" y="7613"/>
                  <a:pt x="13346" y="6020"/>
                  <a:pt x="11239" y="6020"/>
                </a:cubicBezTo>
                <a:cubicBezTo>
                  <a:pt x="8780" y="6020"/>
                  <a:pt x="7200" y="7790"/>
                  <a:pt x="6849" y="10269"/>
                </a:cubicBezTo>
                <a:cubicBezTo>
                  <a:pt x="6849" y="21600"/>
                  <a:pt x="6849" y="21600"/>
                  <a:pt x="6849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354"/>
                  <a:pt x="0" y="354"/>
                  <a:pt x="0" y="354"/>
                </a:cubicBezTo>
                <a:cubicBezTo>
                  <a:pt x="6849" y="354"/>
                  <a:pt x="6849" y="354"/>
                  <a:pt x="6849" y="354"/>
                </a:cubicBezTo>
                <a:cubicBezTo>
                  <a:pt x="6849" y="3718"/>
                  <a:pt x="6849" y="3718"/>
                  <a:pt x="6849" y="3718"/>
                </a:cubicBezTo>
                <a:cubicBezTo>
                  <a:pt x="8429" y="1239"/>
                  <a:pt x="10712" y="0"/>
                  <a:pt x="13873" y="0"/>
                </a:cubicBezTo>
                <a:cubicBezTo>
                  <a:pt x="18615" y="0"/>
                  <a:pt x="21600" y="3187"/>
                  <a:pt x="21600" y="814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5" name="AutoShape 3"/>
          <p:cNvSpPr txBox="1"/>
          <p:nvPr/>
        </p:nvSpPr>
        <p:spPr>
          <a:xfrm>
            <a:off x="4673553" y="3576799"/>
            <a:ext cx="1983348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2839">
              <a:spcBef>
                <a:spcPts val="600"/>
              </a:spcBef>
              <a:def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linkedin.com/company/dt-geo/</a:t>
            </a:r>
          </a:p>
        </p:txBody>
      </p:sp>
      <p:pic>
        <p:nvPicPr>
          <p:cNvPr id="69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202" y="3525761"/>
            <a:ext cx="248472" cy="248472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Freeform 8"/>
          <p:cNvSpPr/>
          <p:nvPr/>
        </p:nvSpPr>
        <p:spPr>
          <a:xfrm>
            <a:off x="2487100" y="3418713"/>
            <a:ext cx="467226" cy="46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29" y="21600"/>
                  <a:pt x="0" y="16771"/>
                  <a:pt x="0" y="10800"/>
                </a:cubicBezTo>
                <a:cubicBezTo>
                  <a:pt x="0" y="4873"/>
                  <a:pt x="4829" y="0"/>
                  <a:pt x="10800" y="0"/>
                </a:cubicBezTo>
                <a:cubicBezTo>
                  <a:pt x="16727" y="0"/>
                  <a:pt x="21600" y="4873"/>
                  <a:pt x="21600" y="10800"/>
                </a:cubicBezTo>
                <a:cubicBezTo>
                  <a:pt x="21600" y="16771"/>
                  <a:pt x="16727" y="21600"/>
                  <a:pt x="10800" y="21600"/>
                </a:cubicBezTo>
                <a:close/>
                <a:moveTo>
                  <a:pt x="10800" y="527"/>
                </a:moveTo>
                <a:cubicBezTo>
                  <a:pt x="5137" y="527"/>
                  <a:pt x="527" y="5137"/>
                  <a:pt x="527" y="10800"/>
                </a:cubicBezTo>
                <a:cubicBezTo>
                  <a:pt x="527" y="16463"/>
                  <a:pt x="5137" y="21073"/>
                  <a:pt x="10800" y="21073"/>
                </a:cubicBezTo>
                <a:cubicBezTo>
                  <a:pt x="16463" y="21073"/>
                  <a:pt x="21073" y="16463"/>
                  <a:pt x="21073" y="10800"/>
                </a:cubicBezTo>
                <a:cubicBezTo>
                  <a:pt x="21073" y="5137"/>
                  <a:pt x="16463" y="527"/>
                  <a:pt x="10800" y="52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8" name="AutoShape 3"/>
          <p:cNvSpPr txBox="1"/>
          <p:nvPr/>
        </p:nvSpPr>
        <p:spPr>
          <a:xfrm>
            <a:off x="3079882" y="3579845"/>
            <a:ext cx="1983348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2839">
              <a:spcBef>
                <a:spcPts val="600"/>
              </a:spcBef>
              <a:def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@dtgeo_eu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74249"/>
      </a:accent1>
      <a:accent2>
        <a:srgbClr val="F9B294"/>
      </a:accent2>
      <a:accent3>
        <a:srgbClr val="F2727F"/>
      </a:accent3>
      <a:accent4>
        <a:srgbClr val="C06C86"/>
      </a:accent4>
      <a:accent5>
        <a:srgbClr val="6D5C7E"/>
      </a:accent5>
      <a:accent6>
        <a:srgbClr val="335D7F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74249"/>
      </a:accent1>
      <a:accent2>
        <a:srgbClr val="F9B294"/>
      </a:accent2>
      <a:accent3>
        <a:srgbClr val="F2727F"/>
      </a:accent3>
      <a:accent4>
        <a:srgbClr val="C06C86"/>
      </a:accent4>
      <a:accent5>
        <a:srgbClr val="6D5C7E"/>
      </a:accent5>
      <a:accent6>
        <a:srgbClr val="335D7F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74249"/>
      </a:accent1>
      <a:accent2>
        <a:srgbClr val="F9B294"/>
      </a:accent2>
      <a:accent3>
        <a:srgbClr val="F2727F"/>
      </a:accent3>
      <a:accent4>
        <a:srgbClr val="C06C86"/>
      </a:accent4>
      <a:accent5>
        <a:srgbClr val="6D5C7E"/>
      </a:accent5>
      <a:accent6>
        <a:srgbClr val="335D7F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760</Words>
  <Application>Microsoft Macintosh PowerPoint</Application>
  <PresentationFormat>Presentazione su schermo (16:9)</PresentationFormat>
  <Paragraphs>120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Calibri</vt:lpstr>
      <vt:lpstr>Montserrat Bold</vt:lpstr>
      <vt:lpstr>Montserrat Regular</vt:lpstr>
      <vt:lpstr>Roboto</vt:lpstr>
      <vt:lpstr>Office Theme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Daniele Bailo</cp:lastModifiedBy>
  <cp:revision>3</cp:revision>
  <dcterms:modified xsi:type="dcterms:W3CDTF">2024-03-12T08:53:18Z</dcterms:modified>
</cp:coreProperties>
</file>