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
      <p:font typeface="Titillium Web"/>
      <p:regular r:id="rId25"/>
      <p:bold r:id="rId26"/>
      <p:italic r:id="rId27"/>
      <p:boldItalic r:id="rId28"/>
    </p:embeddedFont>
    <p:embeddedFont>
      <p:font typeface="Outfit"/>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66">
          <p15:clr>
            <a:srgbClr val="A4A3A4"/>
          </p15:clr>
        </p15:guide>
        <p15:guide id="2" orient="horz" pos="346">
          <p15:clr>
            <a:srgbClr val="A4A3A4"/>
          </p15:clr>
        </p15:guide>
        <p15:guide id="3" orient="horz" pos="3997">
          <p15:clr>
            <a:srgbClr val="A4A3A4"/>
          </p15:clr>
        </p15:guide>
        <p15:guide id="4" pos="7514">
          <p15:clr>
            <a:srgbClr val="A4A3A4"/>
          </p15:clr>
        </p15:guide>
        <p15:guide id="5" pos="6630">
          <p15:clr>
            <a:srgbClr val="A4A3A4"/>
          </p15:clr>
        </p15:guide>
        <p15:guide id="6" pos="3545">
          <p15:clr>
            <a:srgbClr val="A4A3A4"/>
          </p15:clr>
        </p15:guide>
        <p15:guide id="7" pos="3953">
          <p15:clr>
            <a:srgbClr val="A4A3A4"/>
          </p15:clr>
        </p15:guide>
        <p15:guide id="8" pos="3840">
          <p15:clr>
            <a:srgbClr val="A4A3A4"/>
          </p15:clr>
        </p15:guide>
      </p15:sldGuideLst>
    </p:ext>
    <p:ext uri="GoogleSlidesCustomDataVersion2">
      <go:slidesCustomData xmlns:go="http://customooxmlschemas.google.com/" r:id="rId35" roundtripDataSignature="AMtx7mip9jq2rsi1cSffXbPcWm/Z8m5W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6"/>
        <p:guide pos="346" orient="horz"/>
        <p:guide pos="3997" orient="horz"/>
        <p:guide pos="7514"/>
        <p:guide pos="6630"/>
        <p:guide pos="3545"/>
        <p:guide pos="3953"/>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bold.fntdata"/><Relationship Id="rId25" Type="http://schemas.openxmlformats.org/officeDocument/2006/relationships/font" Target="fonts/TitilliumWeb-regular.fntdata"/><Relationship Id="rId28" Type="http://schemas.openxmlformats.org/officeDocument/2006/relationships/font" Target="fonts/TitilliumWeb-boldItalic.fntdata"/><Relationship Id="rId27" Type="http://schemas.openxmlformats.org/officeDocument/2006/relationships/font" Target="fonts/TitilliumWeb-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utfi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utfit-bold.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Open Sans"/>
                <a:ea typeface="Open Sans"/>
                <a:cs typeface="Open Sans"/>
                <a:sym typeface="Open Sa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Good morning, everyone. I am Miguel Charcos from SOCIB, and it is my privilege to represent JERICO-RI partners today. I am here to discuss the pivotal role of the Joint European Research Infrastructure of Coastal Observatories, known as JERICO, in advancing our understanding of marine coastal systems.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en-GB"/>
              <a:t>Today, I will highlight the synergy between JERICO and EPOS. This collaboration happens in the framework of the JERICO-S3 project.</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f3736dea4_1_63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bf3736dea4_1_6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bf3736dea4_1_64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bf3736dea4_1_6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f3736dea4_1_6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2bf3736dea4_1_6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01b0e52ae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2c01b0e52ae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f3736dea4_1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2bf3736dea4_1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f3736dea4_1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2bf3736dea4_1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bf3736dea4_1_4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GB"/>
              <a:t>In today's presentation, I will discuss three areas: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Firstly, an introduction to JERICO, where I will give an overview the JERICO Research Infrastructures (RI) and discuss the the e-JERICO and the JERICO-CORE platforms.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Secondly, I will explore the collaboration between EPOS and JERICO. I will look at the collaborative framework that has been established in relation to the JERICO-CORE pilot and EPOS platform.I will review the outcomes of this collaboration, highlighting the outcomes and the lessons learned.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en-GB"/>
              <a:t>Lastly, I will cast our gaze towards the horizon, to the possible future collaborations.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01b0e52a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As we chart the course of JERICO's development over the past decade, we witness a trajectory of innovation and expansion. From 2011, JERICO began by laying a strong technological foundation, which has been instrumental in capturing physical data from our seas. Advancing into JERICO-Next, we integrated biological data, enhancing our insight into marine biodiversity and ecosystem health.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Now, within the span of JERICO-S3, we're not only drawing from an established network but also paving the way for the future with a long-term vision for regional and societal needs. And as we peer into the horizon with JERICO-DS and JERICO RI, we are crafting a technical framework for a sustainable, open-data ecosystem aligned with ESFRI's vision.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Each phase of JERICO's evolution marks a leap towards a more profound understanding and a more integrated European coastal observing system. </a:t>
            </a:r>
            <a:endParaRPr/>
          </a:p>
          <a:p>
            <a:pPr indent="0" lvl="0" marL="0" rtl="0" algn="l">
              <a:lnSpc>
                <a:spcPct val="100000"/>
              </a:lnSpc>
              <a:spcBef>
                <a:spcPts val="0"/>
              </a:spcBef>
              <a:spcAft>
                <a:spcPts val="0"/>
              </a:spcAft>
              <a:buSzPts val="1400"/>
              <a:buNone/>
            </a:pPr>
            <a:r>
              <a:t/>
            </a:r>
            <a:endParaRPr/>
          </a:p>
        </p:txBody>
      </p:sp>
      <p:sp>
        <p:nvSpPr>
          <p:cNvPr id="104" name="Google Shape;104;g2c01b0e52a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f3736dea4_1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Let's take a moment to appreciate the scale of JERICO-RI. The reach of our infrastructure spans beyond 17 countries, illustrating a European-wide commitment to understanding and protecting our coastal waters. This network is bolstered by the expertise and collaboration of more than 39 partners. Over 672 platforms form the backbone of JERICO-RI. This expansive network of infrastructures enables us to gather a wealth of data, offering unparalleled insights into the marine environment. These include a variety of platforms including buoy, a ship, gliders, drifters, or a sensor...</a:t>
            </a:r>
            <a:endParaRPr/>
          </a:p>
          <a:p>
            <a:pPr indent="0" lvl="0" marL="0" rtl="0" algn="l">
              <a:lnSpc>
                <a:spcPct val="100000"/>
              </a:lnSpc>
              <a:spcBef>
                <a:spcPts val="0"/>
              </a:spcBef>
              <a:spcAft>
                <a:spcPts val="0"/>
              </a:spcAft>
              <a:buSzPts val="1400"/>
              <a:buNone/>
            </a:pPr>
            <a:r>
              <a:t/>
            </a:r>
            <a:endParaRPr/>
          </a:p>
        </p:txBody>
      </p:sp>
      <p:sp>
        <p:nvSpPr>
          <p:cNvPr id="119" name="Google Shape;119;g2bf3736dea4_1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Diving into the digital realm, e-JERICO stands as a beacon of innovation within the JERICO-RI framework. It encapsulates a virtual ecosystem where data flows seamlessly between infrastructure, services, and users.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At its core, the resource catalogue and the VRE hosted by Blue Cloud are the heart and mind of this system, allowing co-development and </a:t>
            </a:r>
            <a:r>
              <a:rPr lang="en-GB"/>
              <a:t>assessment</a:t>
            </a:r>
            <a:r>
              <a:rPr lang="en-GB"/>
              <a:t> of JERICO activities and data flow of the vast amount of ocean data. These central hubs will interoperate  the European Open Science Cloud (EOSC), which represents a monumental leap in making marine data accessible and fostering open science.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en-GB"/>
              <a:t>Surrounding this core are thematic and technical centers which will be able to access the catalog information through, a spectrum of web services, and APIs that provide a rich catalog of resources. They are the gears that ensure the machinery of e-JERICO runs smoothly, offering custom user and machine-to-machine interfaces that empower scientists, private sector stakeholders, societal groups, and government entities.</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GB"/>
              <a:t>This concept has been designed with the user in mind, providing custom interfaces for a wide range of stakeholders, including scientists, the private sector, and governmental bodies. The goal is to ensure that the data is not only accessible but also utilizable in various real-world applications.</a:t>
            </a:r>
            <a:endParaRPr/>
          </a:p>
          <a:p>
            <a:pPr indent="0" lvl="0" marL="0" rtl="0" algn="l">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f3736dea4_1_5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As we look at e-JERICO's development plans, it's evident that we are not just building infrastructure but crafting a roadmap for the future of marine science. The plans underscore a dual focus: enhancing capabilities and laying a solid foundation.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Starting with JERICO-CORE under JERICO-S3, we've embarked on pilot development and operations, which was crucial for the standardization and understanding of marine resources. This sets the stage for e-JERICO under JERICO-DS, where we aim for sustained infrastructure design that is robust and future-proof.</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development plan also outlines a pivotal pilot that is developed in two stage: the Integrated JERICO-CORE Pilot and the Advancement JERICO-CORE Pilot capabilities. In particular the OSTrails project is essential for integration, automation, and resource assessment, ensuring interoperability with the EOSC and adherence to FAIR data principles.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At the foundation level, we're working towards establishing JERICO-CORE as part of ESFRI, with e-JERICO providing a sustained infrastructure. Evenmore, JERICO-CORE pilot expands globally in the context of CoastPredict, which is part of the UN Ocean Decade Program. This endorsement demonstrates our global commitment to predicting and sharing ocean information, essential for the sustainable management of coastal areas.</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31" name="Google Shape;131;g2bf3736dea4_1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01b0e52ae_0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In the context of the JERICO-S3 project, our collaboration framework with EPOS is a strategic milestone in the JERICO-CORE roadmap. During JERICO-S3, we have laid the groundwork for pilot development and operations, focusing on exposing resources and ensuring standardization across disciplines. This integration facilitates the sharing of knowledge and resources, streamlining research efforts across various platforms and domains.</a:t>
            </a:r>
            <a:endParaRPr/>
          </a:p>
          <a:p>
            <a:pPr indent="0" lvl="0" marL="0" rtl="0" algn="l">
              <a:lnSpc>
                <a:spcPct val="100000"/>
              </a:lnSpc>
              <a:spcBef>
                <a:spcPts val="0"/>
              </a:spcBef>
              <a:spcAft>
                <a:spcPts val="0"/>
              </a:spcAft>
              <a:buSzPts val="1400"/>
              <a:buNone/>
            </a:pPr>
            <a:r>
              <a:t/>
            </a:r>
            <a:endParaRPr/>
          </a:p>
        </p:txBody>
      </p:sp>
      <p:sp>
        <p:nvSpPr>
          <p:cNvPr id="163" name="Google Shape;163;g2c01b0e52ae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f3736dea4_1_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GB"/>
              <a:t>Key to this system are HARVESTERS &amp; SDK, tools designed to gather and process data from diverse sources, ensuring a rich and seamless flow of information into our central repositories. </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400"/>
              <a:buFont typeface="Arial"/>
              <a:buNone/>
            </a:pPr>
            <a:r>
              <a:rPr lang="en-GB"/>
              <a:t>BC Virtual lab for VRE. This compatibility extends to the European Open Science Cloud (EOSC), promoting open science and enhancing international collaboration with infrastructures like EMBRC, EuroBioImaging, and ICOS.</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GB"/>
              <a:t>T</a:t>
            </a:r>
            <a:r>
              <a:rPr lang="en-GB"/>
              <a:t>he e-JERICO API ensures compatibility with EPOS, facilitating the representation of resources in the EPOS digital ecosystem.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97" name="Google Shape;197;g2bf3736dea4_1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f3736dea4_1_63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bf3736dea4_1_6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2" name="Shape 12"/>
        <p:cNvGrpSpPr/>
        <p:nvPr/>
      </p:nvGrpSpPr>
      <p:grpSpPr>
        <a:xfrm>
          <a:off x="0" y="0"/>
          <a:ext cx="0" cy="0"/>
          <a:chOff x="0" y="0"/>
          <a:chExt cx="0" cy="0"/>
        </a:xfrm>
      </p:grpSpPr>
      <p:sp>
        <p:nvSpPr>
          <p:cNvPr id="13" name="Google Shape;13;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rilla 6 cajas azules">
  <p:cSld name="Parrilla 6 cajas azules">
    <p:bg>
      <p:bgPr>
        <a:solidFill>
          <a:srgbClr val="09213C"/>
        </a:solidFill>
      </p:bgPr>
    </p:bg>
    <p:spTree>
      <p:nvGrpSpPr>
        <p:cNvPr id="56" name="Shape 56"/>
        <p:cNvGrpSpPr/>
        <p:nvPr/>
      </p:nvGrpSpPr>
      <p:grpSpPr>
        <a:xfrm>
          <a:off x="0" y="0"/>
          <a:ext cx="0" cy="0"/>
          <a:chOff x="0" y="0"/>
          <a:chExt cx="0" cy="0"/>
        </a:xfrm>
      </p:grpSpPr>
      <p:sp>
        <p:nvSpPr>
          <p:cNvPr id="57" name="Google Shape;57;g2bf3736dea4_1_313"/>
          <p:cNvSpPr/>
          <p:nvPr/>
        </p:nvSpPr>
        <p:spPr>
          <a:xfrm>
            <a:off x="997818" y="1039639"/>
            <a:ext cx="3054900" cy="2235600"/>
          </a:xfrm>
          <a:prstGeom prst="rect">
            <a:avLst/>
          </a:prstGeom>
          <a:solidFill>
            <a:srgbClr val="FFFFFF">
              <a:alpha val="79215"/>
            </a:srgbClr>
          </a:solidFill>
          <a:ln>
            <a:noFill/>
          </a:ln>
        </p:spPr>
        <p:txBody>
          <a:bodyPr anchorCtr="0" anchor="b" bIns="25400" lIns="25400" spcFirstLastPara="1" rIns="25400" wrap="square" tIns="25400">
            <a:noAutofit/>
          </a:bodyPr>
          <a:lstStyle/>
          <a:p>
            <a:pPr indent="0" lvl="0" marL="0" marR="0" rtl="0" algn="l">
              <a:lnSpc>
                <a:spcPct val="80000"/>
              </a:lnSpc>
              <a:spcBef>
                <a:spcPts val="0"/>
              </a:spcBef>
              <a:spcAft>
                <a:spcPts val="0"/>
              </a:spcAft>
              <a:buClr>
                <a:srgbClr val="61B7D1"/>
              </a:buClr>
              <a:buSzPts val="1200"/>
              <a:buFont typeface="Titillium Web Light"/>
              <a:buNone/>
            </a:pPr>
            <a:r>
              <a:t/>
            </a:r>
            <a:endParaRPr b="0" i="0" sz="1200" u="none" cap="none" strike="noStrike">
              <a:solidFill>
                <a:srgbClr val="243242"/>
              </a:solidFill>
              <a:latin typeface="Titillium Web"/>
              <a:ea typeface="Titillium Web"/>
              <a:cs typeface="Titillium Web"/>
              <a:sym typeface="Titillium Web"/>
            </a:endParaRPr>
          </a:p>
        </p:txBody>
      </p:sp>
      <p:sp>
        <p:nvSpPr>
          <p:cNvPr id="58" name="Google Shape;58;g2bf3736dea4_1_313"/>
          <p:cNvSpPr/>
          <p:nvPr/>
        </p:nvSpPr>
        <p:spPr>
          <a:xfrm>
            <a:off x="1160802" y="1039639"/>
            <a:ext cx="737700" cy="126000"/>
          </a:xfrm>
          <a:prstGeom prst="rect">
            <a:avLst/>
          </a:prstGeom>
          <a:solidFill>
            <a:srgbClr val="FFFFFF"/>
          </a:solidFill>
          <a:ln>
            <a:noFill/>
          </a:ln>
        </p:spPr>
        <p:txBody>
          <a:bodyPr anchorCtr="0" anchor="b" bIns="25400" lIns="25400" spcFirstLastPara="1" rIns="25400" wrap="square" tIns="25400">
            <a:noAutofit/>
          </a:bodyPr>
          <a:lstStyle/>
          <a:p>
            <a:pPr indent="0" lvl="0" marL="0" marR="0" rtl="0" algn="l">
              <a:lnSpc>
                <a:spcPct val="60000"/>
              </a:lnSpc>
              <a:spcBef>
                <a:spcPts val="0"/>
              </a:spcBef>
              <a:spcAft>
                <a:spcPts val="0"/>
              </a:spcAft>
              <a:buClr>
                <a:srgbClr val="09213C"/>
              </a:buClr>
              <a:buSzPts val="300"/>
              <a:buFont typeface="Titillium Web Light"/>
              <a:buNone/>
            </a:pPr>
            <a:r>
              <a:t/>
            </a:r>
            <a:endParaRPr b="0" i="0" sz="300" u="none" cap="none" strike="noStrike">
              <a:solidFill>
                <a:srgbClr val="243242"/>
              </a:solidFill>
              <a:latin typeface="Titillium Web"/>
              <a:ea typeface="Titillium Web"/>
              <a:cs typeface="Titillium Web"/>
              <a:sym typeface="Titillium Web"/>
            </a:endParaRPr>
          </a:p>
        </p:txBody>
      </p:sp>
      <p:sp>
        <p:nvSpPr>
          <p:cNvPr id="59" name="Google Shape;59;g2bf3736dea4_1_313"/>
          <p:cNvSpPr txBox="1"/>
          <p:nvPr>
            <p:ph idx="1" type="body"/>
          </p:nvPr>
        </p:nvSpPr>
        <p:spPr>
          <a:xfrm>
            <a:off x="1158465" y="1029056"/>
            <a:ext cx="341700" cy="8256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09213C"/>
              </a:buClr>
              <a:buSzPts val="4000"/>
              <a:buFont typeface="Titillium Web"/>
              <a:buNone/>
              <a:defRPr b="1" sz="4000">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60" name="Google Shape;60;g2bf3736dea4_1_313"/>
          <p:cNvSpPr txBox="1"/>
          <p:nvPr>
            <p:ph idx="2" type="body"/>
          </p:nvPr>
        </p:nvSpPr>
        <p:spPr>
          <a:xfrm>
            <a:off x="1152115" y="1741181"/>
            <a:ext cx="649800" cy="3429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09213C"/>
              </a:buClr>
              <a:buSzPts val="1500"/>
              <a:buFont typeface="Titillium Web"/>
              <a:buNone/>
              <a:defRPr b="1" sz="1500">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61" name="Google Shape;61;g2bf3736dea4_1_313"/>
          <p:cNvSpPr txBox="1"/>
          <p:nvPr>
            <p:ph idx="3" type="body"/>
          </p:nvPr>
        </p:nvSpPr>
        <p:spPr>
          <a:xfrm>
            <a:off x="1152114" y="2156354"/>
            <a:ext cx="2746200" cy="836100"/>
          </a:xfrm>
          <a:prstGeom prst="rect">
            <a:avLst/>
          </a:prstGeom>
          <a:noFill/>
          <a:ln>
            <a:noFill/>
          </a:ln>
        </p:spPr>
        <p:txBody>
          <a:bodyPr anchorCtr="0" anchor="t" bIns="25400" lIns="25400" spcFirstLastPara="1" rIns="25400" wrap="square" tIns="25400">
            <a:spAutoFit/>
          </a:bodyPr>
          <a:lstStyle>
            <a:lvl1pPr indent="-228600" lvl="0" marL="457200" algn="l">
              <a:lnSpc>
                <a:spcPct val="133333"/>
              </a:lnSpc>
              <a:spcBef>
                <a:spcPts val="900"/>
              </a:spcBef>
              <a:spcAft>
                <a:spcPts val="0"/>
              </a:spcAft>
              <a:buClr>
                <a:srgbClr val="09213C"/>
              </a:buClr>
              <a:buSzPts val="1500"/>
              <a:buFont typeface="Titillium Web"/>
              <a:buNone/>
              <a:defRPr sz="1500"/>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62" name="Google Shape;62;g2bf3736dea4_1_313"/>
          <p:cNvSpPr/>
          <p:nvPr/>
        </p:nvSpPr>
        <p:spPr>
          <a:xfrm>
            <a:off x="4568635" y="1034347"/>
            <a:ext cx="3054900" cy="2262000"/>
          </a:xfrm>
          <a:prstGeom prst="rect">
            <a:avLst/>
          </a:prstGeom>
          <a:solidFill>
            <a:srgbClr val="61B7D1">
              <a:alpha val="83529"/>
            </a:srgbClr>
          </a:solidFill>
          <a:ln>
            <a:noFill/>
          </a:ln>
        </p:spPr>
        <p:txBody>
          <a:bodyPr anchorCtr="0" anchor="b" bIns="25400" lIns="25400" spcFirstLastPara="1" rIns="25400" wrap="square" tIns="25400">
            <a:noAutofit/>
          </a:bodyPr>
          <a:lstStyle/>
          <a:p>
            <a:pPr indent="0" lvl="0" marL="0" marR="0" rtl="0" algn="l">
              <a:lnSpc>
                <a:spcPct val="80000"/>
              </a:lnSpc>
              <a:spcBef>
                <a:spcPts val="0"/>
              </a:spcBef>
              <a:spcAft>
                <a:spcPts val="0"/>
              </a:spcAft>
              <a:buClr>
                <a:srgbClr val="61B7D1"/>
              </a:buClr>
              <a:buSzPts val="1200"/>
              <a:buFont typeface="Titillium Web Light"/>
              <a:buNone/>
            </a:pPr>
            <a:r>
              <a:t/>
            </a:r>
            <a:endParaRPr b="0" i="0" sz="1200" u="none" cap="none" strike="noStrike">
              <a:solidFill>
                <a:srgbClr val="243242"/>
              </a:solidFill>
              <a:latin typeface="Titillium Web"/>
              <a:ea typeface="Titillium Web"/>
              <a:cs typeface="Titillium Web"/>
              <a:sym typeface="Titillium Web"/>
            </a:endParaRPr>
          </a:p>
        </p:txBody>
      </p:sp>
      <p:sp>
        <p:nvSpPr>
          <p:cNvPr id="63" name="Google Shape;63;g2bf3736dea4_1_313"/>
          <p:cNvSpPr/>
          <p:nvPr/>
        </p:nvSpPr>
        <p:spPr>
          <a:xfrm>
            <a:off x="4731618" y="1039639"/>
            <a:ext cx="737700" cy="126000"/>
          </a:xfrm>
          <a:prstGeom prst="rect">
            <a:avLst/>
          </a:prstGeom>
          <a:solidFill>
            <a:srgbClr val="73DBFB"/>
          </a:solidFill>
          <a:ln>
            <a:noFill/>
          </a:ln>
        </p:spPr>
        <p:txBody>
          <a:bodyPr anchorCtr="0" anchor="b" bIns="25400" lIns="25400" spcFirstLastPara="1" rIns="25400" wrap="square" tIns="25400">
            <a:noAutofit/>
          </a:bodyPr>
          <a:lstStyle/>
          <a:p>
            <a:pPr indent="0" lvl="0" marL="0" marR="0" rtl="0" algn="l">
              <a:lnSpc>
                <a:spcPct val="60000"/>
              </a:lnSpc>
              <a:spcBef>
                <a:spcPts val="0"/>
              </a:spcBef>
              <a:spcAft>
                <a:spcPts val="0"/>
              </a:spcAft>
              <a:buClr>
                <a:srgbClr val="09213C"/>
              </a:buClr>
              <a:buSzPts val="300"/>
              <a:buFont typeface="Titillium Web Light"/>
              <a:buNone/>
            </a:pPr>
            <a:r>
              <a:t/>
            </a:r>
            <a:endParaRPr b="0" i="0" sz="300" u="none" cap="none" strike="noStrike">
              <a:solidFill>
                <a:srgbClr val="243242"/>
              </a:solidFill>
              <a:latin typeface="Titillium Web"/>
              <a:ea typeface="Titillium Web"/>
              <a:cs typeface="Titillium Web"/>
              <a:sym typeface="Titillium Web"/>
            </a:endParaRPr>
          </a:p>
        </p:txBody>
      </p:sp>
      <p:sp>
        <p:nvSpPr>
          <p:cNvPr id="64" name="Google Shape;64;g2bf3736dea4_1_313"/>
          <p:cNvSpPr txBox="1"/>
          <p:nvPr>
            <p:ph idx="4" type="body"/>
          </p:nvPr>
        </p:nvSpPr>
        <p:spPr>
          <a:xfrm>
            <a:off x="4722931" y="1029056"/>
            <a:ext cx="341700" cy="8256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FFFFFF"/>
              </a:buClr>
              <a:buSzPts val="4000"/>
              <a:buFont typeface="Titillium Web"/>
              <a:buNone/>
              <a:defRPr b="1" sz="4000">
                <a:solidFill>
                  <a:srgbClr val="FFFFFF"/>
                </a:solidFill>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65" name="Google Shape;65;g2bf3736dea4_1_313"/>
          <p:cNvSpPr txBox="1"/>
          <p:nvPr>
            <p:ph idx="5" type="body"/>
          </p:nvPr>
        </p:nvSpPr>
        <p:spPr>
          <a:xfrm>
            <a:off x="4722931" y="1741181"/>
            <a:ext cx="649800" cy="3429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FFFFFF"/>
              </a:buClr>
              <a:buSzPts val="1500"/>
              <a:buFont typeface="Titillium Web"/>
              <a:buNone/>
              <a:defRPr b="1" sz="1500">
                <a:solidFill>
                  <a:srgbClr val="FFFFFF"/>
                </a:solidFill>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66" name="Google Shape;66;g2bf3736dea4_1_313"/>
          <p:cNvSpPr txBox="1"/>
          <p:nvPr>
            <p:ph idx="6" type="body"/>
          </p:nvPr>
        </p:nvSpPr>
        <p:spPr>
          <a:xfrm>
            <a:off x="4722931" y="2156354"/>
            <a:ext cx="2746200" cy="836100"/>
          </a:xfrm>
          <a:prstGeom prst="rect">
            <a:avLst/>
          </a:prstGeom>
          <a:noFill/>
          <a:ln>
            <a:noFill/>
          </a:ln>
        </p:spPr>
        <p:txBody>
          <a:bodyPr anchorCtr="0" anchor="t" bIns="25400" lIns="25400" spcFirstLastPara="1" rIns="25400" wrap="square" tIns="25400">
            <a:spAutoFit/>
          </a:bodyPr>
          <a:lstStyle>
            <a:lvl1pPr indent="-228600" lvl="0" marL="457200" algn="l">
              <a:lnSpc>
                <a:spcPct val="133333"/>
              </a:lnSpc>
              <a:spcBef>
                <a:spcPts val="900"/>
              </a:spcBef>
              <a:spcAft>
                <a:spcPts val="0"/>
              </a:spcAft>
              <a:buClr>
                <a:srgbClr val="FFFFFF"/>
              </a:buClr>
              <a:buSzPts val="1500"/>
              <a:buFont typeface="Titillium Web"/>
              <a:buNone/>
              <a:defRPr sz="1500">
                <a:solidFill>
                  <a:srgbClr val="FFFFFF"/>
                </a:solidFill>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67" name="Google Shape;67;g2bf3736dea4_1_313"/>
          <p:cNvSpPr/>
          <p:nvPr/>
        </p:nvSpPr>
        <p:spPr>
          <a:xfrm>
            <a:off x="8139451" y="1029056"/>
            <a:ext cx="3054900" cy="2272500"/>
          </a:xfrm>
          <a:prstGeom prst="rect">
            <a:avLst/>
          </a:prstGeom>
          <a:solidFill>
            <a:srgbClr val="FFFFFF">
              <a:alpha val="79215"/>
            </a:srgbClr>
          </a:solidFill>
          <a:ln>
            <a:noFill/>
          </a:ln>
        </p:spPr>
        <p:txBody>
          <a:bodyPr anchorCtr="0" anchor="b" bIns="25400" lIns="25400" spcFirstLastPara="1" rIns="25400" wrap="square" tIns="25400">
            <a:noAutofit/>
          </a:bodyPr>
          <a:lstStyle/>
          <a:p>
            <a:pPr indent="0" lvl="0" marL="0" marR="0" rtl="0" algn="l">
              <a:lnSpc>
                <a:spcPct val="80000"/>
              </a:lnSpc>
              <a:spcBef>
                <a:spcPts val="0"/>
              </a:spcBef>
              <a:spcAft>
                <a:spcPts val="0"/>
              </a:spcAft>
              <a:buClr>
                <a:srgbClr val="61B7D1"/>
              </a:buClr>
              <a:buSzPts val="1200"/>
              <a:buFont typeface="Titillium Web Light"/>
              <a:buNone/>
            </a:pPr>
            <a:r>
              <a:t/>
            </a:r>
            <a:endParaRPr b="0" i="0" sz="1200" u="none" cap="none" strike="noStrike">
              <a:solidFill>
                <a:srgbClr val="243242"/>
              </a:solidFill>
              <a:latin typeface="Titillium Web"/>
              <a:ea typeface="Titillium Web"/>
              <a:cs typeface="Titillium Web"/>
              <a:sym typeface="Titillium Web"/>
            </a:endParaRPr>
          </a:p>
        </p:txBody>
      </p:sp>
      <p:sp>
        <p:nvSpPr>
          <p:cNvPr id="68" name="Google Shape;68;g2bf3736dea4_1_313"/>
          <p:cNvSpPr txBox="1"/>
          <p:nvPr>
            <p:ph idx="7" type="body"/>
          </p:nvPr>
        </p:nvSpPr>
        <p:spPr>
          <a:xfrm>
            <a:off x="8294616" y="1034347"/>
            <a:ext cx="341700" cy="8256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09213C"/>
              </a:buClr>
              <a:buSzPts val="4000"/>
              <a:buFont typeface="Titillium Web"/>
              <a:buNone/>
              <a:defRPr b="1" sz="4000">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69" name="Google Shape;69;g2bf3736dea4_1_313"/>
          <p:cNvSpPr/>
          <p:nvPr/>
        </p:nvSpPr>
        <p:spPr>
          <a:xfrm>
            <a:off x="8302435" y="1029056"/>
            <a:ext cx="737700" cy="126000"/>
          </a:xfrm>
          <a:prstGeom prst="rect">
            <a:avLst/>
          </a:prstGeom>
          <a:solidFill>
            <a:srgbClr val="FFFFFF"/>
          </a:solidFill>
          <a:ln>
            <a:noFill/>
          </a:ln>
        </p:spPr>
        <p:txBody>
          <a:bodyPr anchorCtr="0" anchor="b" bIns="25400" lIns="25400" spcFirstLastPara="1" rIns="25400" wrap="square" tIns="25400">
            <a:noAutofit/>
          </a:bodyPr>
          <a:lstStyle/>
          <a:p>
            <a:pPr indent="0" lvl="0" marL="0" marR="0" rtl="0" algn="l">
              <a:lnSpc>
                <a:spcPct val="60000"/>
              </a:lnSpc>
              <a:spcBef>
                <a:spcPts val="0"/>
              </a:spcBef>
              <a:spcAft>
                <a:spcPts val="0"/>
              </a:spcAft>
              <a:buClr>
                <a:srgbClr val="09213C"/>
              </a:buClr>
              <a:buSzPts val="300"/>
              <a:buFont typeface="Titillium Web Light"/>
              <a:buNone/>
            </a:pPr>
            <a:r>
              <a:t/>
            </a:r>
            <a:endParaRPr b="0" i="0" sz="300" u="none" cap="none" strike="noStrike">
              <a:solidFill>
                <a:srgbClr val="243242"/>
              </a:solidFill>
              <a:latin typeface="Titillium Web"/>
              <a:ea typeface="Titillium Web"/>
              <a:cs typeface="Titillium Web"/>
              <a:sym typeface="Titillium Web"/>
            </a:endParaRPr>
          </a:p>
        </p:txBody>
      </p:sp>
      <p:sp>
        <p:nvSpPr>
          <p:cNvPr id="70" name="Google Shape;70;g2bf3736dea4_1_313"/>
          <p:cNvSpPr txBox="1"/>
          <p:nvPr>
            <p:ph idx="8" type="body"/>
          </p:nvPr>
        </p:nvSpPr>
        <p:spPr>
          <a:xfrm>
            <a:off x="8293748" y="1730598"/>
            <a:ext cx="649800" cy="3429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09213C"/>
              </a:buClr>
              <a:buSzPts val="1500"/>
              <a:buFont typeface="Titillium Web"/>
              <a:buNone/>
              <a:defRPr b="1" sz="1500">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71" name="Google Shape;71;g2bf3736dea4_1_313"/>
          <p:cNvSpPr txBox="1"/>
          <p:nvPr>
            <p:ph idx="9" type="body"/>
          </p:nvPr>
        </p:nvSpPr>
        <p:spPr>
          <a:xfrm>
            <a:off x="8293748" y="2145771"/>
            <a:ext cx="2746200" cy="836100"/>
          </a:xfrm>
          <a:prstGeom prst="rect">
            <a:avLst/>
          </a:prstGeom>
          <a:noFill/>
          <a:ln>
            <a:noFill/>
          </a:ln>
        </p:spPr>
        <p:txBody>
          <a:bodyPr anchorCtr="0" anchor="t" bIns="25400" lIns="25400" spcFirstLastPara="1" rIns="25400" wrap="square" tIns="25400">
            <a:spAutoFit/>
          </a:bodyPr>
          <a:lstStyle>
            <a:lvl1pPr indent="-228600" lvl="0" marL="457200" algn="l">
              <a:lnSpc>
                <a:spcPct val="133333"/>
              </a:lnSpc>
              <a:spcBef>
                <a:spcPts val="900"/>
              </a:spcBef>
              <a:spcAft>
                <a:spcPts val="0"/>
              </a:spcAft>
              <a:buClr>
                <a:srgbClr val="09213C"/>
              </a:buClr>
              <a:buSzPts val="1500"/>
              <a:buFont typeface="Titillium Web"/>
              <a:buNone/>
              <a:defRPr sz="1500"/>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72" name="Google Shape;72;g2bf3736dea4_1_313"/>
          <p:cNvSpPr/>
          <p:nvPr/>
        </p:nvSpPr>
        <p:spPr>
          <a:xfrm>
            <a:off x="997818" y="3681239"/>
            <a:ext cx="3054900" cy="2235600"/>
          </a:xfrm>
          <a:prstGeom prst="rect">
            <a:avLst/>
          </a:prstGeom>
          <a:solidFill>
            <a:srgbClr val="61B7D1">
              <a:alpha val="83921"/>
            </a:srgbClr>
          </a:solidFill>
          <a:ln>
            <a:noFill/>
          </a:ln>
        </p:spPr>
        <p:txBody>
          <a:bodyPr anchorCtr="0" anchor="b" bIns="25400" lIns="25400" spcFirstLastPara="1" rIns="25400" wrap="square" tIns="25400">
            <a:noAutofit/>
          </a:bodyPr>
          <a:lstStyle/>
          <a:p>
            <a:pPr indent="0" lvl="0" marL="0" marR="0" rtl="0" algn="l">
              <a:lnSpc>
                <a:spcPct val="80000"/>
              </a:lnSpc>
              <a:spcBef>
                <a:spcPts val="0"/>
              </a:spcBef>
              <a:spcAft>
                <a:spcPts val="0"/>
              </a:spcAft>
              <a:buClr>
                <a:srgbClr val="61B7D1"/>
              </a:buClr>
              <a:buSzPts val="1200"/>
              <a:buFont typeface="Titillium Web Light"/>
              <a:buNone/>
            </a:pPr>
            <a:r>
              <a:t/>
            </a:r>
            <a:endParaRPr b="0" i="0" sz="1200" u="none" cap="none" strike="noStrike">
              <a:solidFill>
                <a:srgbClr val="243242"/>
              </a:solidFill>
              <a:latin typeface="Titillium Web"/>
              <a:ea typeface="Titillium Web"/>
              <a:cs typeface="Titillium Web"/>
              <a:sym typeface="Titillium Web"/>
            </a:endParaRPr>
          </a:p>
        </p:txBody>
      </p:sp>
      <p:sp>
        <p:nvSpPr>
          <p:cNvPr id="73" name="Google Shape;73;g2bf3736dea4_1_313"/>
          <p:cNvSpPr/>
          <p:nvPr/>
        </p:nvSpPr>
        <p:spPr>
          <a:xfrm>
            <a:off x="1160802" y="3681239"/>
            <a:ext cx="737700" cy="126000"/>
          </a:xfrm>
          <a:prstGeom prst="rect">
            <a:avLst/>
          </a:prstGeom>
          <a:solidFill>
            <a:srgbClr val="73DBFB"/>
          </a:solidFill>
          <a:ln>
            <a:noFill/>
          </a:ln>
        </p:spPr>
        <p:txBody>
          <a:bodyPr anchorCtr="0" anchor="b" bIns="25400" lIns="25400" spcFirstLastPara="1" rIns="25400" wrap="square" tIns="25400">
            <a:noAutofit/>
          </a:bodyPr>
          <a:lstStyle/>
          <a:p>
            <a:pPr indent="0" lvl="0" marL="0" marR="0" rtl="0" algn="l">
              <a:lnSpc>
                <a:spcPct val="60000"/>
              </a:lnSpc>
              <a:spcBef>
                <a:spcPts val="0"/>
              </a:spcBef>
              <a:spcAft>
                <a:spcPts val="0"/>
              </a:spcAft>
              <a:buClr>
                <a:srgbClr val="09213C"/>
              </a:buClr>
              <a:buSzPts val="300"/>
              <a:buFont typeface="Titillium Web Light"/>
              <a:buNone/>
            </a:pPr>
            <a:r>
              <a:t/>
            </a:r>
            <a:endParaRPr b="0" i="0" sz="300" u="none" cap="none" strike="noStrike">
              <a:solidFill>
                <a:srgbClr val="243242"/>
              </a:solidFill>
              <a:latin typeface="Titillium Web"/>
              <a:ea typeface="Titillium Web"/>
              <a:cs typeface="Titillium Web"/>
              <a:sym typeface="Titillium Web"/>
            </a:endParaRPr>
          </a:p>
        </p:txBody>
      </p:sp>
      <p:sp>
        <p:nvSpPr>
          <p:cNvPr id="74" name="Google Shape;74;g2bf3736dea4_1_313"/>
          <p:cNvSpPr txBox="1"/>
          <p:nvPr>
            <p:ph idx="13" type="body"/>
          </p:nvPr>
        </p:nvSpPr>
        <p:spPr>
          <a:xfrm>
            <a:off x="1158465" y="3670655"/>
            <a:ext cx="341700" cy="8256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FFFFFF"/>
              </a:buClr>
              <a:buSzPts val="4000"/>
              <a:buFont typeface="Titillium Web"/>
              <a:buNone/>
              <a:defRPr b="1" sz="4000">
                <a:solidFill>
                  <a:srgbClr val="FFFFFF"/>
                </a:solidFill>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75" name="Google Shape;75;g2bf3736dea4_1_313"/>
          <p:cNvSpPr txBox="1"/>
          <p:nvPr>
            <p:ph idx="14" type="body"/>
          </p:nvPr>
        </p:nvSpPr>
        <p:spPr>
          <a:xfrm>
            <a:off x="1152115" y="4382781"/>
            <a:ext cx="649800" cy="3429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FFFFFF"/>
              </a:buClr>
              <a:buSzPts val="1500"/>
              <a:buFont typeface="Titillium Web"/>
              <a:buNone/>
              <a:defRPr b="1" sz="1500">
                <a:solidFill>
                  <a:srgbClr val="FFFFFF"/>
                </a:solidFill>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76" name="Google Shape;76;g2bf3736dea4_1_313"/>
          <p:cNvSpPr txBox="1"/>
          <p:nvPr>
            <p:ph idx="15" type="body"/>
          </p:nvPr>
        </p:nvSpPr>
        <p:spPr>
          <a:xfrm>
            <a:off x="1152114" y="4797954"/>
            <a:ext cx="2746200" cy="836100"/>
          </a:xfrm>
          <a:prstGeom prst="rect">
            <a:avLst/>
          </a:prstGeom>
          <a:noFill/>
          <a:ln>
            <a:noFill/>
          </a:ln>
        </p:spPr>
        <p:txBody>
          <a:bodyPr anchorCtr="0" anchor="t" bIns="25400" lIns="25400" spcFirstLastPara="1" rIns="25400" wrap="square" tIns="25400">
            <a:spAutoFit/>
          </a:bodyPr>
          <a:lstStyle>
            <a:lvl1pPr indent="-228600" lvl="0" marL="457200" algn="l">
              <a:lnSpc>
                <a:spcPct val="133333"/>
              </a:lnSpc>
              <a:spcBef>
                <a:spcPts val="900"/>
              </a:spcBef>
              <a:spcAft>
                <a:spcPts val="0"/>
              </a:spcAft>
              <a:buClr>
                <a:srgbClr val="FFFFFF"/>
              </a:buClr>
              <a:buSzPts val="1500"/>
              <a:buFont typeface="Titillium Web"/>
              <a:buNone/>
              <a:defRPr sz="1500">
                <a:solidFill>
                  <a:srgbClr val="FFFFFF"/>
                </a:solidFill>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77" name="Google Shape;77;g2bf3736dea4_1_313"/>
          <p:cNvSpPr/>
          <p:nvPr/>
        </p:nvSpPr>
        <p:spPr>
          <a:xfrm>
            <a:off x="4568635" y="3675946"/>
            <a:ext cx="3054900" cy="2262000"/>
          </a:xfrm>
          <a:prstGeom prst="rect">
            <a:avLst/>
          </a:prstGeom>
          <a:solidFill>
            <a:srgbClr val="FFFFFF">
              <a:alpha val="79215"/>
            </a:srgbClr>
          </a:solidFill>
          <a:ln>
            <a:noFill/>
          </a:ln>
        </p:spPr>
        <p:txBody>
          <a:bodyPr anchorCtr="0" anchor="b" bIns="25400" lIns="25400" spcFirstLastPara="1" rIns="25400" wrap="square" tIns="25400">
            <a:noAutofit/>
          </a:bodyPr>
          <a:lstStyle/>
          <a:p>
            <a:pPr indent="0" lvl="0" marL="0" marR="0" rtl="0" algn="l">
              <a:lnSpc>
                <a:spcPct val="80000"/>
              </a:lnSpc>
              <a:spcBef>
                <a:spcPts val="0"/>
              </a:spcBef>
              <a:spcAft>
                <a:spcPts val="0"/>
              </a:spcAft>
              <a:buClr>
                <a:srgbClr val="61B7D1"/>
              </a:buClr>
              <a:buSzPts val="1200"/>
              <a:buFont typeface="Titillium Web Light"/>
              <a:buNone/>
            </a:pPr>
            <a:r>
              <a:t/>
            </a:r>
            <a:endParaRPr b="0" i="0" sz="1200" u="none" cap="none" strike="noStrike">
              <a:solidFill>
                <a:srgbClr val="243242"/>
              </a:solidFill>
              <a:latin typeface="Titillium Web"/>
              <a:ea typeface="Titillium Web"/>
              <a:cs typeface="Titillium Web"/>
              <a:sym typeface="Titillium Web"/>
            </a:endParaRPr>
          </a:p>
        </p:txBody>
      </p:sp>
      <p:sp>
        <p:nvSpPr>
          <p:cNvPr id="78" name="Google Shape;78;g2bf3736dea4_1_313"/>
          <p:cNvSpPr/>
          <p:nvPr/>
        </p:nvSpPr>
        <p:spPr>
          <a:xfrm>
            <a:off x="4731618" y="3681239"/>
            <a:ext cx="737700" cy="126000"/>
          </a:xfrm>
          <a:prstGeom prst="rect">
            <a:avLst/>
          </a:prstGeom>
          <a:solidFill>
            <a:srgbClr val="FFFFFF"/>
          </a:solidFill>
          <a:ln>
            <a:noFill/>
          </a:ln>
        </p:spPr>
        <p:txBody>
          <a:bodyPr anchorCtr="0" anchor="b" bIns="25400" lIns="25400" spcFirstLastPara="1" rIns="25400" wrap="square" tIns="25400">
            <a:noAutofit/>
          </a:bodyPr>
          <a:lstStyle/>
          <a:p>
            <a:pPr indent="0" lvl="0" marL="0" marR="0" rtl="0" algn="l">
              <a:lnSpc>
                <a:spcPct val="60000"/>
              </a:lnSpc>
              <a:spcBef>
                <a:spcPts val="0"/>
              </a:spcBef>
              <a:spcAft>
                <a:spcPts val="0"/>
              </a:spcAft>
              <a:buClr>
                <a:srgbClr val="09213C"/>
              </a:buClr>
              <a:buSzPts val="300"/>
              <a:buFont typeface="Titillium Web Light"/>
              <a:buNone/>
            </a:pPr>
            <a:r>
              <a:t/>
            </a:r>
            <a:endParaRPr b="0" i="0" sz="300" u="none" cap="none" strike="noStrike">
              <a:solidFill>
                <a:srgbClr val="243242"/>
              </a:solidFill>
              <a:latin typeface="Titillium Web"/>
              <a:ea typeface="Titillium Web"/>
              <a:cs typeface="Titillium Web"/>
              <a:sym typeface="Titillium Web"/>
            </a:endParaRPr>
          </a:p>
        </p:txBody>
      </p:sp>
      <p:sp>
        <p:nvSpPr>
          <p:cNvPr id="79" name="Google Shape;79;g2bf3736dea4_1_313"/>
          <p:cNvSpPr txBox="1"/>
          <p:nvPr>
            <p:ph idx="16" type="body"/>
          </p:nvPr>
        </p:nvSpPr>
        <p:spPr>
          <a:xfrm>
            <a:off x="4722931" y="3670655"/>
            <a:ext cx="341700" cy="8256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09213C"/>
              </a:buClr>
              <a:buSzPts val="4000"/>
              <a:buFont typeface="Titillium Web"/>
              <a:buNone/>
              <a:defRPr b="1" sz="4000">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80" name="Google Shape;80;g2bf3736dea4_1_313"/>
          <p:cNvSpPr txBox="1"/>
          <p:nvPr>
            <p:ph idx="17" type="body"/>
          </p:nvPr>
        </p:nvSpPr>
        <p:spPr>
          <a:xfrm>
            <a:off x="4722931" y="4382781"/>
            <a:ext cx="649800" cy="3429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09213C"/>
              </a:buClr>
              <a:buSzPts val="1500"/>
              <a:buFont typeface="Titillium Web"/>
              <a:buNone/>
              <a:defRPr b="1" sz="1500">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81" name="Google Shape;81;g2bf3736dea4_1_313"/>
          <p:cNvSpPr txBox="1"/>
          <p:nvPr>
            <p:ph idx="18" type="body"/>
          </p:nvPr>
        </p:nvSpPr>
        <p:spPr>
          <a:xfrm>
            <a:off x="4722931" y="4797954"/>
            <a:ext cx="2746200" cy="836100"/>
          </a:xfrm>
          <a:prstGeom prst="rect">
            <a:avLst/>
          </a:prstGeom>
          <a:noFill/>
          <a:ln>
            <a:noFill/>
          </a:ln>
        </p:spPr>
        <p:txBody>
          <a:bodyPr anchorCtr="0" anchor="t" bIns="25400" lIns="25400" spcFirstLastPara="1" rIns="25400" wrap="square" tIns="25400">
            <a:spAutoFit/>
          </a:bodyPr>
          <a:lstStyle>
            <a:lvl1pPr indent="-228600" lvl="0" marL="457200" algn="l">
              <a:lnSpc>
                <a:spcPct val="133333"/>
              </a:lnSpc>
              <a:spcBef>
                <a:spcPts val="900"/>
              </a:spcBef>
              <a:spcAft>
                <a:spcPts val="0"/>
              </a:spcAft>
              <a:buClr>
                <a:srgbClr val="09213C"/>
              </a:buClr>
              <a:buSzPts val="1500"/>
              <a:buFont typeface="Titillium Web"/>
              <a:buNone/>
              <a:defRPr sz="1500"/>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82" name="Google Shape;82;g2bf3736dea4_1_313"/>
          <p:cNvSpPr/>
          <p:nvPr/>
        </p:nvSpPr>
        <p:spPr>
          <a:xfrm>
            <a:off x="8139451" y="3670655"/>
            <a:ext cx="3054900" cy="2272500"/>
          </a:xfrm>
          <a:prstGeom prst="rect">
            <a:avLst/>
          </a:prstGeom>
          <a:solidFill>
            <a:srgbClr val="61B7D1">
              <a:alpha val="84705"/>
            </a:srgbClr>
          </a:solidFill>
          <a:ln>
            <a:noFill/>
          </a:ln>
        </p:spPr>
        <p:txBody>
          <a:bodyPr anchorCtr="0" anchor="b" bIns="25400" lIns="25400" spcFirstLastPara="1" rIns="25400" wrap="square" tIns="25400">
            <a:noAutofit/>
          </a:bodyPr>
          <a:lstStyle/>
          <a:p>
            <a:pPr indent="0" lvl="0" marL="0" marR="0" rtl="0" algn="l">
              <a:lnSpc>
                <a:spcPct val="80000"/>
              </a:lnSpc>
              <a:spcBef>
                <a:spcPts val="0"/>
              </a:spcBef>
              <a:spcAft>
                <a:spcPts val="0"/>
              </a:spcAft>
              <a:buClr>
                <a:srgbClr val="61B7D1"/>
              </a:buClr>
              <a:buSzPts val="1200"/>
              <a:buFont typeface="Titillium Web Light"/>
              <a:buNone/>
            </a:pPr>
            <a:r>
              <a:t/>
            </a:r>
            <a:endParaRPr b="0" i="0" sz="1200" u="none" cap="none" strike="noStrike">
              <a:solidFill>
                <a:srgbClr val="243242"/>
              </a:solidFill>
              <a:latin typeface="Titillium Web"/>
              <a:ea typeface="Titillium Web"/>
              <a:cs typeface="Titillium Web"/>
              <a:sym typeface="Titillium Web"/>
            </a:endParaRPr>
          </a:p>
        </p:txBody>
      </p:sp>
      <p:sp>
        <p:nvSpPr>
          <p:cNvPr id="83" name="Google Shape;83;g2bf3736dea4_1_313"/>
          <p:cNvSpPr txBox="1"/>
          <p:nvPr>
            <p:ph idx="19" type="body"/>
          </p:nvPr>
        </p:nvSpPr>
        <p:spPr>
          <a:xfrm>
            <a:off x="8300966" y="3675946"/>
            <a:ext cx="341700" cy="8256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FFFFFF"/>
              </a:buClr>
              <a:buSzPts val="4000"/>
              <a:buFont typeface="Titillium Web"/>
              <a:buNone/>
              <a:defRPr b="1" sz="4000">
                <a:solidFill>
                  <a:srgbClr val="FFFFFF"/>
                </a:solidFill>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84" name="Google Shape;84;g2bf3736dea4_1_313"/>
          <p:cNvSpPr/>
          <p:nvPr/>
        </p:nvSpPr>
        <p:spPr>
          <a:xfrm>
            <a:off x="8302435" y="3670655"/>
            <a:ext cx="737700" cy="126000"/>
          </a:xfrm>
          <a:prstGeom prst="rect">
            <a:avLst/>
          </a:prstGeom>
          <a:solidFill>
            <a:srgbClr val="73DBFB"/>
          </a:solidFill>
          <a:ln>
            <a:noFill/>
          </a:ln>
        </p:spPr>
        <p:txBody>
          <a:bodyPr anchorCtr="0" anchor="b" bIns="25400" lIns="25400" spcFirstLastPara="1" rIns="25400" wrap="square" tIns="25400">
            <a:noAutofit/>
          </a:bodyPr>
          <a:lstStyle/>
          <a:p>
            <a:pPr indent="0" lvl="0" marL="0" marR="0" rtl="0" algn="l">
              <a:lnSpc>
                <a:spcPct val="60000"/>
              </a:lnSpc>
              <a:spcBef>
                <a:spcPts val="0"/>
              </a:spcBef>
              <a:spcAft>
                <a:spcPts val="0"/>
              </a:spcAft>
              <a:buClr>
                <a:srgbClr val="09213C"/>
              </a:buClr>
              <a:buSzPts val="300"/>
              <a:buFont typeface="Titillium Web Light"/>
              <a:buNone/>
            </a:pPr>
            <a:r>
              <a:t/>
            </a:r>
            <a:endParaRPr b="0" i="0" sz="300" u="none" cap="none" strike="noStrike">
              <a:solidFill>
                <a:srgbClr val="243242"/>
              </a:solidFill>
              <a:latin typeface="Titillium Web"/>
              <a:ea typeface="Titillium Web"/>
              <a:cs typeface="Titillium Web"/>
              <a:sym typeface="Titillium Web"/>
            </a:endParaRPr>
          </a:p>
        </p:txBody>
      </p:sp>
      <p:sp>
        <p:nvSpPr>
          <p:cNvPr id="85" name="Google Shape;85;g2bf3736dea4_1_313"/>
          <p:cNvSpPr txBox="1"/>
          <p:nvPr>
            <p:ph idx="20" type="body"/>
          </p:nvPr>
        </p:nvSpPr>
        <p:spPr>
          <a:xfrm>
            <a:off x="8293748" y="4372198"/>
            <a:ext cx="649800" cy="342900"/>
          </a:xfrm>
          <a:prstGeom prst="rect">
            <a:avLst/>
          </a:prstGeom>
          <a:noFill/>
          <a:ln>
            <a:noFill/>
          </a:ln>
        </p:spPr>
        <p:txBody>
          <a:bodyPr anchorCtr="0" anchor="ctr" bIns="25400" lIns="25400" spcFirstLastPara="1" rIns="25400" wrap="square" tIns="25400">
            <a:spAutoFit/>
          </a:bodyPr>
          <a:lstStyle>
            <a:lvl1pPr indent="-228600" lvl="0" marL="457200" algn="l">
              <a:lnSpc>
                <a:spcPct val="100000"/>
              </a:lnSpc>
              <a:spcBef>
                <a:spcPts val="0"/>
              </a:spcBef>
              <a:spcAft>
                <a:spcPts val="0"/>
              </a:spcAft>
              <a:buClr>
                <a:srgbClr val="FFFFFF"/>
              </a:buClr>
              <a:buSzPts val="1500"/>
              <a:buFont typeface="Titillium Web"/>
              <a:buNone/>
              <a:defRPr b="1" sz="1500">
                <a:solidFill>
                  <a:srgbClr val="FFFFFF"/>
                </a:solidFill>
                <a:latin typeface="Titillium Web"/>
                <a:ea typeface="Titillium Web"/>
                <a:cs typeface="Titillium Web"/>
                <a:sym typeface="Titillium Web"/>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86" name="Google Shape;86;g2bf3736dea4_1_313"/>
          <p:cNvSpPr txBox="1"/>
          <p:nvPr>
            <p:ph idx="21" type="body"/>
          </p:nvPr>
        </p:nvSpPr>
        <p:spPr>
          <a:xfrm>
            <a:off x="8293748" y="4787371"/>
            <a:ext cx="2746200" cy="836100"/>
          </a:xfrm>
          <a:prstGeom prst="rect">
            <a:avLst/>
          </a:prstGeom>
          <a:noFill/>
          <a:ln>
            <a:noFill/>
          </a:ln>
        </p:spPr>
        <p:txBody>
          <a:bodyPr anchorCtr="0" anchor="t" bIns="25400" lIns="25400" spcFirstLastPara="1" rIns="25400" wrap="square" tIns="25400">
            <a:spAutoFit/>
          </a:bodyPr>
          <a:lstStyle>
            <a:lvl1pPr indent="-228600" lvl="0" marL="457200" algn="l">
              <a:lnSpc>
                <a:spcPct val="133333"/>
              </a:lnSpc>
              <a:spcBef>
                <a:spcPts val="900"/>
              </a:spcBef>
              <a:spcAft>
                <a:spcPts val="0"/>
              </a:spcAft>
              <a:buClr>
                <a:srgbClr val="FFFFFF"/>
              </a:buClr>
              <a:buSzPts val="1500"/>
              <a:buFont typeface="Titillium Web"/>
              <a:buNone/>
              <a:defRPr sz="1500">
                <a:solidFill>
                  <a:srgbClr val="FFFFFF"/>
                </a:solidFill>
              </a:defRPr>
            </a:lvl1pPr>
            <a:lvl2pPr indent="-298450" lvl="1" marL="914400" algn="l">
              <a:lnSpc>
                <a:spcPct val="80000"/>
              </a:lnSpc>
              <a:spcBef>
                <a:spcPts val="1000"/>
              </a:spcBef>
              <a:spcAft>
                <a:spcPts val="0"/>
              </a:spcAft>
              <a:buSzPts val="1100"/>
              <a:buChar char="•"/>
              <a:defRPr/>
            </a:lvl2pPr>
            <a:lvl3pPr indent="-298450" lvl="2" marL="1371600" algn="l">
              <a:lnSpc>
                <a:spcPct val="80000"/>
              </a:lnSpc>
              <a:spcBef>
                <a:spcPts val="1000"/>
              </a:spcBef>
              <a:spcAft>
                <a:spcPts val="0"/>
              </a:spcAft>
              <a:buSzPts val="1100"/>
              <a:buChar char="•"/>
              <a:defRPr/>
            </a:lvl3pPr>
            <a:lvl4pPr indent="-298450" lvl="3" marL="1828800" algn="l">
              <a:lnSpc>
                <a:spcPct val="80000"/>
              </a:lnSpc>
              <a:spcBef>
                <a:spcPts val="1000"/>
              </a:spcBef>
              <a:spcAft>
                <a:spcPts val="0"/>
              </a:spcAft>
              <a:buSzPts val="1100"/>
              <a:buChar char="•"/>
              <a:defRPr/>
            </a:lvl4pPr>
            <a:lvl5pPr indent="-298450" lvl="4" marL="2286000" algn="l">
              <a:lnSpc>
                <a:spcPct val="80000"/>
              </a:lnSpc>
              <a:spcBef>
                <a:spcPts val="1000"/>
              </a:spcBef>
              <a:spcAft>
                <a:spcPts val="0"/>
              </a:spcAft>
              <a:buSzPts val="1100"/>
              <a:buChar char="•"/>
              <a:defRPr/>
            </a:lvl5pPr>
            <a:lvl6pPr indent="-298450" lvl="5" marL="2743200" algn="l">
              <a:lnSpc>
                <a:spcPct val="80000"/>
              </a:lnSpc>
              <a:spcBef>
                <a:spcPts val="1000"/>
              </a:spcBef>
              <a:spcAft>
                <a:spcPts val="0"/>
              </a:spcAft>
              <a:buSzPts val="1100"/>
              <a:buChar char="•"/>
              <a:defRPr/>
            </a:lvl6pPr>
            <a:lvl7pPr indent="-298450" lvl="6" marL="3200400" algn="l">
              <a:lnSpc>
                <a:spcPct val="80000"/>
              </a:lnSpc>
              <a:spcBef>
                <a:spcPts val="1000"/>
              </a:spcBef>
              <a:spcAft>
                <a:spcPts val="0"/>
              </a:spcAft>
              <a:buSzPts val="1100"/>
              <a:buChar char="•"/>
              <a:defRPr/>
            </a:lvl7pPr>
            <a:lvl8pPr indent="-298450" lvl="7" marL="3657600" algn="l">
              <a:lnSpc>
                <a:spcPct val="80000"/>
              </a:lnSpc>
              <a:spcBef>
                <a:spcPts val="1000"/>
              </a:spcBef>
              <a:spcAft>
                <a:spcPts val="0"/>
              </a:spcAft>
              <a:buSzPts val="1100"/>
              <a:buChar char="•"/>
              <a:defRPr/>
            </a:lvl8pPr>
            <a:lvl9pPr indent="-298450" lvl="8" marL="4114800" algn="l">
              <a:lnSpc>
                <a:spcPct val="80000"/>
              </a:lnSpc>
              <a:spcBef>
                <a:spcPts val="1000"/>
              </a:spcBef>
              <a:spcAft>
                <a:spcPts val="0"/>
              </a:spcAft>
              <a:buSzPts val="1100"/>
              <a:buChar char="•"/>
              <a:defRPr/>
            </a:lvl9pPr>
          </a:lstStyle>
          <a:p/>
        </p:txBody>
      </p:sp>
      <p:sp>
        <p:nvSpPr>
          <p:cNvPr id="87" name="Google Shape;87;g2bf3736dea4_1_313"/>
          <p:cNvSpPr txBox="1"/>
          <p:nvPr>
            <p:ph idx="12" type="sldNum"/>
          </p:nvPr>
        </p:nvSpPr>
        <p:spPr>
          <a:xfrm>
            <a:off x="6007008" y="6530949"/>
            <a:ext cx="171900" cy="189900"/>
          </a:xfrm>
          <a:prstGeom prst="rect">
            <a:avLst/>
          </a:prstGeom>
          <a:noFill/>
          <a:ln>
            <a:noFill/>
          </a:ln>
        </p:spPr>
        <p:txBody>
          <a:bodyPr anchorCtr="0" anchor="b" bIns="25400" lIns="25400" spcFirstLastPara="1" rIns="25400" wrap="square" tIns="25400">
            <a:spAutoFit/>
          </a:bodyPr>
          <a:lstStyle>
            <a:lvl1pPr indent="0" lvl="0"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1pPr>
            <a:lvl2pPr indent="0" lvl="1"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2pPr>
            <a:lvl3pPr indent="0" lvl="2"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3pPr>
            <a:lvl4pPr indent="0" lvl="3"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4pPr>
            <a:lvl5pPr indent="0" lvl="4"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5pPr>
            <a:lvl6pPr indent="0" lvl="5"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6pPr>
            <a:lvl7pPr indent="0" lvl="6"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7pPr>
            <a:lvl8pPr indent="0" lvl="7"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8pPr>
            <a:lvl9pPr indent="0" lvl="8" marL="0" marR="0" rtl="0" algn="ctr">
              <a:lnSpc>
                <a:spcPct val="100000"/>
              </a:lnSpc>
              <a:spcBef>
                <a:spcPts val="0"/>
              </a:spcBef>
              <a:spcAft>
                <a:spcPts val="0"/>
              </a:spcAft>
              <a:buClr>
                <a:srgbClr val="000000"/>
              </a:buClr>
              <a:buSzPts val="900"/>
              <a:buFont typeface="Outfit"/>
              <a:buNone/>
              <a:defRPr b="0" i="0" sz="900" u="none" cap="none" strike="noStrike">
                <a:solidFill>
                  <a:srgbClr val="000000"/>
                </a:solidFill>
                <a:latin typeface="Outfit"/>
                <a:ea typeface="Outfit"/>
                <a:cs typeface="Outfit"/>
                <a:sym typeface="Outfi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8" name="Shape 18"/>
        <p:cNvGrpSpPr/>
        <p:nvPr/>
      </p:nvGrpSpPr>
      <p:grpSpPr>
        <a:xfrm>
          <a:off x="0" y="0"/>
          <a:ext cx="0" cy="0"/>
          <a:chOff x="0" y="0"/>
          <a:chExt cx="0" cy="0"/>
        </a:xfrm>
      </p:grpSpPr>
      <p:sp>
        <p:nvSpPr>
          <p:cNvPr id="19" name="Google Shape;1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P#1 1">
  <p:cSld name="TITLE_1">
    <p:spTree>
      <p:nvGrpSpPr>
        <p:cNvPr id="25" name="Shape 25"/>
        <p:cNvGrpSpPr/>
        <p:nvPr/>
      </p:nvGrpSpPr>
      <p:grpSpPr>
        <a:xfrm>
          <a:off x="0" y="0"/>
          <a:ext cx="0" cy="0"/>
          <a:chOff x="0" y="0"/>
          <a:chExt cx="0" cy="0"/>
        </a:xfrm>
      </p:grpSpPr>
      <p:sp>
        <p:nvSpPr>
          <p:cNvPr id="26" name="Google Shape;26;g2bf3736dea4_1_664"/>
          <p:cNvSpPr txBox="1"/>
          <p:nvPr/>
        </p:nvSpPr>
        <p:spPr>
          <a:xfrm>
            <a:off x="353067" y="1270975"/>
            <a:ext cx="11462400" cy="456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795339"/>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 type="body"/>
          </p:nvPr>
        </p:nvSpPr>
        <p:spPr>
          <a:xfrm>
            <a:off x="831850" y="3829610"/>
            <a:ext cx="10515600" cy="22330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0" name="Shape 40"/>
        <p:cNvGrpSpPr/>
        <p:nvPr/>
      </p:nvGrpSpPr>
      <p:grpSpPr>
        <a:xfrm>
          <a:off x="0" y="0"/>
          <a:ext cx="0" cy="0"/>
          <a:chOff x="0" y="0"/>
          <a:chExt cx="0" cy="0"/>
        </a:xfrm>
      </p:grpSpPr>
      <p:sp>
        <p:nvSpPr>
          <p:cNvPr id="41" name="Google Shape;4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45" name="Shape 45"/>
        <p:cNvGrpSpPr/>
        <p:nvPr/>
      </p:nvGrpSpPr>
      <p:grpSpPr>
        <a:xfrm>
          <a:off x="0" y="0"/>
          <a:ext cx="0" cy="0"/>
          <a:chOff x="0" y="0"/>
          <a:chExt cx="0" cy="0"/>
        </a:xfrm>
      </p:grpSpPr>
      <p:sp>
        <p:nvSpPr>
          <p:cNvPr id="46" name="Google Shape;46;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49" name="Shape 49"/>
        <p:cNvGrpSpPr/>
        <p:nvPr/>
      </p:nvGrpSpPr>
      <p:grpSpPr>
        <a:xfrm>
          <a:off x="0" y="0"/>
          <a:ext cx="0" cy="0"/>
          <a:chOff x="0" y="0"/>
          <a:chExt cx="0" cy="0"/>
        </a:xfrm>
      </p:grpSpPr>
      <p:sp>
        <p:nvSpPr>
          <p:cNvPr id="50" name="Google Shape;50;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p:nvPr>
            <p:ph idx="2" type="pic"/>
          </p:nvPr>
        </p:nvSpPr>
        <p:spPr>
          <a:xfrm>
            <a:off x="5183188" y="987425"/>
            <a:ext cx="6172200" cy="4873625"/>
          </a:xfrm>
          <a:prstGeom prst="rect">
            <a:avLst/>
          </a:prstGeom>
          <a:noFill/>
          <a:ln>
            <a:noFill/>
          </a:ln>
        </p:spPr>
      </p:sp>
      <p:sp>
        <p:nvSpPr>
          <p:cNvPr id="52" name="Google Shape;52;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hyperlink" Target="https://ui.core.jerico-ri.e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4">
            <a:alphaModFix/>
          </a:blip>
          <a:srcRect b="0" l="0" r="0" t="0"/>
          <a:stretch/>
        </p:blipFill>
        <p:spPr>
          <a:xfrm>
            <a:off x="9386650" y="4890150"/>
            <a:ext cx="2626563" cy="1332025"/>
          </a:xfrm>
          <a:prstGeom prst="rect">
            <a:avLst/>
          </a:prstGeom>
          <a:noFill/>
          <a:ln>
            <a:noFill/>
          </a:ln>
        </p:spPr>
      </p:pic>
      <p:sp>
        <p:nvSpPr>
          <p:cNvPr id="93" name="Google Shape;93;p1"/>
          <p:cNvSpPr txBox="1"/>
          <p:nvPr>
            <p:ph type="ctrTitle"/>
          </p:nvPr>
        </p:nvSpPr>
        <p:spPr>
          <a:xfrm>
            <a:off x="1524000" y="2372139"/>
            <a:ext cx="9144000" cy="113782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275536"/>
              </a:buClr>
              <a:buSzPct val="100000"/>
              <a:buFont typeface="Calibri"/>
              <a:buNone/>
            </a:pPr>
            <a:r>
              <a:rPr lang="en-GB" sz="3200">
                <a:solidFill>
                  <a:srgbClr val="275536"/>
                </a:solidFill>
                <a:latin typeface="Calibri"/>
                <a:ea typeface="Calibri"/>
                <a:cs typeface="Calibri"/>
                <a:sym typeface="Calibri"/>
              </a:rPr>
              <a:t>The Joint European Research Infrastructure of Coastal Observatories</a:t>
            </a:r>
            <a:endParaRPr sz="3200">
              <a:solidFill>
                <a:srgbClr val="275536"/>
              </a:solidFill>
              <a:latin typeface="Calibri"/>
              <a:ea typeface="Calibri"/>
              <a:cs typeface="Calibri"/>
              <a:sym typeface="Calibri"/>
            </a:endParaRPr>
          </a:p>
          <a:p>
            <a:pPr indent="0" lvl="0" marL="0" rtl="0" algn="ctr">
              <a:lnSpc>
                <a:spcPct val="90000"/>
              </a:lnSpc>
              <a:spcBef>
                <a:spcPts val="0"/>
              </a:spcBef>
              <a:spcAft>
                <a:spcPts val="0"/>
              </a:spcAft>
              <a:buClr>
                <a:srgbClr val="275536"/>
              </a:buClr>
              <a:buSzPct val="100000"/>
              <a:buFont typeface="Calibri"/>
              <a:buNone/>
            </a:pPr>
            <a:r>
              <a:rPr lang="en-GB" sz="3200">
                <a:solidFill>
                  <a:srgbClr val="275536"/>
                </a:solidFill>
                <a:latin typeface="Calibri"/>
                <a:ea typeface="Calibri"/>
                <a:cs typeface="Calibri"/>
                <a:sym typeface="Calibri"/>
              </a:rPr>
              <a:t>JERICO</a:t>
            </a:r>
            <a:endParaRPr sz="3200">
              <a:solidFill>
                <a:srgbClr val="275536"/>
              </a:solidFill>
              <a:latin typeface="Calibri"/>
              <a:ea typeface="Calibri"/>
              <a:cs typeface="Calibri"/>
              <a:sym typeface="Calibri"/>
            </a:endParaRPr>
          </a:p>
        </p:txBody>
      </p:sp>
      <p:sp>
        <p:nvSpPr>
          <p:cNvPr id="94" name="Google Shape;94;p1"/>
          <p:cNvSpPr txBox="1"/>
          <p:nvPr>
            <p:ph idx="1" type="subTitle"/>
          </p:nvPr>
        </p:nvSpPr>
        <p:spPr>
          <a:xfrm>
            <a:off x="1208600" y="3602050"/>
            <a:ext cx="99483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75536"/>
              </a:buClr>
              <a:buSzPts val="2400"/>
              <a:buNone/>
            </a:pPr>
            <a:r>
              <a:rPr lang="en-GB">
                <a:solidFill>
                  <a:srgbClr val="275536"/>
                </a:solidFill>
              </a:rPr>
              <a:t>March 13th 2024</a:t>
            </a:r>
            <a:endParaRPr>
              <a:solidFill>
                <a:srgbClr val="275536"/>
              </a:solidFill>
            </a:endParaRPr>
          </a:p>
          <a:p>
            <a:pPr indent="0" lvl="0" marL="0" rtl="0" algn="ctr">
              <a:lnSpc>
                <a:spcPct val="90000"/>
              </a:lnSpc>
              <a:spcBef>
                <a:spcPts val="0"/>
              </a:spcBef>
              <a:spcAft>
                <a:spcPts val="0"/>
              </a:spcAft>
              <a:buClr>
                <a:srgbClr val="275536"/>
              </a:buClr>
              <a:buSzPts val="2400"/>
              <a:buNone/>
            </a:pPr>
            <a:r>
              <a:t/>
            </a:r>
            <a:endParaRPr>
              <a:solidFill>
                <a:srgbClr val="275536"/>
              </a:solidFill>
            </a:endParaRPr>
          </a:p>
          <a:p>
            <a:pPr indent="0" lvl="0" marL="0" rtl="0" algn="ctr">
              <a:lnSpc>
                <a:spcPct val="90000"/>
              </a:lnSpc>
              <a:spcBef>
                <a:spcPts val="0"/>
              </a:spcBef>
              <a:spcAft>
                <a:spcPts val="0"/>
              </a:spcAft>
              <a:buClr>
                <a:srgbClr val="275536"/>
              </a:buClr>
              <a:buSzPts val="2400"/>
              <a:buNone/>
            </a:pPr>
            <a:r>
              <a:rPr lang="en-GB">
                <a:solidFill>
                  <a:srgbClr val="275536"/>
                </a:solidFill>
              </a:rPr>
              <a:t>Miguel Charcos on behalf of JERICO-RI partners in the context of the collaboration between EPOS and JERICO under JERICO-S3</a:t>
            </a:r>
            <a:endParaRPr>
              <a:solidFill>
                <a:srgbClr val="27553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2bf3736dea4_1_634"/>
          <p:cNvPicPr preferRelativeResize="0"/>
          <p:nvPr/>
        </p:nvPicPr>
        <p:blipFill rotWithShape="1">
          <a:blip r:embed="rId3">
            <a:alphaModFix/>
          </a:blip>
          <a:srcRect b="0" l="0" r="0" t="0"/>
          <a:stretch/>
        </p:blipFill>
        <p:spPr>
          <a:xfrm>
            <a:off x="0" y="609600"/>
            <a:ext cx="12192000" cy="6240010"/>
          </a:xfrm>
          <a:prstGeom prst="rect">
            <a:avLst/>
          </a:prstGeom>
          <a:noFill/>
          <a:ln>
            <a:noFill/>
          </a:ln>
        </p:spPr>
      </p:pic>
      <p:sp>
        <p:nvSpPr>
          <p:cNvPr id="246" name="Google Shape;246;g2bf3736dea4_1_634"/>
          <p:cNvSpPr/>
          <p:nvPr/>
        </p:nvSpPr>
        <p:spPr>
          <a:xfrm>
            <a:off x="10874" y="1509600"/>
            <a:ext cx="2521500" cy="17127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bf3736dea4_1_634"/>
          <p:cNvSpPr/>
          <p:nvPr/>
        </p:nvSpPr>
        <p:spPr>
          <a:xfrm>
            <a:off x="10874" y="3262200"/>
            <a:ext cx="2521500" cy="16290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2bf3736dea4_1_634"/>
          <p:cNvSpPr/>
          <p:nvPr/>
        </p:nvSpPr>
        <p:spPr>
          <a:xfrm>
            <a:off x="4009180" y="2178950"/>
            <a:ext cx="1197300" cy="526200"/>
          </a:xfrm>
          <a:prstGeom prst="ellipse">
            <a:avLst/>
          </a:prstGeom>
          <a:solidFill>
            <a:schemeClr val="lt1"/>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CERIF</a:t>
            </a:r>
            <a:endParaRPr b="1" i="0" sz="1400" u="none" cap="none" strike="noStrike">
              <a:solidFill>
                <a:srgbClr val="000000"/>
              </a:solidFill>
              <a:latin typeface="Arial"/>
              <a:ea typeface="Arial"/>
              <a:cs typeface="Arial"/>
              <a:sym typeface="Arial"/>
            </a:endParaRPr>
          </a:p>
        </p:txBody>
      </p:sp>
      <p:cxnSp>
        <p:nvCxnSpPr>
          <p:cNvPr id="249" name="Google Shape;249;g2bf3736dea4_1_634"/>
          <p:cNvCxnSpPr>
            <a:stCxn id="246" idx="3"/>
            <a:endCxn id="248" idx="2"/>
          </p:cNvCxnSpPr>
          <p:nvPr/>
        </p:nvCxnSpPr>
        <p:spPr>
          <a:xfrm>
            <a:off x="2532374" y="2365950"/>
            <a:ext cx="1476900" cy="76200"/>
          </a:xfrm>
          <a:prstGeom prst="straightConnector1">
            <a:avLst/>
          </a:prstGeom>
          <a:noFill/>
          <a:ln cap="flat" cmpd="sng" w="19050">
            <a:solidFill>
              <a:srgbClr val="FF0000"/>
            </a:solidFill>
            <a:prstDash val="solid"/>
            <a:round/>
            <a:headEnd len="sm" w="sm" type="none"/>
            <a:tailEnd len="sm" w="sm" type="none"/>
          </a:ln>
        </p:spPr>
      </p:cxnSp>
      <p:sp>
        <p:nvSpPr>
          <p:cNvPr id="250" name="Google Shape;250;g2bf3736dea4_1_634"/>
          <p:cNvSpPr/>
          <p:nvPr/>
        </p:nvSpPr>
        <p:spPr>
          <a:xfrm>
            <a:off x="4152504" y="3222300"/>
            <a:ext cx="2176500" cy="526200"/>
          </a:xfrm>
          <a:prstGeom prst="ellipse">
            <a:avLst/>
          </a:prstGeom>
          <a:solidFill>
            <a:schemeClr val="lt1"/>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API</a:t>
            </a:r>
            <a:endParaRPr b="1" i="0" sz="1400" u="none" cap="none" strike="noStrike">
              <a:solidFill>
                <a:srgbClr val="000000"/>
              </a:solidFill>
              <a:latin typeface="Arial"/>
              <a:ea typeface="Arial"/>
              <a:cs typeface="Arial"/>
              <a:sym typeface="Arial"/>
            </a:endParaRPr>
          </a:p>
        </p:txBody>
      </p:sp>
      <p:cxnSp>
        <p:nvCxnSpPr>
          <p:cNvPr id="251" name="Google Shape;251;g2bf3736dea4_1_634"/>
          <p:cNvCxnSpPr>
            <a:stCxn id="247" idx="3"/>
            <a:endCxn id="250" idx="2"/>
          </p:cNvCxnSpPr>
          <p:nvPr/>
        </p:nvCxnSpPr>
        <p:spPr>
          <a:xfrm flipH="1" rot="10800000">
            <a:off x="2532374" y="3485400"/>
            <a:ext cx="1620000" cy="591300"/>
          </a:xfrm>
          <a:prstGeom prst="straightConnector1">
            <a:avLst/>
          </a:prstGeom>
          <a:noFill/>
          <a:ln cap="flat" cmpd="sng" w="19050">
            <a:solidFill>
              <a:srgbClr val="FF0000"/>
            </a:solidFill>
            <a:prstDash val="solid"/>
            <a:round/>
            <a:headEnd len="sm" w="sm" type="none"/>
            <a:tailEnd len="sm" w="sm" type="none"/>
          </a:ln>
        </p:spPr>
      </p:cxnSp>
      <p:sp>
        <p:nvSpPr>
          <p:cNvPr id="252" name="Google Shape;252;g2bf3736dea4_1_634"/>
          <p:cNvSpPr txBox="1"/>
          <p:nvPr/>
        </p:nvSpPr>
        <p:spPr>
          <a:xfrm>
            <a:off x="152406" y="1494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JERICO-CORE pilot and EPOS platforms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g2bf3736dea4_1_644"/>
          <p:cNvPicPr preferRelativeResize="0"/>
          <p:nvPr/>
        </p:nvPicPr>
        <p:blipFill rotWithShape="1">
          <a:blip r:embed="rId3">
            <a:alphaModFix/>
          </a:blip>
          <a:srcRect b="0" l="0" r="0" t="0"/>
          <a:stretch/>
        </p:blipFill>
        <p:spPr>
          <a:xfrm>
            <a:off x="0" y="640125"/>
            <a:ext cx="12192000" cy="5825691"/>
          </a:xfrm>
          <a:prstGeom prst="rect">
            <a:avLst/>
          </a:prstGeom>
          <a:noFill/>
          <a:ln>
            <a:noFill/>
          </a:ln>
        </p:spPr>
      </p:pic>
      <p:sp>
        <p:nvSpPr>
          <p:cNvPr id="258" name="Google Shape;258;g2bf3736dea4_1_644"/>
          <p:cNvSpPr txBox="1"/>
          <p:nvPr/>
        </p:nvSpPr>
        <p:spPr>
          <a:xfrm>
            <a:off x="152406" y="1494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JERICO-CORE pilot and EPOS platforms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bf3736dea4_1_666"/>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EPOS-JERICO Collaboration: Synergies and Outcomes for JERICO</a:t>
            </a:r>
            <a:endParaRPr b="0" i="0" sz="1400" u="none" cap="none" strike="noStrike">
              <a:solidFill>
                <a:srgbClr val="000000"/>
              </a:solidFill>
              <a:latin typeface="Arial"/>
              <a:ea typeface="Arial"/>
              <a:cs typeface="Arial"/>
              <a:sym typeface="Arial"/>
            </a:endParaRPr>
          </a:p>
        </p:txBody>
      </p:sp>
      <p:sp>
        <p:nvSpPr>
          <p:cNvPr id="264" name="Google Shape;264;g2bf3736dea4_1_666"/>
          <p:cNvSpPr txBox="1"/>
          <p:nvPr/>
        </p:nvSpPr>
        <p:spPr>
          <a:xfrm>
            <a:off x="602725" y="1261925"/>
            <a:ext cx="11109600" cy="53298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0"/>
              </a:spcBef>
              <a:spcAft>
                <a:spcPts val="0"/>
              </a:spcAft>
              <a:buClr>
                <a:schemeClr val="dk1"/>
              </a:buClr>
              <a:buSzPts val="2600"/>
              <a:buFont typeface="Open Sans"/>
              <a:buChar char="●"/>
            </a:pPr>
            <a:r>
              <a:rPr b="1" i="0" lang="en-GB" sz="2600" u="none" cap="none" strike="noStrike">
                <a:solidFill>
                  <a:schemeClr val="dk1"/>
                </a:solidFill>
                <a:latin typeface="Open Sans"/>
                <a:ea typeface="Open Sans"/>
                <a:cs typeface="Open Sans"/>
                <a:sym typeface="Open Sans"/>
              </a:rPr>
              <a:t>Cross-Disciplinary Collaboration Benefits under EOSC</a:t>
            </a:r>
            <a:endParaRPr b="1" i="0" sz="2600" u="none" cap="none" strike="noStrike">
              <a:solidFill>
                <a:schemeClr val="dk1"/>
              </a:solidFill>
              <a:latin typeface="Open Sans"/>
              <a:ea typeface="Open Sans"/>
              <a:cs typeface="Open Sans"/>
              <a:sym typeface="Open Sans"/>
            </a:endParaRPr>
          </a:p>
          <a:p>
            <a:pPr indent="-393700" lvl="1" marL="914400" marR="0" rtl="0" algn="l">
              <a:lnSpc>
                <a:spcPct val="100000"/>
              </a:lnSpc>
              <a:spcBef>
                <a:spcPts val="0"/>
              </a:spcBef>
              <a:spcAft>
                <a:spcPts val="0"/>
              </a:spcAft>
              <a:buClr>
                <a:schemeClr val="dk1"/>
              </a:buClr>
              <a:buSzPts val="2600"/>
              <a:buFont typeface="Open Sans"/>
              <a:buChar char="○"/>
            </a:pPr>
            <a:r>
              <a:rPr b="0" i="0" lang="en-GB" sz="2600" u="none" cap="none" strike="noStrike">
                <a:solidFill>
                  <a:schemeClr val="dk1"/>
                </a:solidFill>
                <a:latin typeface="Open Sans"/>
                <a:ea typeface="Open Sans"/>
                <a:cs typeface="Open Sans"/>
                <a:sym typeface="Open Sans"/>
              </a:rPr>
              <a:t>Enriched from interdisciplinary approach and sharing</a:t>
            </a:r>
            <a:endParaRPr b="0" i="0" sz="2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Open Sans"/>
              <a:ea typeface="Open Sans"/>
              <a:cs typeface="Open Sans"/>
              <a:sym typeface="Open Sans"/>
            </a:endParaRPr>
          </a:p>
          <a:p>
            <a:pPr indent="-393700" lvl="0" marL="457200" marR="0" rtl="0" algn="l">
              <a:lnSpc>
                <a:spcPct val="100000"/>
              </a:lnSpc>
              <a:spcBef>
                <a:spcPts val="0"/>
              </a:spcBef>
              <a:spcAft>
                <a:spcPts val="0"/>
              </a:spcAft>
              <a:buClr>
                <a:schemeClr val="dk1"/>
              </a:buClr>
              <a:buSzPts val="2600"/>
              <a:buFont typeface="Open Sans"/>
              <a:buChar char="●"/>
            </a:pPr>
            <a:r>
              <a:rPr b="1" i="0" lang="en-GB" sz="2600" u="none" cap="none" strike="noStrike">
                <a:solidFill>
                  <a:schemeClr val="dk1"/>
                </a:solidFill>
                <a:latin typeface="Open Sans"/>
                <a:ea typeface="Open Sans"/>
                <a:cs typeface="Open Sans"/>
                <a:sym typeface="Open Sans"/>
              </a:rPr>
              <a:t>Insights from an Established ERIC: Governance and Technology</a:t>
            </a:r>
            <a:endParaRPr b="1" i="0" sz="2600" u="none" cap="none" strike="noStrike">
              <a:solidFill>
                <a:schemeClr val="dk1"/>
              </a:solidFill>
              <a:latin typeface="Open Sans"/>
              <a:ea typeface="Open Sans"/>
              <a:cs typeface="Open Sans"/>
              <a:sym typeface="Open Sans"/>
            </a:endParaRPr>
          </a:p>
          <a:p>
            <a:pPr indent="-393700" lvl="1" marL="914400" marR="0" rtl="0" algn="l">
              <a:lnSpc>
                <a:spcPct val="100000"/>
              </a:lnSpc>
              <a:spcBef>
                <a:spcPts val="0"/>
              </a:spcBef>
              <a:spcAft>
                <a:spcPts val="0"/>
              </a:spcAft>
              <a:buClr>
                <a:schemeClr val="dk1"/>
              </a:buClr>
              <a:buSzPts val="2600"/>
              <a:buFont typeface="Open Sans"/>
              <a:buChar char="○"/>
            </a:pPr>
            <a:r>
              <a:rPr b="0" i="0" lang="en-GB" sz="2600" u="none" cap="none" strike="noStrike">
                <a:solidFill>
                  <a:schemeClr val="dk1"/>
                </a:solidFill>
                <a:latin typeface="Open Sans"/>
                <a:ea typeface="Open Sans"/>
                <a:cs typeface="Open Sans"/>
                <a:sym typeface="Open Sans"/>
              </a:rPr>
              <a:t>Benefited from EPOS’s expertise in ERIC governance and pioneering technologies, setting a benchmark for operational excellence.</a:t>
            </a:r>
            <a:endParaRPr b="0" i="0" sz="26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Open Sans"/>
              <a:ea typeface="Open Sans"/>
              <a:cs typeface="Open Sans"/>
              <a:sym typeface="Open Sans"/>
            </a:endParaRPr>
          </a:p>
          <a:p>
            <a:pPr indent="-393700" lvl="0" marL="457200" marR="0" rtl="0" algn="l">
              <a:lnSpc>
                <a:spcPct val="100000"/>
              </a:lnSpc>
              <a:spcBef>
                <a:spcPts val="0"/>
              </a:spcBef>
              <a:spcAft>
                <a:spcPts val="0"/>
              </a:spcAft>
              <a:buClr>
                <a:schemeClr val="dk1"/>
              </a:buClr>
              <a:buSzPts val="2600"/>
              <a:buFont typeface="Open Sans"/>
              <a:buChar char="●"/>
            </a:pPr>
            <a:r>
              <a:rPr b="1" i="0" lang="en-GB" sz="2600" u="none" cap="none" strike="noStrike">
                <a:solidFill>
                  <a:schemeClr val="dk1"/>
                </a:solidFill>
                <a:latin typeface="Open Sans"/>
                <a:ea typeface="Open Sans"/>
                <a:cs typeface="Open Sans"/>
                <a:sym typeface="Open Sans"/>
              </a:rPr>
              <a:t>Leveraging EPOS Technology: Catalyzing JERICO’s Initial Exploration</a:t>
            </a:r>
            <a:endParaRPr b="1" i="0" sz="2600" u="none" cap="none" strike="noStrike">
              <a:solidFill>
                <a:schemeClr val="dk1"/>
              </a:solidFill>
              <a:latin typeface="Open Sans"/>
              <a:ea typeface="Open Sans"/>
              <a:cs typeface="Open Sans"/>
              <a:sym typeface="Open Sans"/>
            </a:endParaRPr>
          </a:p>
          <a:p>
            <a:pPr indent="-393700" lvl="1" marL="914400" marR="0" rtl="0" algn="l">
              <a:lnSpc>
                <a:spcPct val="100000"/>
              </a:lnSpc>
              <a:spcBef>
                <a:spcPts val="0"/>
              </a:spcBef>
              <a:spcAft>
                <a:spcPts val="0"/>
              </a:spcAft>
              <a:buClr>
                <a:schemeClr val="dk1"/>
              </a:buClr>
              <a:buSzPts val="2600"/>
              <a:buFont typeface="Open Sans"/>
              <a:buChar char="○"/>
            </a:pPr>
            <a:r>
              <a:rPr b="0" i="0" lang="en-GB" sz="2600" u="none" cap="none" strike="noStrike">
                <a:solidFill>
                  <a:schemeClr val="dk1"/>
                </a:solidFill>
                <a:latin typeface="Open Sans"/>
                <a:ea typeface="Open Sans"/>
                <a:cs typeface="Open Sans"/>
                <a:sym typeface="Open Sans"/>
              </a:rPr>
              <a:t>Utilizing EPOS technology as a foundational tool enabled JERICO to effectively map out its capabilities and pinpoint specific JERICO needs. </a:t>
            </a:r>
            <a:endParaRPr b="0" i="0" sz="2600" u="none" cap="none" strike="noStrik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c01b0e52ae_0_98"/>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Distinguishing JERICO and EPOS Collaboration</a:t>
            </a:r>
            <a:endParaRPr b="0" i="0" sz="1400" u="none" cap="none" strike="noStrike">
              <a:solidFill>
                <a:srgbClr val="000000"/>
              </a:solidFill>
              <a:latin typeface="Arial"/>
              <a:ea typeface="Arial"/>
              <a:cs typeface="Arial"/>
              <a:sym typeface="Arial"/>
            </a:endParaRPr>
          </a:p>
        </p:txBody>
      </p:sp>
      <p:sp>
        <p:nvSpPr>
          <p:cNvPr id="270" name="Google Shape;270;g2c01b0e52ae_0_98"/>
          <p:cNvSpPr txBox="1"/>
          <p:nvPr/>
        </p:nvSpPr>
        <p:spPr>
          <a:xfrm>
            <a:off x="601225" y="1261925"/>
            <a:ext cx="9768000" cy="49308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0"/>
              </a:spcBef>
              <a:spcAft>
                <a:spcPts val="0"/>
              </a:spcAft>
              <a:buClr>
                <a:schemeClr val="dk1"/>
              </a:buClr>
              <a:buSzPts val="2600"/>
              <a:buFont typeface="Open Sans"/>
              <a:buChar char="●"/>
            </a:pPr>
            <a:r>
              <a:rPr b="1" i="0" lang="en-GB" sz="2600" u="none" cap="none" strike="noStrike">
                <a:solidFill>
                  <a:schemeClr val="dk1"/>
                </a:solidFill>
                <a:latin typeface="Open Sans"/>
                <a:ea typeface="Open Sans"/>
                <a:cs typeface="Open Sans"/>
                <a:sym typeface="Open Sans"/>
              </a:rPr>
              <a:t>Varied Needs &amp; Developmental Stages</a:t>
            </a:r>
            <a:endParaRPr b="1" i="0" sz="2600" u="none" cap="none" strike="noStrike">
              <a:solidFill>
                <a:schemeClr val="dk1"/>
              </a:solidFill>
              <a:latin typeface="Open Sans"/>
              <a:ea typeface="Open Sans"/>
              <a:cs typeface="Open Sans"/>
              <a:sym typeface="Open Sans"/>
            </a:endParaRPr>
          </a:p>
          <a:p>
            <a:pPr indent="-393700" lvl="1" marL="914400" marR="0" rtl="0" algn="l">
              <a:lnSpc>
                <a:spcPct val="100000"/>
              </a:lnSpc>
              <a:spcBef>
                <a:spcPts val="0"/>
              </a:spcBef>
              <a:spcAft>
                <a:spcPts val="0"/>
              </a:spcAft>
              <a:buClr>
                <a:schemeClr val="dk1"/>
              </a:buClr>
              <a:buSzPts val="2600"/>
              <a:buFont typeface="Open Sans"/>
              <a:buChar char="○"/>
            </a:pPr>
            <a:r>
              <a:rPr b="0" i="0" lang="en-GB" sz="2600" u="none" cap="none" strike="noStrike">
                <a:solidFill>
                  <a:schemeClr val="dk1"/>
                </a:solidFill>
                <a:latin typeface="Open Sans"/>
                <a:ea typeface="Open Sans"/>
                <a:cs typeface="Open Sans"/>
                <a:sym typeface="Open Sans"/>
              </a:rPr>
              <a:t>Diverge significantly in their specific needs and current operational statuses. </a:t>
            </a:r>
            <a:endParaRPr b="0" i="0" sz="2600" u="none" cap="none" strike="noStrike">
              <a:solidFill>
                <a:schemeClr val="dk1"/>
              </a:solidFill>
              <a:latin typeface="Open Sans"/>
              <a:ea typeface="Open Sans"/>
              <a:cs typeface="Open Sans"/>
              <a:sym typeface="Open Sans"/>
            </a:endParaRPr>
          </a:p>
          <a:p>
            <a:pPr indent="-393700" lvl="1" marL="914400" marR="0" rtl="0" algn="l">
              <a:lnSpc>
                <a:spcPct val="100000"/>
              </a:lnSpc>
              <a:spcBef>
                <a:spcPts val="0"/>
              </a:spcBef>
              <a:spcAft>
                <a:spcPts val="0"/>
              </a:spcAft>
              <a:buClr>
                <a:schemeClr val="dk1"/>
              </a:buClr>
              <a:buSzPts val="2600"/>
              <a:buFont typeface="Open Sans"/>
              <a:buChar char="○"/>
            </a:pPr>
            <a:r>
              <a:rPr b="0" i="0" lang="en-GB" sz="2600" u="none" cap="none" strike="noStrike">
                <a:solidFill>
                  <a:schemeClr val="dk1"/>
                </a:solidFill>
                <a:latin typeface="Open Sans"/>
                <a:ea typeface="Open Sans"/>
                <a:cs typeface="Open Sans"/>
                <a:sym typeface="Open Sans"/>
              </a:rPr>
              <a:t>Different Asset Representation</a:t>
            </a:r>
            <a:endParaRPr b="0" i="0" sz="2600" u="none" cap="none" strike="noStrike">
              <a:solidFill>
                <a:schemeClr val="dk1"/>
              </a:solidFill>
              <a:latin typeface="Open Sans"/>
              <a:ea typeface="Open Sans"/>
              <a:cs typeface="Open Sans"/>
              <a:sym typeface="Open Sans"/>
            </a:endParaRPr>
          </a:p>
          <a:p>
            <a:pPr indent="-393700" lvl="1" marL="914400" marR="0" rtl="0" algn="l">
              <a:lnSpc>
                <a:spcPct val="100000"/>
              </a:lnSpc>
              <a:spcBef>
                <a:spcPts val="0"/>
              </a:spcBef>
              <a:spcAft>
                <a:spcPts val="0"/>
              </a:spcAft>
              <a:buClr>
                <a:schemeClr val="dk1"/>
              </a:buClr>
              <a:buSzPts val="2600"/>
              <a:buFont typeface="Open Sans"/>
              <a:buChar char="○"/>
            </a:pPr>
            <a:r>
              <a:rPr b="0" i="0" lang="en-GB" sz="2600" u="none" cap="none" strike="noStrike">
                <a:solidFill>
                  <a:schemeClr val="dk1"/>
                </a:solidFill>
                <a:latin typeface="Open Sans"/>
                <a:ea typeface="Open Sans"/>
                <a:cs typeface="Open Sans"/>
                <a:sym typeface="Open Sans"/>
              </a:rPr>
              <a:t>EPOS's advanced dataset visualization techniques contrast with current JERICO's focus on enhancing asset discoverability</a:t>
            </a:r>
            <a:endParaRPr b="0" i="0" sz="2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Open Sans"/>
              <a:ea typeface="Open Sans"/>
              <a:cs typeface="Open Sans"/>
              <a:sym typeface="Open Sans"/>
            </a:endParaRPr>
          </a:p>
          <a:p>
            <a:pPr indent="-393700" lvl="0" marL="457200" marR="0" rtl="0" algn="l">
              <a:lnSpc>
                <a:spcPct val="100000"/>
              </a:lnSpc>
              <a:spcBef>
                <a:spcPts val="0"/>
              </a:spcBef>
              <a:spcAft>
                <a:spcPts val="0"/>
              </a:spcAft>
              <a:buClr>
                <a:schemeClr val="dk1"/>
              </a:buClr>
              <a:buSzPts val="2600"/>
              <a:buFont typeface="Open Sans"/>
              <a:buChar char="●"/>
            </a:pPr>
            <a:r>
              <a:rPr b="1" i="0" lang="en-GB" sz="2600" u="none" cap="none" strike="noStrike">
                <a:solidFill>
                  <a:schemeClr val="dk1"/>
                </a:solidFill>
                <a:latin typeface="Open Sans"/>
                <a:ea typeface="Open Sans"/>
                <a:cs typeface="Open Sans"/>
                <a:sym typeface="Open Sans"/>
              </a:rPr>
              <a:t>Contextual Differences</a:t>
            </a:r>
            <a:endParaRPr b="1" i="0" sz="2600" u="none" cap="none" strike="noStrike">
              <a:solidFill>
                <a:schemeClr val="dk1"/>
              </a:solidFill>
              <a:latin typeface="Open Sans"/>
              <a:ea typeface="Open Sans"/>
              <a:cs typeface="Open Sans"/>
              <a:sym typeface="Open Sans"/>
            </a:endParaRPr>
          </a:p>
          <a:p>
            <a:pPr indent="-393700" lvl="1" marL="914400" marR="0" rtl="0" algn="l">
              <a:lnSpc>
                <a:spcPct val="100000"/>
              </a:lnSpc>
              <a:spcBef>
                <a:spcPts val="0"/>
              </a:spcBef>
              <a:spcAft>
                <a:spcPts val="0"/>
              </a:spcAft>
              <a:buClr>
                <a:schemeClr val="dk1"/>
              </a:buClr>
              <a:buSzPts val="2600"/>
              <a:buFont typeface="Open Sans"/>
              <a:buChar char="○"/>
            </a:pPr>
            <a:r>
              <a:rPr b="0" i="0" lang="en-GB" sz="2600" u="none" cap="none" strike="noStrike">
                <a:solidFill>
                  <a:schemeClr val="dk1"/>
                </a:solidFill>
                <a:latin typeface="Open Sans"/>
                <a:ea typeface="Open Sans"/>
                <a:cs typeface="Open Sans"/>
                <a:sym typeface="Open Sans"/>
              </a:rPr>
              <a:t>Existing ocean RIs and Initiatives: Aggregators, Blue Cloud, DD&amp;AS, BEACON, …</a:t>
            </a:r>
            <a:endParaRPr b="0" i="0" sz="2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bf3736dea4_1_396"/>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EPOS-JERICO: Potential Future Collaborations</a:t>
            </a:r>
            <a:endParaRPr b="0" i="0" sz="1400" u="none" cap="none" strike="noStrike">
              <a:solidFill>
                <a:srgbClr val="000000"/>
              </a:solidFill>
              <a:latin typeface="Arial"/>
              <a:ea typeface="Arial"/>
              <a:cs typeface="Arial"/>
              <a:sym typeface="Arial"/>
            </a:endParaRPr>
          </a:p>
        </p:txBody>
      </p:sp>
      <p:sp>
        <p:nvSpPr>
          <p:cNvPr id="276" name="Google Shape;276;g2bf3736dea4_1_396"/>
          <p:cNvSpPr txBox="1"/>
          <p:nvPr/>
        </p:nvSpPr>
        <p:spPr>
          <a:xfrm>
            <a:off x="619000" y="1282275"/>
            <a:ext cx="10555500" cy="52278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0"/>
              </a:spcBef>
              <a:spcAft>
                <a:spcPts val="0"/>
              </a:spcAft>
              <a:buClr>
                <a:schemeClr val="dk1"/>
              </a:buClr>
              <a:buSzPts val="2800"/>
              <a:buFont typeface="Open Sans"/>
              <a:buChar char="●"/>
            </a:pPr>
            <a:r>
              <a:rPr b="1" i="0" lang="en-GB" sz="2800" u="none" cap="none" strike="noStrike">
                <a:solidFill>
                  <a:schemeClr val="dk1"/>
                </a:solidFill>
                <a:latin typeface="Open Sans"/>
                <a:ea typeface="Open Sans"/>
                <a:cs typeface="Open Sans"/>
                <a:sym typeface="Open Sans"/>
              </a:rPr>
              <a:t>OStrails: Plan, Track and Assess</a:t>
            </a:r>
            <a:r>
              <a:rPr b="0" i="0" lang="en-GB" sz="2800" u="none" cap="none" strike="noStrike">
                <a:solidFill>
                  <a:schemeClr val="dk1"/>
                </a:solidFill>
                <a:latin typeface="Open Sans"/>
                <a:ea typeface="Open Sans"/>
                <a:cs typeface="Open Sans"/>
                <a:sym typeface="Open Sans"/>
              </a:rPr>
              <a:t>. </a:t>
            </a:r>
            <a:endParaRPr b="0" i="0" sz="2800" u="none" cap="none" strike="noStrike">
              <a:solidFill>
                <a:schemeClr val="dk1"/>
              </a:solidFill>
              <a:latin typeface="Open Sans"/>
              <a:ea typeface="Open Sans"/>
              <a:cs typeface="Open Sans"/>
              <a:sym typeface="Open Sans"/>
            </a:endParaRPr>
          </a:p>
          <a:p>
            <a:pPr indent="-406400" lvl="1" marL="914400" marR="0" rtl="0" algn="l">
              <a:lnSpc>
                <a:spcPct val="100000"/>
              </a:lnSpc>
              <a:spcBef>
                <a:spcPts val="0"/>
              </a:spcBef>
              <a:spcAft>
                <a:spcPts val="0"/>
              </a:spcAft>
              <a:buClr>
                <a:schemeClr val="dk1"/>
              </a:buClr>
              <a:buSzPts val="2800"/>
              <a:buFont typeface="Open Sans"/>
              <a:buChar char="○"/>
            </a:pPr>
            <a:r>
              <a:rPr b="0" i="0" lang="en-GB" sz="2800" u="none" cap="none" strike="noStrike">
                <a:solidFill>
                  <a:schemeClr val="dk1"/>
                </a:solidFill>
                <a:latin typeface="Open Sans"/>
                <a:ea typeface="Open Sans"/>
                <a:cs typeface="Open Sans"/>
                <a:sym typeface="Open Sans"/>
              </a:rPr>
              <a:t>Cross disciplinary and EOSC interoperability</a:t>
            </a:r>
            <a:endParaRPr b="0" i="0" sz="2800" u="none" cap="none" strike="noStrike">
              <a:solidFill>
                <a:schemeClr val="dk1"/>
              </a:solidFill>
              <a:latin typeface="Open Sans"/>
              <a:ea typeface="Open Sans"/>
              <a:cs typeface="Open Sans"/>
              <a:sym typeface="Open Sans"/>
            </a:endParaRPr>
          </a:p>
          <a:p>
            <a:pPr indent="-406400" lvl="1" marL="914400" marR="0" rtl="0" algn="l">
              <a:lnSpc>
                <a:spcPct val="100000"/>
              </a:lnSpc>
              <a:spcBef>
                <a:spcPts val="0"/>
              </a:spcBef>
              <a:spcAft>
                <a:spcPts val="0"/>
              </a:spcAft>
              <a:buClr>
                <a:schemeClr val="dk1"/>
              </a:buClr>
              <a:buSzPts val="2800"/>
              <a:buFont typeface="Open Sans"/>
              <a:buChar char="○"/>
            </a:pPr>
            <a:r>
              <a:rPr b="0" i="0" lang="en-GB" sz="2800" u="none" cap="none" strike="noStrike">
                <a:solidFill>
                  <a:schemeClr val="dk1"/>
                </a:solidFill>
                <a:latin typeface="Open Sans"/>
                <a:ea typeface="Open Sans"/>
                <a:cs typeface="Open Sans"/>
                <a:sym typeface="Open Sans"/>
              </a:rPr>
              <a:t>ENVRI</a:t>
            </a:r>
            <a:endParaRPr b="0" i="0" sz="2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Open Sans"/>
              <a:ea typeface="Open Sans"/>
              <a:cs typeface="Open Sans"/>
              <a:sym typeface="Open Sans"/>
            </a:endParaRPr>
          </a:p>
          <a:p>
            <a:pPr indent="-406400" lvl="0" marL="457200" marR="0" rtl="0" algn="l">
              <a:lnSpc>
                <a:spcPct val="100000"/>
              </a:lnSpc>
              <a:spcBef>
                <a:spcPts val="0"/>
              </a:spcBef>
              <a:spcAft>
                <a:spcPts val="0"/>
              </a:spcAft>
              <a:buClr>
                <a:schemeClr val="dk1"/>
              </a:buClr>
              <a:buSzPts val="2800"/>
              <a:buFont typeface="Open Sans"/>
              <a:buChar char="●"/>
            </a:pPr>
            <a:r>
              <a:rPr b="1" i="0" lang="en-GB" sz="2800" u="none" cap="none" strike="noStrike">
                <a:solidFill>
                  <a:schemeClr val="dk1"/>
                </a:solidFill>
                <a:latin typeface="Open Sans"/>
                <a:ea typeface="Open Sans"/>
                <a:cs typeface="Open Sans"/>
                <a:sym typeface="Open Sans"/>
              </a:rPr>
              <a:t>Integrate full potential of EPOS visualisation</a:t>
            </a:r>
            <a:endParaRPr b="1" i="0" sz="2800" u="none" cap="none" strike="noStrike">
              <a:solidFill>
                <a:schemeClr val="dk1"/>
              </a:solidFill>
              <a:latin typeface="Open Sans"/>
              <a:ea typeface="Open Sans"/>
              <a:cs typeface="Open Sans"/>
              <a:sym typeface="Open Sans"/>
            </a:endParaRPr>
          </a:p>
          <a:p>
            <a:pPr indent="-406400" lvl="1" marL="914400" marR="0" rtl="0" algn="l">
              <a:lnSpc>
                <a:spcPct val="100000"/>
              </a:lnSpc>
              <a:spcBef>
                <a:spcPts val="0"/>
              </a:spcBef>
              <a:spcAft>
                <a:spcPts val="0"/>
              </a:spcAft>
              <a:buClr>
                <a:schemeClr val="dk1"/>
              </a:buClr>
              <a:buSzPts val="2800"/>
              <a:buFont typeface="Open Sans"/>
              <a:buChar char="○"/>
            </a:pPr>
            <a:r>
              <a:rPr b="0" i="0" lang="en-GB" sz="2800" u="none" cap="none" strike="noStrike">
                <a:solidFill>
                  <a:schemeClr val="dk1"/>
                </a:solidFill>
                <a:latin typeface="Open Sans"/>
                <a:ea typeface="Open Sans"/>
                <a:cs typeface="Open Sans"/>
                <a:sym typeface="Open Sans"/>
              </a:rPr>
              <a:t>JERICO updates of EPOS code to meet own requirements</a:t>
            </a:r>
            <a:endParaRPr b="0" i="0" sz="2800" u="none" cap="none" strike="noStrike">
              <a:solidFill>
                <a:schemeClr val="dk1"/>
              </a:solidFill>
              <a:latin typeface="Open Sans"/>
              <a:ea typeface="Open Sans"/>
              <a:cs typeface="Open Sans"/>
              <a:sym typeface="Open Sans"/>
            </a:endParaRPr>
          </a:p>
          <a:p>
            <a:pPr indent="-406400" lvl="1" marL="914400" marR="0" rtl="0" algn="l">
              <a:lnSpc>
                <a:spcPct val="100000"/>
              </a:lnSpc>
              <a:spcBef>
                <a:spcPts val="0"/>
              </a:spcBef>
              <a:spcAft>
                <a:spcPts val="0"/>
              </a:spcAft>
              <a:buClr>
                <a:schemeClr val="dk1"/>
              </a:buClr>
              <a:buSzPts val="2800"/>
              <a:buFont typeface="Open Sans"/>
              <a:buChar char="○"/>
            </a:pPr>
            <a:r>
              <a:rPr b="0" i="0" lang="en-GB" sz="2800" u="none" cap="none" strike="noStrike">
                <a:solidFill>
                  <a:schemeClr val="dk1"/>
                </a:solidFill>
                <a:latin typeface="Open Sans"/>
                <a:ea typeface="Open Sans"/>
                <a:cs typeface="Open Sans"/>
                <a:sym typeface="Open Sans"/>
              </a:rPr>
              <a:t>JERICO as EPOS Thematic Core Services </a:t>
            </a:r>
            <a:endParaRPr b="0" i="0" sz="2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Open Sans"/>
              <a:ea typeface="Open Sans"/>
              <a:cs typeface="Open Sans"/>
              <a:sym typeface="Open Sans"/>
            </a:endParaRPr>
          </a:p>
          <a:p>
            <a:pPr indent="-406400" lvl="0" marL="457200" marR="0" rtl="0" algn="l">
              <a:lnSpc>
                <a:spcPct val="100000"/>
              </a:lnSpc>
              <a:spcBef>
                <a:spcPts val="0"/>
              </a:spcBef>
              <a:spcAft>
                <a:spcPts val="0"/>
              </a:spcAft>
              <a:buClr>
                <a:schemeClr val="dk1"/>
              </a:buClr>
              <a:buSzPts val="2800"/>
              <a:buFont typeface="Open Sans"/>
              <a:buChar char="●"/>
            </a:pPr>
            <a:r>
              <a:rPr b="1" i="0" lang="en-GB" sz="2800" u="none" cap="none" strike="noStrike">
                <a:solidFill>
                  <a:schemeClr val="dk1"/>
                </a:solidFill>
                <a:latin typeface="Open Sans"/>
                <a:ea typeface="Open Sans"/>
                <a:cs typeface="Open Sans"/>
                <a:sym typeface="Open Sans"/>
              </a:rPr>
              <a:t>Joint projects</a:t>
            </a:r>
            <a:endParaRPr b="1" i="0" sz="2800" u="none" cap="none" strike="noStrike">
              <a:solidFill>
                <a:schemeClr val="dk1"/>
              </a:solidFill>
              <a:latin typeface="Open Sans"/>
              <a:ea typeface="Open Sans"/>
              <a:cs typeface="Open Sans"/>
              <a:sym typeface="Open Sans"/>
            </a:endParaRPr>
          </a:p>
          <a:p>
            <a:pPr indent="-406400" lvl="1" marL="914400" marR="0" rtl="0" algn="l">
              <a:lnSpc>
                <a:spcPct val="100000"/>
              </a:lnSpc>
              <a:spcBef>
                <a:spcPts val="0"/>
              </a:spcBef>
              <a:spcAft>
                <a:spcPts val="0"/>
              </a:spcAft>
              <a:buClr>
                <a:schemeClr val="dk1"/>
              </a:buClr>
              <a:buSzPts val="2800"/>
              <a:buFont typeface="Open Sans"/>
              <a:buChar char="○"/>
            </a:pPr>
            <a:r>
              <a:rPr b="0" i="0" lang="en-GB" sz="2800" u="none" cap="none" strike="noStrike">
                <a:solidFill>
                  <a:schemeClr val="dk1"/>
                </a:solidFill>
                <a:latin typeface="Open Sans"/>
                <a:ea typeface="Open Sans"/>
                <a:cs typeface="Open Sans"/>
                <a:sym typeface="Open Sans"/>
              </a:rPr>
              <a:t>Interdisciplinary Thematic Service (Tsunamis, alert system/response)</a:t>
            </a:r>
            <a:endParaRPr b="0" i="0" sz="2800" u="none" cap="none" strike="noStrike">
              <a:solidFill>
                <a:schemeClr val="dk1"/>
              </a:solidFill>
              <a:latin typeface="Open Sans"/>
              <a:ea typeface="Open Sans"/>
              <a:cs typeface="Open Sans"/>
              <a:sym typeface="Open Sans"/>
            </a:endParaRPr>
          </a:p>
          <a:p>
            <a:pPr indent="-406400" lvl="1" marL="914400" marR="0" rtl="0" algn="l">
              <a:lnSpc>
                <a:spcPct val="100000"/>
              </a:lnSpc>
              <a:spcBef>
                <a:spcPts val="0"/>
              </a:spcBef>
              <a:spcAft>
                <a:spcPts val="0"/>
              </a:spcAft>
              <a:buClr>
                <a:schemeClr val="dk1"/>
              </a:buClr>
              <a:buSzPts val="2800"/>
              <a:buFont typeface="Open Sans"/>
              <a:buChar char="○"/>
            </a:pPr>
            <a:r>
              <a:rPr b="0" i="0" lang="en-GB" sz="2800" u="none" cap="none" strike="noStrike">
                <a:solidFill>
                  <a:schemeClr val="dk1"/>
                </a:solidFill>
                <a:latin typeface="Open Sans"/>
                <a:ea typeface="Open Sans"/>
                <a:cs typeface="Open Sans"/>
                <a:sym typeface="Open Sans"/>
              </a:rPr>
              <a:t>Digital Twins interoperability (DestinE)</a:t>
            </a:r>
            <a:endParaRPr b="0" i="0" sz="2800" u="none" cap="none" strike="noStrik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g2bf3736dea4_1_407"/>
          <p:cNvPicPr preferRelativeResize="0"/>
          <p:nvPr/>
        </p:nvPicPr>
        <p:blipFill rotWithShape="1">
          <a:blip r:embed="rId3">
            <a:alphaModFix/>
          </a:blip>
          <a:srcRect b="0" l="0" r="0" t="0"/>
          <a:stretch/>
        </p:blipFill>
        <p:spPr>
          <a:xfrm>
            <a:off x="5123250" y="2153388"/>
            <a:ext cx="2000400" cy="1332025"/>
          </a:xfrm>
          <a:prstGeom prst="rect">
            <a:avLst/>
          </a:prstGeom>
          <a:noFill/>
          <a:ln>
            <a:noFill/>
          </a:ln>
        </p:spPr>
      </p:pic>
      <p:pic>
        <p:nvPicPr>
          <p:cNvPr id="283" name="Google Shape;283;g2bf3736dea4_1_407"/>
          <p:cNvPicPr preferRelativeResize="0"/>
          <p:nvPr/>
        </p:nvPicPr>
        <p:blipFill rotWithShape="1">
          <a:blip r:embed="rId4">
            <a:alphaModFix/>
          </a:blip>
          <a:srcRect b="0" l="0" r="0" t="0"/>
          <a:stretch/>
        </p:blipFill>
        <p:spPr>
          <a:xfrm>
            <a:off x="1018150" y="1435125"/>
            <a:ext cx="2626563" cy="1332025"/>
          </a:xfrm>
          <a:prstGeom prst="rect">
            <a:avLst/>
          </a:prstGeom>
          <a:noFill/>
          <a:ln>
            <a:noFill/>
          </a:ln>
        </p:spPr>
      </p:pic>
      <p:sp>
        <p:nvSpPr>
          <p:cNvPr id="284" name="Google Shape;284;g2bf3736dea4_1_407"/>
          <p:cNvSpPr txBox="1"/>
          <p:nvPr/>
        </p:nvSpPr>
        <p:spPr>
          <a:xfrm>
            <a:off x="676225" y="2808100"/>
            <a:ext cx="3449400" cy="147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Part of this work was supported by the JERICO-S3 project. This project has received funding from the European Union‟s Horizon 2020 research and innovation programme under grant agreement n° 871153."</a:t>
            </a:r>
            <a:endParaRPr b="0" i="0" sz="1400" u="none" cap="none" strike="noStrike">
              <a:solidFill>
                <a:srgbClr val="000000"/>
              </a:solidFill>
              <a:latin typeface="Arial"/>
              <a:ea typeface="Arial"/>
              <a:cs typeface="Arial"/>
              <a:sym typeface="Arial"/>
            </a:endParaRPr>
          </a:p>
        </p:txBody>
      </p:sp>
      <p:sp>
        <p:nvSpPr>
          <p:cNvPr id="285" name="Google Shape;285;g2bf3736dea4_1_407"/>
          <p:cNvSpPr txBox="1"/>
          <p:nvPr/>
        </p:nvSpPr>
        <p:spPr>
          <a:xfrm>
            <a:off x="8160175" y="2926475"/>
            <a:ext cx="3019500" cy="169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Part of this work was supported by the JERICO- DS project. This project has received funding from the European Union‟s Horizon 2020 research and innovation programme under grant agreement n° 951799</a:t>
            </a:r>
            <a:endParaRPr b="0" i="0" sz="1400" u="none" cap="none" strike="noStrike">
              <a:solidFill>
                <a:srgbClr val="000000"/>
              </a:solidFill>
              <a:latin typeface="Arial"/>
              <a:ea typeface="Arial"/>
              <a:cs typeface="Arial"/>
              <a:sym typeface="Arial"/>
            </a:endParaRPr>
          </a:p>
        </p:txBody>
      </p:sp>
      <p:pic>
        <p:nvPicPr>
          <p:cNvPr id="286" name="Google Shape;286;g2bf3736dea4_1_407"/>
          <p:cNvPicPr preferRelativeResize="0"/>
          <p:nvPr/>
        </p:nvPicPr>
        <p:blipFill rotWithShape="1">
          <a:blip r:embed="rId5">
            <a:alphaModFix/>
          </a:blip>
          <a:srcRect b="0" l="0" r="0" t="0"/>
          <a:stretch/>
        </p:blipFill>
        <p:spPr>
          <a:xfrm>
            <a:off x="8317269" y="1609600"/>
            <a:ext cx="2710108" cy="928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9578341" y="8475136"/>
            <a:ext cx="2469000" cy="486900"/>
          </a:xfrm>
          <a:prstGeom prst="rect">
            <a:avLst/>
          </a:prstGeom>
          <a:noFill/>
          <a:ln>
            <a:noFill/>
          </a:ln>
        </p:spPr>
        <p:txBody>
          <a:bodyPr anchorCtr="0" anchor="ctr" bIns="56875" lIns="113775" spcFirstLastPara="1" rIns="113775" wrap="square" tIns="5687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n-GB" sz="1700" u="none" cap="none" strike="noStrike">
                <a:solidFill>
                  <a:srgbClr val="595959"/>
                </a:solidFill>
                <a:latin typeface="Arial"/>
                <a:ea typeface="Arial"/>
                <a:cs typeface="Arial"/>
                <a:sym typeface="Arial"/>
              </a:rPr>
              <a:t>‹#›</a:t>
            </a:fld>
            <a:endParaRPr b="0" i="0" sz="1700" u="none" cap="none" strike="noStrike">
              <a:solidFill>
                <a:srgbClr val="595959"/>
              </a:solidFill>
              <a:latin typeface="Arial"/>
              <a:ea typeface="Arial"/>
              <a:cs typeface="Arial"/>
              <a:sym typeface="Arial"/>
            </a:endParaRPr>
          </a:p>
        </p:txBody>
      </p:sp>
      <p:sp>
        <p:nvSpPr>
          <p:cNvPr id="100" name="Google Shape;100;p2"/>
          <p:cNvSpPr txBox="1"/>
          <p:nvPr/>
        </p:nvSpPr>
        <p:spPr>
          <a:xfrm>
            <a:off x="233756" y="661163"/>
            <a:ext cx="117840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Overview</a:t>
            </a:r>
            <a:endParaRPr b="0" i="0" sz="1400" u="none" cap="none" strike="noStrike">
              <a:solidFill>
                <a:srgbClr val="000000"/>
              </a:solidFill>
              <a:latin typeface="Arial"/>
              <a:ea typeface="Arial"/>
              <a:cs typeface="Arial"/>
              <a:sym typeface="Arial"/>
            </a:endParaRPr>
          </a:p>
        </p:txBody>
      </p:sp>
      <p:sp>
        <p:nvSpPr>
          <p:cNvPr id="101" name="Google Shape;101;p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90000"/>
              </a:lnSpc>
              <a:spcBef>
                <a:spcPts val="1000"/>
              </a:spcBef>
              <a:spcAft>
                <a:spcPts val="0"/>
              </a:spcAft>
              <a:buSzPts val="1800"/>
              <a:buChar char="●"/>
            </a:pPr>
            <a:r>
              <a:rPr lang="en-GB"/>
              <a:t>Introduction to JERICO</a:t>
            </a:r>
            <a:endParaRPr/>
          </a:p>
          <a:p>
            <a:pPr indent="-342900" lvl="1" marL="914400" rtl="0" algn="l">
              <a:lnSpc>
                <a:spcPct val="90000"/>
              </a:lnSpc>
              <a:spcBef>
                <a:spcPts val="1000"/>
              </a:spcBef>
              <a:spcAft>
                <a:spcPts val="0"/>
              </a:spcAft>
              <a:buSzPts val="1800"/>
              <a:buChar char="○"/>
            </a:pPr>
            <a:r>
              <a:rPr lang="en-GB"/>
              <a:t>JERICO-RI</a:t>
            </a:r>
            <a:endParaRPr/>
          </a:p>
          <a:p>
            <a:pPr indent="-342900" lvl="1" marL="914400" rtl="0" algn="l">
              <a:lnSpc>
                <a:spcPct val="90000"/>
              </a:lnSpc>
              <a:spcBef>
                <a:spcPts val="1000"/>
              </a:spcBef>
              <a:spcAft>
                <a:spcPts val="0"/>
              </a:spcAft>
              <a:buSzPts val="1800"/>
              <a:buChar char="○"/>
            </a:pPr>
            <a:r>
              <a:rPr lang="en-GB"/>
              <a:t>e-JERICO and JERICO-CORE</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GB"/>
              <a:t>EPOS - JERICO collaborations</a:t>
            </a:r>
            <a:endParaRPr/>
          </a:p>
          <a:p>
            <a:pPr indent="-342900" lvl="1" marL="914400" rtl="0" algn="l">
              <a:lnSpc>
                <a:spcPct val="90000"/>
              </a:lnSpc>
              <a:spcBef>
                <a:spcPts val="1000"/>
              </a:spcBef>
              <a:spcAft>
                <a:spcPts val="0"/>
              </a:spcAft>
              <a:buSzPts val="1800"/>
              <a:buChar char="○"/>
            </a:pPr>
            <a:r>
              <a:rPr lang="en-GB"/>
              <a:t>Collaboration framework</a:t>
            </a:r>
            <a:endParaRPr/>
          </a:p>
          <a:p>
            <a:pPr indent="-342900" lvl="1" marL="914400" rtl="0" algn="l">
              <a:lnSpc>
                <a:spcPct val="90000"/>
              </a:lnSpc>
              <a:spcBef>
                <a:spcPts val="1000"/>
              </a:spcBef>
              <a:spcAft>
                <a:spcPts val="0"/>
              </a:spcAft>
              <a:buSzPts val="1800"/>
              <a:buChar char="○"/>
            </a:pPr>
            <a:r>
              <a:rPr lang="en-GB"/>
              <a:t>JERICO-CORE pilot and EPOS platforms</a:t>
            </a:r>
            <a:endParaRPr/>
          </a:p>
          <a:p>
            <a:pPr indent="-342900" lvl="1" marL="914400" rtl="0" algn="l">
              <a:lnSpc>
                <a:spcPct val="90000"/>
              </a:lnSpc>
              <a:spcBef>
                <a:spcPts val="1000"/>
              </a:spcBef>
              <a:spcAft>
                <a:spcPts val="0"/>
              </a:spcAft>
              <a:buSzPts val="1800"/>
              <a:buChar char="○"/>
            </a:pPr>
            <a:r>
              <a:rPr lang="en-GB"/>
              <a:t>Collaboration Outcomes</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1000"/>
              </a:spcAft>
              <a:buSzPts val="1800"/>
              <a:buChar char="●"/>
            </a:pPr>
            <a:r>
              <a:rPr lang="en-GB"/>
              <a:t>Future collaborations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2c01b0e52ae_0_0"/>
          <p:cNvSpPr txBox="1"/>
          <p:nvPr/>
        </p:nvSpPr>
        <p:spPr>
          <a:xfrm>
            <a:off x="9578341" y="8475136"/>
            <a:ext cx="2469000" cy="486900"/>
          </a:xfrm>
          <a:prstGeom prst="rect">
            <a:avLst/>
          </a:prstGeom>
          <a:noFill/>
          <a:ln>
            <a:noFill/>
          </a:ln>
        </p:spPr>
        <p:txBody>
          <a:bodyPr anchorCtr="0" anchor="ctr" bIns="56875" lIns="113775" spcFirstLastPara="1" rIns="113775" wrap="square" tIns="5687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n-GB" sz="1700" u="none" cap="none" strike="noStrike">
                <a:solidFill>
                  <a:srgbClr val="595959"/>
                </a:solidFill>
                <a:latin typeface="Arial"/>
                <a:ea typeface="Arial"/>
                <a:cs typeface="Arial"/>
                <a:sym typeface="Arial"/>
              </a:rPr>
              <a:t>‹#›</a:t>
            </a:fld>
            <a:endParaRPr b="0" i="0" sz="1700" u="none" cap="none" strike="noStrike">
              <a:solidFill>
                <a:srgbClr val="595959"/>
              </a:solidFill>
              <a:latin typeface="Arial"/>
              <a:ea typeface="Arial"/>
              <a:cs typeface="Arial"/>
              <a:sym typeface="Arial"/>
            </a:endParaRPr>
          </a:p>
        </p:txBody>
      </p:sp>
      <p:pic>
        <p:nvPicPr>
          <p:cNvPr id="107" name="Google Shape;107;g2c01b0e52ae_0_0"/>
          <p:cNvPicPr preferRelativeResize="0"/>
          <p:nvPr/>
        </p:nvPicPr>
        <p:blipFill rotWithShape="1">
          <a:blip r:embed="rId3">
            <a:alphaModFix/>
          </a:blip>
          <a:srcRect b="8891" l="0" r="0" t="0"/>
          <a:stretch/>
        </p:blipFill>
        <p:spPr>
          <a:xfrm>
            <a:off x="1066800" y="1090300"/>
            <a:ext cx="8075951" cy="5254949"/>
          </a:xfrm>
          <a:prstGeom prst="rect">
            <a:avLst/>
          </a:prstGeom>
          <a:noFill/>
          <a:ln>
            <a:noFill/>
          </a:ln>
        </p:spPr>
      </p:pic>
      <p:sp>
        <p:nvSpPr>
          <p:cNvPr id="108" name="Google Shape;108;g2c01b0e52ae_0_0"/>
          <p:cNvSpPr/>
          <p:nvPr/>
        </p:nvSpPr>
        <p:spPr>
          <a:xfrm>
            <a:off x="7479800" y="925749"/>
            <a:ext cx="2078700" cy="915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56875" lIns="113775" spcFirstLastPara="1" rIns="113775" wrap="square" tIns="5687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FFFFFF"/>
              </a:solidFill>
              <a:latin typeface="Arial"/>
              <a:ea typeface="Arial"/>
              <a:cs typeface="Arial"/>
              <a:sym typeface="Arial"/>
            </a:endParaRPr>
          </a:p>
        </p:txBody>
      </p:sp>
      <p:pic>
        <p:nvPicPr>
          <p:cNvPr id="109" name="Google Shape;109;g2c01b0e52ae_0_0"/>
          <p:cNvPicPr preferRelativeResize="0"/>
          <p:nvPr/>
        </p:nvPicPr>
        <p:blipFill rotWithShape="1">
          <a:blip r:embed="rId3">
            <a:alphaModFix/>
          </a:blip>
          <a:srcRect b="7946" l="77016" r="0" t="12901"/>
          <a:stretch/>
        </p:blipFill>
        <p:spPr>
          <a:xfrm>
            <a:off x="9122825" y="1841700"/>
            <a:ext cx="1856050" cy="4565625"/>
          </a:xfrm>
          <a:prstGeom prst="rect">
            <a:avLst/>
          </a:prstGeom>
          <a:noFill/>
          <a:ln>
            <a:noFill/>
          </a:ln>
        </p:spPr>
      </p:pic>
      <p:pic>
        <p:nvPicPr>
          <p:cNvPr id="110" name="Google Shape;110;g2c01b0e52ae_0_0"/>
          <p:cNvPicPr preferRelativeResize="0"/>
          <p:nvPr/>
        </p:nvPicPr>
        <p:blipFill rotWithShape="1">
          <a:blip r:embed="rId4">
            <a:alphaModFix/>
          </a:blip>
          <a:srcRect b="0" l="0" r="0" t="0"/>
          <a:stretch/>
        </p:blipFill>
        <p:spPr>
          <a:xfrm>
            <a:off x="7171525" y="2117900"/>
            <a:ext cx="2078750" cy="707050"/>
          </a:xfrm>
          <a:prstGeom prst="rect">
            <a:avLst/>
          </a:prstGeom>
          <a:noFill/>
          <a:ln>
            <a:noFill/>
          </a:ln>
        </p:spPr>
      </p:pic>
      <p:sp>
        <p:nvSpPr>
          <p:cNvPr id="111" name="Google Shape;111;g2c01b0e52ae_0_0"/>
          <p:cNvSpPr/>
          <p:nvPr/>
        </p:nvSpPr>
        <p:spPr>
          <a:xfrm>
            <a:off x="7444075" y="5066950"/>
            <a:ext cx="1678800" cy="10077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pen Sans"/>
                <a:ea typeface="Open Sans"/>
                <a:cs typeface="Open Sans"/>
                <a:sym typeface="Open Sans"/>
              </a:rPr>
              <a:t>RI Design, Evaluation of Innovative Solutions, and Business Plan</a:t>
            </a:r>
            <a:endParaRPr b="0" i="0" sz="1000" u="none" cap="none" strike="noStrike">
              <a:solidFill>
                <a:srgbClr val="000000"/>
              </a:solidFill>
              <a:latin typeface="Open Sans"/>
              <a:ea typeface="Open Sans"/>
              <a:cs typeface="Open Sans"/>
              <a:sym typeface="Open Sans"/>
            </a:endParaRPr>
          </a:p>
        </p:txBody>
      </p:sp>
      <p:sp>
        <p:nvSpPr>
          <p:cNvPr id="112" name="Google Shape;112;g2c01b0e52ae_0_0"/>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The Joint European Research Infrastructure of Coastal Observatories (JERICO-RI)</a:t>
            </a:r>
            <a:endParaRPr b="0" i="0" sz="1400" u="none" cap="none" strike="noStrike">
              <a:solidFill>
                <a:srgbClr val="000000"/>
              </a:solidFill>
              <a:latin typeface="Arial"/>
              <a:ea typeface="Arial"/>
              <a:cs typeface="Arial"/>
              <a:sym typeface="Arial"/>
            </a:endParaRPr>
          </a:p>
        </p:txBody>
      </p:sp>
      <p:sp>
        <p:nvSpPr>
          <p:cNvPr id="113" name="Google Shape;113;g2c01b0e52ae_0_0"/>
          <p:cNvSpPr/>
          <p:nvPr/>
        </p:nvSpPr>
        <p:spPr>
          <a:xfrm>
            <a:off x="7957800" y="3398387"/>
            <a:ext cx="772500" cy="1221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56875" lIns="113775" spcFirstLastPara="1" rIns="113775" wrap="square" tIns="5687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FFFFFF"/>
              </a:solidFill>
              <a:latin typeface="Arial"/>
              <a:ea typeface="Arial"/>
              <a:cs typeface="Arial"/>
              <a:sym typeface="Arial"/>
            </a:endParaRPr>
          </a:p>
        </p:txBody>
      </p:sp>
      <p:sp>
        <p:nvSpPr>
          <p:cNvPr id="114" name="Google Shape;114;g2c01b0e52ae_0_0"/>
          <p:cNvSpPr/>
          <p:nvPr/>
        </p:nvSpPr>
        <p:spPr>
          <a:xfrm>
            <a:off x="7708400" y="3236125"/>
            <a:ext cx="1336554" cy="1373652"/>
          </a:xfrm>
          <a:prstGeom prst="flowChartDocumen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4A86E8"/>
              </a:solidFill>
              <a:latin typeface="Open Sans"/>
              <a:ea typeface="Open Sans"/>
              <a:cs typeface="Open Sans"/>
              <a:sym typeface="Open Sans"/>
            </a:endParaRPr>
          </a:p>
        </p:txBody>
      </p:sp>
      <p:sp>
        <p:nvSpPr>
          <p:cNvPr id="115" name="Google Shape;115;g2c01b0e52ae_0_0"/>
          <p:cNvSpPr/>
          <p:nvPr/>
        </p:nvSpPr>
        <p:spPr>
          <a:xfrm>
            <a:off x="7556000" y="3388525"/>
            <a:ext cx="1336554" cy="1373652"/>
          </a:xfrm>
          <a:prstGeom prst="flowChartDocumen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4A86E8"/>
              </a:solidFill>
              <a:latin typeface="Open Sans"/>
              <a:ea typeface="Open Sans"/>
              <a:cs typeface="Open Sans"/>
              <a:sym typeface="Open Sans"/>
            </a:endParaRPr>
          </a:p>
        </p:txBody>
      </p:sp>
      <p:sp>
        <p:nvSpPr>
          <p:cNvPr id="116" name="Google Shape;116;g2c01b0e52ae_0_0"/>
          <p:cNvSpPr/>
          <p:nvPr/>
        </p:nvSpPr>
        <p:spPr>
          <a:xfrm>
            <a:off x="7479800" y="3540925"/>
            <a:ext cx="1336554" cy="1373652"/>
          </a:xfrm>
          <a:prstGeom prst="flowChartDocumen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4A86E8"/>
                </a:solidFill>
                <a:latin typeface="Open Sans"/>
                <a:ea typeface="Open Sans"/>
                <a:cs typeface="Open Sans"/>
                <a:sym typeface="Open Sans"/>
              </a:rPr>
              <a:t>Technical Design</a:t>
            </a:r>
            <a:endParaRPr b="0" i="0" sz="1200" u="none" cap="none" strike="noStrike">
              <a:solidFill>
                <a:srgbClr val="4A86E8"/>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bf3736dea4_1_379"/>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JERICO-RI in Numbers</a:t>
            </a:r>
            <a:endParaRPr b="0" i="0" sz="1400" u="none" cap="none" strike="noStrike">
              <a:solidFill>
                <a:srgbClr val="000000"/>
              </a:solidFill>
              <a:latin typeface="Arial"/>
              <a:ea typeface="Arial"/>
              <a:cs typeface="Arial"/>
              <a:sym typeface="Arial"/>
            </a:endParaRPr>
          </a:p>
        </p:txBody>
      </p:sp>
      <p:pic>
        <p:nvPicPr>
          <p:cNvPr id="122" name="Google Shape;122;g2bf3736dea4_1_379"/>
          <p:cNvPicPr preferRelativeResize="0"/>
          <p:nvPr/>
        </p:nvPicPr>
        <p:blipFill rotWithShape="1">
          <a:blip r:embed="rId3">
            <a:alphaModFix/>
          </a:blip>
          <a:srcRect b="0" l="0" r="0" t="0"/>
          <a:stretch/>
        </p:blipFill>
        <p:spPr>
          <a:xfrm>
            <a:off x="1246800" y="2203875"/>
            <a:ext cx="9721724" cy="25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b="0" l="0" r="0" t="0"/>
          <a:stretch/>
        </p:blipFill>
        <p:spPr>
          <a:xfrm>
            <a:off x="1676400" y="1133125"/>
            <a:ext cx="9144000" cy="5332297"/>
          </a:xfrm>
          <a:prstGeom prst="rect">
            <a:avLst/>
          </a:prstGeom>
          <a:noFill/>
          <a:ln>
            <a:noFill/>
          </a:ln>
        </p:spPr>
      </p:pic>
      <p:sp>
        <p:nvSpPr>
          <p:cNvPr id="128" name="Google Shape;128;p3"/>
          <p:cNvSpPr txBox="1"/>
          <p:nvPr/>
        </p:nvSpPr>
        <p:spPr>
          <a:xfrm>
            <a:off x="233756" y="661163"/>
            <a:ext cx="117840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JERICO e-infrastructure: e-JERICO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bf3736dea4_1_566"/>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e-JERICO: Development Plans</a:t>
            </a:r>
            <a:endParaRPr b="0" i="0" sz="1400" u="none" cap="none" strike="noStrike">
              <a:solidFill>
                <a:srgbClr val="000000"/>
              </a:solidFill>
              <a:latin typeface="Arial"/>
              <a:ea typeface="Arial"/>
              <a:cs typeface="Arial"/>
              <a:sym typeface="Arial"/>
            </a:endParaRPr>
          </a:p>
        </p:txBody>
      </p:sp>
      <p:sp>
        <p:nvSpPr>
          <p:cNvPr id="134" name="Google Shape;134;g2bf3736dea4_1_566"/>
          <p:cNvSpPr/>
          <p:nvPr/>
        </p:nvSpPr>
        <p:spPr>
          <a:xfrm>
            <a:off x="597000" y="2106750"/>
            <a:ext cx="1480800" cy="893700"/>
          </a:xfrm>
          <a:prstGeom prst="roundRect">
            <a:avLst>
              <a:gd fmla="val 16667" name="adj"/>
            </a:avLst>
          </a:prstGeom>
          <a:solidFill>
            <a:srgbClr val="F9CB9C"/>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Pilot </a:t>
            </a:r>
            <a:br>
              <a:rPr b="1" i="0" lang="en-GB" sz="1400" u="none" cap="none" strike="noStrike">
                <a:solidFill>
                  <a:srgbClr val="000000"/>
                </a:solidFill>
                <a:latin typeface="Arial"/>
                <a:ea typeface="Arial"/>
                <a:cs typeface="Arial"/>
                <a:sym typeface="Arial"/>
              </a:rPr>
            </a:br>
            <a:r>
              <a:rPr b="1" i="0" lang="en-GB" sz="1400" u="none" cap="none" strike="noStrike">
                <a:solidFill>
                  <a:srgbClr val="000000"/>
                </a:solidFill>
                <a:latin typeface="Arial"/>
                <a:ea typeface="Arial"/>
                <a:cs typeface="Arial"/>
                <a:sym typeface="Arial"/>
              </a:rPr>
              <a:t>(JERICO-S3)</a:t>
            </a:r>
            <a:endParaRPr b="1" i="0" sz="1400" u="none" cap="none" strike="noStrike">
              <a:solidFill>
                <a:srgbClr val="000000"/>
              </a:solidFill>
              <a:latin typeface="Arial"/>
              <a:ea typeface="Arial"/>
              <a:cs typeface="Arial"/>
              <a:sym typeface="Arial"/>
            </a:endParaRPr>
          </a:p>
        </p:txBody>
      </p:sp>
      <p:sp>
        <p:nvSpPr>
          <p:cNvPr id="135" name="Google Shape;135;g2bf3736dea4_1_566"/>
          <p:cNvSpPr/>
          <p:nvPr/>
        </p:nvSpPr>
        <p:spPr>
          <a:xfrm>
            <a:off x="2719286" y="2106750"/>
            <a:ext cx="1480800" cy="8937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e-JERICO Roadmap</a:t>
            </a:r>
            <a:br>
              <a:rPr b="1" i="0" lang="en-GB" sz="1400" u="none" cap="none" strike="noStrike">
                <a:solidFill>
                  <a:srgbClr val="000000"/>
                </a:solidFill>
                <a:latin typeface="Arial"/>
                <a:ea typeface="Arial"/>
                <a:cs typeface="Arial"/>
                <a:sym typeface="Arial"/>
              </a:rPr>
            </a:br>
            <a:r>
              <a:rPr b="1" i="0" lang="en-GB" sz="1400" u="none" cap="none" strike="noStrike">
                <a:solidFill>
                  <a:srgbClr val="000000"/>
                </a:solidFill>
                <a:latin typeface="Arial"/>
                <a:ea typeface="Arial"/>
                <a:cs typeface="Arial"/>
                <a:sym typeface="Arial"/>
              </a:rPr>
              <a:t>(JERICO-DS)</a:t>
            </a:r>
            <a:endParaRPr b="1" i="0" sz="1400" u="none" cap="none" strike="noStrike">
              <a:solidFill>
                <a:srgbClr val="000000"/>
              </a:solidFill>
              <a:latin typeface="Arial"/>
              <a:ea typeface="Arial"/>
              <a:cs typeface="Arial"/>
              <a:sym typeface="Arial"/>
            </a:endParaRPr>
          </a:p>
        </p:txBody>
      </p:sp>
      <p:sp>
        <p:nvSpPr>
          <p:cNvPr id="136" name="Google Shape;136;g2bf3736dea4_1_566"/>
          <p:cNvSpPr/>
          <p:nvPr/>
        </p:nvSpPr>
        <p:spPr>
          <a:xfrm>
            <a:off x="2699228" y="3943475"/>
            <a:ext cx="1480800" cy="8937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Integrated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Pilot (BC2026) </a:t>
            </a:r>
            <a:endParaRPr b="1" i="0" sz="1400" u="none" cap="none" strike="noStrike">
              <a:solidFill>
                <a:srgbClr val="000000"/>
              </a:solidFill>
              <a:latin typeface="Arial"/>
              <a:ea typeface="Arial"/>
              <a:cs typeface="Arial"/>
              <a:sym typeface="Arial"/>
            </a:endParaRPr>
          </a:p>
        </p:txBody>
      </p:sp>
      <p:sp>
        <p:nvSpPr>
          <p:cNvPr id="137" name="Google Shape;137;g2bf3736dea4_1_566"/>
          <p:cNvSpPr/>
          <p:nvPr/>
        </p:nvSpPr>
        <p:spPr>
          <a:xfrm>
            <a:off x="4848666" y="3943475"/>
            <a:ext cx="1416600" cy="8937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Advanced</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Pilot (OSTrails) </a:t>
            </a:r>
            <a:endParaRPr b="1" i="0" sz="1400" u="none" cap="none" strike="noStrike">
              <a:solidFill>
                <a:srgbClr val="000000"/>
              </a:solidFill>
              <a:latin typeface="Arial"/>
              <a:ea typeface="Arial"/>
              <a:cs typeface="Arial"/>
              <a:sym typeface="Arial"/>
            </a:endParaRPr>
          </a:p>
        </p:txBody>
      </p:sp>
      <p:sp>
        <p:nvSpPr>
          <p:cNvPr id="138" name="Google Shape;138;g2bf3736dea4_1_566"/>
          <p:cNvSpPr/>
          <p:nvPr/>
        </p:nvSpPr>
        <p:spPr>
          <a:xfrm>
            <a:off x="7607600" y="2392375"/>
            <a:ext cx="4137000" cy="3024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(ESFRI) </a:t>
            </a:r>
            <a:endParaRPr b="1" i="0" sz="1400" u="none" cap="none" strike="noStrike">
              <a:solidFill>
                <a:srgbClr val="000000"/>
              </a:solidFill>
              <a:latin typeface="Arial"/>
              <a:ea typeface="Arial"/>
              <a:cs typeface="Arial"/>
              <a:sym typeface="Arial"/>
            </a:endParaRPr>
          </a:p>
        </p:txBody>
      </p:sp>
      <p:cxnSp>
        <p:nvCxnSpPr>
          <p:cNvPr id="139" name="Google Shape;139;g2bf3736dea4_1_566"/>
          <p:cNvCxnSpPr>
            <a:stCxn id="134" idx="3"/>
            <a:endCxn id="135" idx="1"/>
          </p:cNvCxnSpPr>
          <p:nvPr/>
        </p:nvCxnSpPr>
        <p:spPr>
          <a:xfrm>
            <a:off x="2077800" y="2553600"/>
            <a:ext cx="641400" cy="0"/>
          </a:xfrm>
          <a:prstGeom prst="straightConnector1">
            <a:avLst/>
          </a:prstGeom>
          <a:noFill/>
          <a:ln cap="flat" cmpd="sng" w="19050">
            <a:solidFill>
              <a:srgbClr val="595959"/>
            </a:solidFill>
            <a:prstDash val="solid"/>
            <a:round/>
            <a:headEnd len="sm" w="sm" type="none"/>
            <a:tailEnd len="med" w="med" type="triangle"/>
          </a:ln>
        </p:spPr>
      </p:cxnSp>
      <p:cxnSp>
        <p:nvCxnSpPr>
          <p:cNvPr id="140" name="Google Shape;140;g2bf3736dea4_1_566"/>
          <p:cNvCxnSpPr>
            <a:stCxn id="135" idx="3"/>
            <a:endCxn id="138" idx="1"/>
          </p:cNvCxnSpPr>
          <p:nvPr/>
        </p:nvCxnSpPr>
        <p:spPr>
          <a:xfrm flipH="1" rot="10800000">
            <a:off x="4200086" y="2543700"/>
            <a:ext cx="3407400" cy="9900"/>
          </a:xfrm>
          <a:prstGeom prst="straightConnector1">
            <a:avLst/>
          </a:prstGeom>
          <a:noFill/>
          <a:ln cap="flat" cmpd="sng" w="19050">
            <a:solidFill>
              <a:srgbClr val="595959"/>
            </a:solidFill>
            <a:prstDash val="solid"/>
            <a:round/>
            <a:headEnd len="sm" w="sm" type="none"/>
            <a:tailEnd len="med" w="med" type="triangle"/>
          </a:ln>
        </p:spPr>
      </p:cxnSp>
      <p:cxnSp>
        <p:nvCxnSpPr>
          <p:cNvPr id="141" name="Google Shape;141;g2bf3736dea4_1_566"/>
          <p:cNvCxnSpPr>
            <a:stCxn id="134" idx="3"/>
            <a:endCxn id="136" idx="1"/>
          </p:cNvCxnSpPr>
          <p:nvPr/>
        </p:nvCxnSpPr>
        <p:spPr>
          <a:xfrm>
            <a:off x="2077800" y="2553600"/>
            <a:ext cx="621300" cy="1836600"/>
          </a:xfrm>
          <a:prstGeom prst="bentConnector3">
            <a:avLst>
              <a:gd fmla="val 50010" name="adj1"/>
            </a:avLst>
          </a:prstGeom>
          <a:noFill/>
          <a:ln cap="flat" cmpd="sng" w="19050">
            <a:solidFill>
              <a:srgbClr val="595959"/>
            </a:solidFill>
            <a:prstDash val="solid"/>
            <a:round/>
            <a:headEnd len="sm" w="sm" type="none"/>
            <a:tailEnd len="med" w="med" type="triangle"/>
          </a:ln>
        </p:spPr>
      </p:cxnSp>
      <p:cxnSp>
        <p:nvCxnSpPr>
          <p:cNvPr id="142" name="Google Shape;142;g2bf3736dea4_1_566"/>
          <p:cNvCxnSpPr>
            <a:stCxn id="136" idx="3"/>
            <a:endCxn id="137" idx="1"/>
          </p:cNvCxnSpPr>
          <p:nvPr/>
        </p:nvCxnSpPr>
        <p:spPr>
          <a:xfrm>
            <a:off x="4180028" y="4390325"/>
            <a:ext cx="668700" cy="0"/>
          </a:xfrm>
          <a:prstGeom prst="straightConnector1">
            <a:avLst/>
          </a:prstGeom>
          <a:noFill/>
          <a:ln cap="flat" cmpd="sng" w="19050">
            <a:solidFill>
              <a:srgbClr val="595959"/>
            </a:solidFill>
            <a:prstDash val="solid"/>
            <a:round/>
            <a:headEnd len="sm" w="sm" type="none"/>
            <a:tailEnd len="med" w="med" type="triangle"/>
          </a:ln>
        </p:spPr>
      </p:cxnSp>
      <p:sp>
        <p:nvSpPr>
          <p:cNvPr id="143" name="Google Shape;143;g2bf3736dea4_1_566"/>
          <p:cNvSpPr txBox="1"/>
          <p:nvPr/>
        </p:nvSpPr>
        <p:spPr>
          <a:xfrm>
            <a:off x="233750" y="3130800"/>
            <a:ext cx="2041500" cy="57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Pilot</a:t>
            </a: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Development</a:t>
            </a:r>
            <a:endParaRPr b="0" i="0" sz="6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Pilot</a:t>
            </a: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Operation</a:t>
            </a:r>
            <a:r>
              <a:rPr b="0" i="0" lang="en-GB" sz="1200" u="none" cap="none" strike="noStrike">
                <a:solidFill>
                  <a:srgbClr val="3C4043"/>
                </a:solidFill>
                <a:highlight>
                  <a:srgbClr val="FFFFFF"/>
                </a:highlight>
                <a:latin typeface="Roboto"/>
                <a:ea typeface="Roboto"/>
                <a:cs typeface="Roboto"/>
                <a:sym typeface="Roboto"/>
              </a:rPr>
              <a:t>  </a:t>
            </a:r>
            <a:endParaRPr b="0"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endParaRPr b="0" i="0" sz="1200" u="none" cap="none" strike="noStrike">
              <a:solidFill>
                <a:srgbClr val="000000"/>
              </a:solidFill>
              <a:latin typeface="Arial"/>
              <a:ea typeface="Arial"/>
              <a:cs typeface="Arial"/>
              <a:sym typeface="Arial"/>
            </a:endParaRPr>
          </a:p>
        </p:txBody>
      </p:sp>
      <p:sp>
        <p:nvSpPr>
          <p:cNvPr id="144" name="Google Shape;144;g2bf3736dea4_1_566"/>
          <p:cNvSpPr txBox="1"/>
          <p:nvPr/>
        </p:nvSpPr>
        <p:spPr>
          <a:xfrm>
            <a:off x="2490025" y="3130800"/>
            <a:ext cx="2493000" cy="36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Sustained infrastructure design</a:t>
            </a:r>
            <a:endParaRPr b="0" i="0" sz="1200" u="none" cap="none" strike="noStrike">
              <a:solidFill>
                <a:srgbClr val="000000"/>
              </a:solidFill>
              <a:latin typeface="Arial"/>
              <a:ea typeface="Arial"/>
              <a:cs typeface="Arial"/>
              <a:sym typeface="Arial"/>
            </a:endParaRPr>
          </a:p>
        </p:txBody>
      </p:sp>
      <p:sp>
        <p:nvSpPr>
          <p:cNvPr id="145" name="Google Shape;145;g2bf3736dea4_1_566"/>
          <p:cNvSpPr txBox="1"/>
          <p:nvPr/>
        </p:nvSpPr>
        <p:spPr>
          <a:xfrm>
            <a:off x="2553837" y="5002249"/>
            <a:ext cx="2041500" cy="57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Integration &amp; automation</a:t>
            </a:r>
            <a:endParaRPr b="0"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Resource assessment</a:t>
            </a:r>
            <a:endParaRPr b="0" i="0" sz="1200" u="none" cap="none" strike="noStrike">
              <a:solidFill>
                <a:srgbClr val="000000"/>
              </a:solidFill>
              <a:latin typeface="Arial"/>
              <a:ea typeface="Arial"/>
              <a:cs typeface="Arial"/>
              <a:sym typeface="Arial"/>
            </a:endParaRPr>
          </a:p>
        </p:txBody>
      </p:sp>
      <p:sp>
        <p:nvSpPr>
          <p:cNvPr id="146" name="Google Shape;146;g2bf3736dea4_1_566"/>
          <p:cNvSpPr txBox="1"/>
          <p:nvPr/>
        </p:nvSpPr>
        <p:spPr>
          <a:xfrm>
            <a:off x="4667825" y="4980250"/>
            <a:ext cx="2323200" cy="85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SKG interoperability w/ EOSC</a:t>
            </a:r>
            <a:endParaRPr b="1"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FAIRness assessments</a:t>
            </a:r>
            <a:endParaRPr b="1"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maDMP</a:t>
            </a:r>
            <a:endParaRPr b="0" i="0" sz="1200" u="none" cap="none" strike="noStrike">
              <a:solidFill>
                <a:srgbClr val="3C4043"/>
              </a:solidFill>
              <a:highlight>
                <a:srgbClr val="FFFFFF"/>
              </a:highlight>
              <a:latin typeface="Roboto"/>
              <a:ea typeface="Roboto"/>
              <a:cs typeface="Roboto"/>
              <a:sym typeface="Roboto"/>
            </a:endParaRPr>
          </a:p>
        </p:txBody>
      </p:sp>
      <p:sp>
        <p:nvSpPr>
          <p:cNvPr id="147" name="Google Shape;147;g2bf3736dea4_1_566"/>
          <p:cNvSpPr txBox="1"/>
          <p:nvPr/>
        </p:nvSpPr>
        <p:spPr>
          <a:xfrm>
            <a:off x="1794900" y="1469563"/>
            <a:ext cx="3039900" cy="4002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Build capabilities</a:t>
            </a:r>
            <a:endParaRPr b="1" i="0" sz="1800" u="none" cap="none" strike="noStrike">
              <a:solidFill>
                <a:srgbClr val="000000"/>
              </a:solidFill>
              <a:latin typeface="Arial"/>
              <a:ea typeface="Arial"/>
              <a:cs typeface="Arial"/>
              <a:sym typeface="Arial"/>
            </a:endParaRPr>
          </a:p>
        </p:txBody>
      </p:sp>
      <p:sp>
        <p:nvSpPr>
          <p:cNvPr id="148" name="Google Shape;148;g2bf3736dea4_1_566"/>
          <p:cNvSpPr txBox="1"/>
          <p:nvPr/>
        </p:nvSpPr>
        <p:spPr>
          <a:xfrm>
            <a:off x="7664725" y="4504138"/>
            <a:ext cx="2220600" cy="323100"/>
          </a:xfrm>
          <a:prstGeom prst="rect">
            <a:avLst/>
          </a:prstGeom>
          <a:solidFill>
            <a:srgbClr val="CFE2F3"/>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JERICO-PP</a:t>
            </a:r>
            <a:endParaRPr b="1" i="0" sz="1300" u="none" cap="none" strike="noStrike">
              <a:solidFill>
                <a:srgbClr val="000000"/>
              </a:solidFill>
              <a:latin typeface="Arial"/>
              <a:ea typeface="Arial"/>
              <a:cs typeface="Arial"/>
              <a:sym typeface="Arial"/>
            </a:endParaRPr>
          </a:p>
        </p:txBody>
      </p:sp>
      <p:sp>
        <p:nvSpPr>
          <p:cNvPr id="149" name="Google Shape;149;g2bf3736dea4_1_566"/>
          <p:cNvSpPr txBox="1"/>
          <p:nvPr/>
        </p:nvSpPr>
        <p:spPr>
          <a:xfrm>
            <a:off x="7712650" y="3948663"/>
            <a:ext cx="2172600" cy="369300"/>
          </a:xfrm>
          <a:prstGeom prst="rect">
            <a:avLst/>
          </a:prstGeom>
          <a:solidFill>
            <a:srgbClr val="6FA8DC"/>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600" u="none" cap="none" strike="noStrike">
                <a:solidFill>
                  <a:srgbClr val="000000"/>
                </a:solidFill>
                <a:latin typeface="Arial"/>
                <a:ea typeface="Arial"/>
                <a:cs typeface="Arial"/>
                <a:sym typeface="Arial"/>
              </a:rPr>
              <a:t>Preparatory Phase</a:t>
            </a:r>
            <a:endParaRPr b="1" i="0" sz="1600" u="none" cap="none" strike="noStrike">
              <a:solidFill>
                <a:srgbClr val="000000"/>
              </a:solidFill>
              <a:latin typeface="Arial"/>
              <a:ea typeface="Arial"/>
              <a:cs typeface="Arial"/>
              <a:sym typeface="Arial"/>
            </a:endParaRPr>
          </a:p>
        </p:txBody>
      </p:sp>
      <p:sp>
        <p:nvSpPr>
          <p:cNvPr id="150" name="Google Shape;150;g2bf3736dea4_1_566"/>
          <p:cNvSpPr txBox="1"/>
          <p:nvPr/>
        </p:nvSpPr>
        <p:spPr>
          <a:xfrm>
            <a:off x="9964200" y="3945138"/>
            <a:ext cx="1740300" cy="369300"/>
          </a:xfrm>
          <a:prstGeom prst="rect">
            <a:avLst/>
          </a:prstGeom>
          <a:solidFill>
            <a:srgbClr val="FCE5CD"/>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600" u="none" cap="none" strike="noStrike">
                <a:solidFill>
                  <a:srgbClr val="000000"/>
                </a:solidFill>
                <a:latin typeface="Arial"/>
                <a:ea typeface="Arial"/>
                <a:cs typeface="Arial"/>
                <a:sym typeface="Arial"/>
              </a:rPr>
              <a:t>Implem. Phase</a:t>
            </a:r>
            <a:endParaRPr b="1" i="0" sz="1600" u="none" cap="none" strike="noStrike">
              <a:solidFill>
                <a:srgbClr val="000000"/>
              </a:solidFill>
              <a:latin typeface="Arial"/>
              <a:ea typeface="Arial"/>
              <a:cs typeface="Arial"/>
              <a:sym typeface="Arial"/>
            </a:endParaRPr>
          </a:p>
        </p:txBody>
      </p:sp>
      <p:sp>
        <p:nvSpPr>
          <p:cNvPr id="151" name="Google Shape;151;g2bf3736dea4_1_566"/>
          <p:cNvSpPr txBox="1"/>
          <p:nvPr/>
        </p:nvSpPr>
        <p:spPr>
          <a:xfrm>
            <a:off x="9975677" y="4505763"/>
            <a:ext cx="1740300" cy="323100"/>
          </a:xfrm>
          <a:prstGeom prst="rect">
            <a:avLst/>
          </a:prstGeom>
          <a:solidFill>
            <a:srgbClr val="FFE599"/>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JERICO-IMP</a:t>
            </a:r>
            <a:endParaRPr b="1" i="0" sz="1300" u="none" cap="none" strike="noStrike">
              <a:solidFill>
                <a:srgbClr val="000000"/>
              </a:solidFill>
              <a:latin typeface="Arial"/>
              <a:ea typeface="Arial"/>
              <a:cs typeface="Arial"/>
              <a:sym typeface="Arial"/>
            </a:endParaRPr>
          </a:p>
        </p:txBody>
      </p:sp>
      <p:sp>
        <p:nvSpPr>
          <p:cNvPr id="152" name="Google Shape;152;g2bf3736dea4_1_566"/>
          <p:cNvSpPr/>
          <p:nvPr/>
        </p:nvSpPr>
        <p:spPr>
          <a:xfrm flipH="1" rot="-5400000">
            <a:off x="3225000" y="-908825"/>
            <a:ext cx="224700" cy="5758800"/>
          </a:xfrm>
          <a:prstGeom prst="leftBrace">
            <a:avLst>
              <a:gd fmla="val 52759" name="adj1"/>
              <a:gd fmla="val 52018" name="adj2"/>
            </a:avLst>
          </a:prstGeom>
          <a:noFill/>
          <a:ln cap="flat" cmpd="sng" w="28575">
            <a:solidFill>
              <a:srgbClr val="595959"/>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bf3736dea4_1_566"/>
          <p:cNvSpPr txBox="1"/>
          <p:nvPr/>
        </p:nvSpPr>
        <p:spPr>
          <a:xfrm>
            <a:off x="7950825" y="1463713"/>
            <a:ext cx="3363600" cy="4002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Foundation of infrastructure</a:t>
            </a:r>
            <a:endParaRPr b="1" i="0" sz="1800" u="none" cap="none" strike="noStrike">
              <a:solidFill>
                <a:srgbClr val="000000"/>
              </a:solidFill>
              <a:latin typeface="Arial"/>
              <a:ea typeface="Arial"/>
              <a:cs typeface="Arial"/>
              <a:sym typeface="Arial"/>
            </a:endParaRPr>
          </a:p>
        </p:txBody>
      </p:sp>
      <p:sp>
        <p:nvSpPr>
          <p:cNvPr id="154" name="Google Shape;154;g2bf3736dea4_1_566"/>
          <p:cNvSpPr/>
          <p:nvPr/>
        </p:nvSpPr>
        <p:spPr>
          <a:xfrm>
            <a:off x="7607600" y="2673100"/>
            <a:ext cx="4137000" cy="1192500"/>
          </a:xfrm>
          <a:prstGeom prst="rect">
            <a:avLst/>
          </a:prstGeom>
          <a:solidFill>
            <a:srgbClr val="C9DAF8"/>
          </a:solidFill>
          <a:ln cap="flat" cmpd="sng" w="9525">
            <a:solidFill>
              <a:srgbClr val="000000"/>
            </a:solidFill>
            <a:prstDash val="solid"/>
            <a:round/>
            <a:headEnd len="sm" w="sm" type="none"/>
            <a:tailEnd len="sm" w="sm" type="none"/>
          </a:ln>
        </p:spPr>
        <p:txBody>
          <a:bodyPr anchorCtr="0" anchor="t"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100"/>
              <a:buFont typeface="Arial"/>
              <a:buNone/>
            </a:pPr>
            <a:r>
              <a:rPr b="1" i="0" lang="en-GB" sz="1900" u="none" cap="none" strike="noStrike">
                <a:solidFill>
                  <a:srgbClr val="000000"/>
                </a:solidFill>
                <a:latin typeface="Arial"/>
                <a:ea typeface="Arial"/>
                <a:cs typeface="Arial"/>
                <a:sym typeface="Arial"/>
              </a:rPr>
              <a:t>e-JERICO Sustained Infra</a:t>
            </a:r>
            <a:endParaRPr b="1" i="0" sz="1900" u="none" cap="none" strike="noStrike">
              <a:solidFill>
                <a:srgbClr val="000000"/>
              </a:solidFill>
              <a:latin typeface="Arial"/>
              <a:ea typeface="Arial"/>
              <a:cs typeface="Arial"/>
              <a:sym typeface="Arial"/>
            </a:endParaRPr>
          </a:p>
        </p:txBody>
      </p:sp>
      <p:sp>
        <p:nvSpPr>
          <p:cNvPr id="155" name="Google Shape;155;g2bf3736dea4_1_566"/>
          <p:cNvSpPr/>
          <p:nvPr/>
        </p:nvSpPr>
        <p:spPr>
          <a:xfrm>
            <a:off x="203150" y="3989550"/>
            <a:ext cx="1961400" cy="758100"/>
          </a:xfrm>
          <a:prstGeom prst="chevron">
            <a:avLst>
              <a:gd fmla="val 25402" name="adj"/>
            </a:avLst>
          </a:prstGeom>
          <a:solidFill>
            <a:srgbClr val="B6D7A8"/>
          </a:solidFill>
          <a:ln cap="flat" cmpd="sng" w="9525">
            <a:solidFill>
              <a:srgbClr val="000000"/>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rgbClr val="000000"/>
                </a:solidFill>
                <a:latin typeface="Arial"/>
                <a:ea typeface="Arial"/>
                <a:cs typeface="Arial"/>
                <a:sym typeface="Arial"/>
              </a:rPr>
              <a:t>Expose resources and support standardization</a:t>
            </a:r>
            <a:endParaRPr b="1" i="0" sz="1400" u="none" cap="none" strike="noStrike">
              <a:solidFill>
                <a:srgbClr val="000000"/>
              </a:solidFill>
              <a:latin typeface="Arial"/>
              <a:ea typeface="Arial"/>
              <a:cs typeface="Arial"/>
              <a:sym typeface="Arial"/>
            </a:endParaRPr>
          </a:p>
        </p:txBody>
      </p:sp>
      <p:sp>
        <p:nvSpPr>
          <p:cNvPr id="156" name="Google Shape;156;g2bf3736dea4_1_566"/>
          <p:cNvSpPr/>
          <p:nvPr/>
        </p:nvSpPr>
        <p:spPr>
          <a:xfrm>
            <a:off x="7699114" y="3016462"/>
            <a:ext cx="2323200" cy="758100"/>
          </a:xfrm>
          <a:prstGeom prst="chevron">
            <a:avLst>
              <a:gd fmla="val 25402" name="adj"/>
            </a:avLst>
          </a:prstGeom>
          <a:solidFill>
            <a:srgbClr val="A2C4C9"/>
          </a:solidFill>
          <a:ln cap="flat" cmpd="sng" w="9525">
            <a:solidFill>
              <a:srgbClr val="000000"/>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rgbClr val="000000"/>
                </a:solidFill>
                <a:latin typeface="Arial"/>
                <a:ea typeface="Arial"/>
                <a:cs typeface="Arial"/>
                <a:sym typeface="Arial"/>
              </a:rPr>
              <a:t>Support foundation of services and communities</a:t>
            </a:r>
            <a:endParaRPr b="1" i="0" sz="1400" u="none" cap="none" strike="noStrike">
              <a:solidFill>
                <a:srgbClr val="000000"/>
              </a:solidFill>
              <a:latin typeface="Arial"/>
              <a:ea typeface="Arial"/>
              <a:cs typeface="Arial"/>
              <a:sym typeface="Arial"/>
            </a:endParaRPr>
          </a:p>
        </p:txBody>
      </p:sp>
      <p:sp>
        <p:nvSpPr>
          <p:cNvPr id="157" name="Google Shape;157;g2bf3736dea4_1_566"/>
          <p:cNvSpPr/>
          <p:nvPr/>
        </p:nvSpPr>
        <p:spPr>
          <a:xfrm>
            <a:off x="9741625" y="3016462"/>
            <a:ext cx="1961400" cy="758100"/>
          </a:xfrm>
          <a:prstGeom prst="chevron">
            <a:avLst>
              <a:gd fmla="val 25402" name="adj"/>
            </a:avLst>
          </a:prstGeom>
          <a:solidFill>
            <a:srgbClr val="FCE5CD"/>
          </a:solidFill>
          <a:ln cap="flat" cmpd="sng" w="9525">
            <a:solidFill>
              <a:srgbClr val="000000"/>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rgbClr val="000000"/>
                </a:solidFill>
                <a:latin typeface="Arial"/>
                <a:ea typeface="Arial"/>
                <a:cs typeface="Arial"/>
                <a:sym typeface="Arial"/>
              </a:rPr>
              <a:t>Provide collaborative hub for research</a:t>
            </a:r>
            <a:endParaRPr b="1" i="0" sz="1400" u="none" cap="none" strike="noStrike">
              <a:solidFill>
                <a:srgbClr val="000000"/>
              </a:solidFill>
              <a:latin typeface="Arial"/>
              <a:ea typeface="Arial"/>
              <a:cs typeface="Arial"/>
              <a:sym typeface="Arial"/>
            </a:endParaRPr>
          </a:p>
        </p:txBody>
      </p:sp>
      <p:sp>
        <p:nvSpPr>
          <p:cNvPr id="158" name="Google Shape;158;g2bf3736dea4_1_566"/>
          <p:cNvSpPr/>
          <p:nvPr/>
        </p:nvSpPr>
        <p:spPr>
          <a:xfrm>
            <a:off x="2671350" y="5965500"/>
            <a:ext cx="9028500" cy="400200"/>
          </a:xfrm>
          <a:prstGeom prst="rect">
            <a:avLst/>
          </a:prstGeom>
          <a:solidFill>
            <a:srgbClr val="C9DAF8"/>
          </a:solidFill>
          <a:ln cap="flat" cmpd="sng" w="9525">
            <a:solidFill>
              <a:srgbClr val="000000"/>
            </a:solidFill>
            <a:prstDash val="solid"/>
            <a:round/>
            <a:headEnd len="sm" w="sm" type="none"/>
            <a:tailEnd len="sm" w="sm" type="none"/>
          </a:ln>
        </p:spPr>
        <p:txBody>
          <a:bodyPr anchorCtr="0" anchor="t"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100"/>
              <a:buFont typeface="Arial"/>
              <a:buNone/>
            </a:pPr>
            <a:r>
              <a:rPr b="1" i="0" lang="en-GB" sz="1900" u="none" cap="none" strike="noStrike">
                <a:solidFill>
                  <a:srgbClr val="000000"/>
                </a:solidFill>
                <a:latin typeface="Arial"/>
                <a:ea typeface="Arial"/>
                <a:cs typeface="Arial"/>
                <a:sym typeface="Arial"/>
              </a:rPr>
              <a:t>CoastPredict CORE (CORIS) - UN Ocean Decade Program</a:t>
            </a:r>
            <a:endParaRPr b="1"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1"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1900" u="none" cap="none" strike="noStrike">
              <a:solidFill>
                <a:srgbClr val="000000"/>
              </a:solidFill>
              <a:latin typeface="Arial"/>
              <a:ea typeface="Arial"/>
              <a:cs typeface="Arial"/>
              <a:sym typeface="Arial"/>
            </a:endParaRPr>
          </a:p>
        </p:txBody>
      </p:sp>
      <p:cxnSp>
        <p:nvCxnSpPr>
          <p:cNvPr id="159" name="Google Shape;159;g2bf3736dea4_1_566"/>
          <p:cNvCxnSpPr>
            <a:stCxn id="134" idx="3"/>
            <a:endCxn id="158" idx="1"/>
          </p:cNvCxnSpPr>
          <p:nvPr/>
        </p:nvCxnSpPr>
        <p:spPr>
          <a:xfrm>
            <a:off x="2077800" y="2553600"/>
            <a:ext cx="593700" cy="3612000"/>
          </a:xfrm>
          <a:prstGeom prst="bentConnector3">
            <a:avLst>
              <a:gd fmla="val 49987" name="adj1"/>
            </a:avLst>
          </a:prstGeom>
          <a:noFill/>
          <a:ln cap="flat" cmpd="sng" w="19050">
            <a:solidFill>
              <a:srgbClr val="595959"/>
            </a:solidFill>
            <a:prstDash val="solid"/>
            <a:round/>
            <a:headEnd len="sm" w="sm" type="none"/>
            <a:tailEnd len="med" w="med" type="triangle"/>
          </a:ln>
        </p:spPr>
      </p:cxnSp>
      <p:sp>
        <p:nvSpPr>
          <p:cNvPr id="160" name="Google Shape;160;g2bf3736dea4_1_566"/>
          <p:cNvSpPr/>
          <p:nvPr/>
        </p:nvSpPr>
        <p:spPr>
          <a:xfrm flipH="1" rot="-5400000">
            <a:off x="9509325" y="-50450"/>
            <a:ext cx="224700" cy="4125900"/>
          </a:xfrm>
          <a:prstGeom prst="leftBrace">
            <a:avLst>
              <a:gd fmla="val 52759" name="adj1"/>
              <a:gd fmla="val 52018" name="adj2"/>
            </a:avLst>
          </a:prstGeom>
          <a:noFill/>
          <a:ln cap="flat" cmpd="sng" w="28575">
            <a:solidFill>
              <a:srgbClr val="595959"/>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c01b0e52ae_0_211"/>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e-JERICO: Development Plans</a:t>
            </a:r>
            <a:endParaRPr b="0" i="0" sz="1400" u="none" cap="none" strike="noStrike">
              <a:solidFill>
                <a:srgbClr val="000000"/>
              </a:solidFill>
              <a:latin typeface="Arial"/>
              <a:ea typeface="Arial"/>
              <a:cs typeface="Arial"/>
              <a:sym typeface="Arial"/>
            </a:endParaRPr>
          </a:p>
        </p:txBody>
      </p:sp>
      <p:sp>
        <p:nvSpPr>
          <p:cNvPr id="166" name="Google Shape;166;g2c01b0e52ae_0_211"/>
          <p:cNvSpPr/>
          <p:nvPr/>
        </p:nvSpPr>
        <p:spPr>
          <a:xfrm>
            <a:off x="597000" y="2106750"/>
            <a:ext cx="1480800" cy="893700"/>
          </a:xfrm>
          <a:prstGeom prst="roundRect">
            <a:avLst>
              <a:gd fmla="val 16667" name="adj"/>
            </a:avLst>
          </a:prstGeom>
          <a:solidFill>
            <a:srgbClr val="F9CB9C"/>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Pilot </a:t>
            </a:r>
            <a:br>
              <a:rPr b="1" i="0" lang="en-GB" sz="1400" u="none" cap="none" strike="noStrike">
                <a:solidFill>
                  <a:srgbClr val="000000"/>
                </a:solidFill>
                <a:latin typeface="Arial"/>
                <a:ea typeface="Arial"/>
                <a:cs typeface="Arial"/>
                <a:sym typeface="Arial"/>
              </a:rPr>
            </a:br>
            <a:r>
              <a:rPr b="1" i="0" lang="en-GB" sz="1400" u="none" cap="none" strike="noStrike">
                <a:solidFill>
                  <a:srgbClr val="000000"/>
                </a:solidFill>
                <a:latin typeface="Arial"/>
                <a:ea typeface="Arial"/>
                <a:cs typeface="Arial"/>
                <a:sym typeface="Arial"/>
              </a:rPr>
              <a:t>(JERICO-S3)</a:t>
            </a:r>
            <a:endParaRPr b="1" i="0" sz="1400" u="none" cap="none" strike="noStrike">
              <a:solidFill>
                <a:srgbClr val="000000"/>
              </a:solidFill>
              <a:latin typeface="Arial"/>
              <a:ea typeface="Arial"/>
              <a:cs typeface="Arial"/>
              <a:sym typeface="Arial"/>
            </a:endParaRPr>
          </a:p>
        </p:txBody>
      </p:sp>
      <p:sp>
        <p:nvSpPr>
          <p:cNvPr id="167" name="Google Shape;167;g2c01b0e52ae_0_211"/>
          <p:cNvSpPr/>
          <p:nvPr/>
        </p:nvSpPr>
        <p:spPr>
          <a:xfrm>
            <a:off x="2719286" y="2106750"/>
            <a:ext cx="1480800" cy="8937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e-JERICO Roadmap</a:t>
            </a:r>
            <a:br>
              <a:rPr b="1" i="0" lang="en-GB" sz="1400" u="none" cap="none" strike="noStrike">
                <a:solidFill>
                  <a:srgbClr val="000000"/>
                </a:solidFill>
                <a:latin typeface="Arial"/>
                <a:ea typeface="Arial"/>
                <a:cs typeface="Arial"/>
                <a:sym typeface="Arial"/>
              </a:rPr>
            </a:br>
            <a:r>
              <a:rPr b="1" i="0" lang="en-GB" sz="1400" u="none" cap="none" strike="noStrike">
                <a:solidFill>
                  <a:srgbClr val="000000"/>
                </a:solidFill>
                <a:latin typeface="Arial"/>
                <a:ea typeface="Arial"/>
                <a:cs typeface="Arial"/>
                <a:sym typeface="Arial"/>
              </a:rPr>
              <a:t>(JERICO-DS)</a:t>
            </a:r>
            <a:endParaRPr b="1" i="0" sz="1400" u="none" cap="none" strike="noStrike">
              <a:solidFill>
                <a:srgbClr val="000000"/>
              </a:solidFill>
              <a:latin typeface="Arial"/>
              <a:ea typeface="Arial"/>
              <a:cs typeface="Arial"/>
              <a:sym typeface="Arial"/>
            </a:endParaRPr>
          </a:p>
        </p:txBody>
      </p:sp>
      <p:sp>
        <p:nvSpPr>
          <p:cNvPr id="168" name="Google Shape;168;g2c01b0e52ae_0_211"/>
          <p:cNvSpPr/>
          <p:nvPr/>
        </p:nvSpPr>
        <p:spPr>
          <a:xfrm>
            <a:off x="2699228" y="3943475"/>
            <a:ext cx="1480800" cy="8937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Integrated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Pilot (BC2026) </a:t>
            </a:r>
            <a:endParaRPr b="1" i="0" sz="1400" u="none" cap="none" strike="noStrike">
              <a:solidFill>
                <a:srgbClr val="000000"/>
              </a:solidFill>
              <a:latin typeface="Arial"/>
              <a:ea typeface="Arial"/>
              <a:cs typeface="Arial"/>
              <a:sym typeface="Arial"/>
            </a:endParaRPr>
          </a:p>
        </p:txBody>
      </p:sp>
      <p:sp>
        <p:nvSpPr>
          <p:cNvPr id="169" name="Google Shape;169;g2c01b0e52ae_0_211"/>
          <p:cNvSpPr/>
          <p:nvPr/>
        </p:nvSpPr>
        <p:spPr>
          <a:xfrm>
            <a:off x="4848666" y="3943475"/>
            <a:ext cx="1416600" cy="8937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Advanced</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Pilot (OSTrails) </a:t>
            </a:r>
            <a:endParaRPr b="1" i="0" sz="1400" u="none" cap="none" strike="noStrike">
              <a:solidFill>
                <a:srgbClr val="000000"/>
              </a:solidFill>
              <a:latin typeface="Arial"/>
              <a:ea typeface="Arial"/>
              <a:cs typeface="Arial"/>
              <a:sym typeface="Arial"/>
            </a:endParaRPr>
          </a:p>
        </p:txBody>
      </p:sp>
      <p:sp>
        <p:nvSpPr>
          <p:cNvPr id="170" name="Google Shape;170;g2c01b0e52ae_0_211"/>
          <p:cNvSpPr/>
          <p:nvPr/>
        </p:nvSpPr>
        <p:spPr>
          <a:xfrm>
            <a:off x="7607600" y="2392375"/>
            <a:ext cx="4137000" cy="3024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JERICO-CORE (ESFRI) </a:t>
            </a:r>
            <a:endParaRPr b="1" i="0" sz="1400" u="none" cap="none" strike="noStrike">
              <a:solidFill>
                <a:srgbClr val="000000"/>
              </a:solidFill>
              <a:latin typeface="Arial"/>
              <a:ea typeface="Arial"/>
              <a:cs typeface="Arial"/>
              <a:sym typeface="Arial"/>
            </a:endParaRPr>
          </a:p>
        </p:txBody>
      </p:sp>
      <p:cxnSp>
        <p:nvCxnSpPr>
          <p:cNvPr id="171" name="Google Shape;171;g2c01b0e52ae_0_211"/>
          <p:cNvCxnSpPr>
            <a:stCxn id="166" idx="3"/>
            <a:endCxn id="167" idx="1"/>
          </p:cNvCxnSpPr>
          <p:nvPr/>
        </p:nvCxnSpPr>
        <p:spPr>
          <a:xfrm>
            <a:off x="2077800" y="2553600"/>
            <a:ext cx="641400" cy="0"/>
          </a:xfrm>
          <a:prstGeom prst="straightConnector1">
            <a:avLst/>
          </a:prstGeom>
          <a:noFill/>
          <a:ln cap="flat" cmpd="sng" w="19050">
            <a:solidFill>
              <a:srgbClr val="595959"/>
            </a:solidFill>
            <a:prstDash val="solid"/>
            <a:round/>
            <a:headEnd len="sm" w="sm" type="none"/>
            <a:tailEnd len="med" w="med" type="triangle"/>
          </a:ln>
        </p:spPr>
      </p:cxnSp>
      <p:cxnSp>
        <p:nvCxnSpPr>
          <p:cNvPr id="172" name="Google Shape;172;g2c01b0e52ae_0_211"/>
          <p:cNvCxnSpPr>
            <a:stCxn id="167" idx="3"/>
            <a:endCxn id="170" idx="1"/>
          </p:cNvCxnSpPr>
          <p:nvPr/>
        </p:nvCxnSpPr>
        <p:spPr>
          <a:xfrm flipH="1" rot="10800000">
            <a:off x="4200086" y="2543700"/>
            <a:ext cx="3407400" cy="9900"/>
          </a:xfrm>
          <a:prstGeom prst="straightConnector1">
            <a:avLst/>
          </a:prstGeom>
          <a:noFill/>
          <a:ln cap="flat" cmpd="sng" w="19050">
            <a:solidFill>
              <a:srgbClr val="595959"/>
            </a:solidFill>
            <a:prstDash val="solid"/>
            <a:round/>
            <a:headEnd len="sm" w="sm" type="none"/>
            <a:tailEnd len="med" w="med" type="triangle"/>
          </a:ln>
        </p:spPr>
      </p:cxnSp>
      <p:cxnSp>
        <p:nvCxnSpPr>
          <p:cNvPr id="173" name="Google Shape;173;g2c01b0e52ae_0_211"/>
          <p:cNvCxnSpPr>
            <a:stCxn id="166" idx="3"/>
            <a:endCxn id="168" idx="1"/>
          </p:cNvCxnSpPr>
          <p:nvPr/>
        </p:nvCxnSpPr>
        <p:spPr>
          <a:xfrm>
            <a:off x="2077800" y="2553600"/>
            <a:ext cx="621300" cy="1836600"/>
          </a:xfrm>
          <a:prstGeom prst="bentConnector3">
            <a:avLst>
              <a:gd fmla="val 50010" name="adj1"/>
            </a:avLst>
          </a:prstGeom>
          <a:noFill/>
          <a:ln cap="flat" cmpd="sng" w="19050">
            <a:solidFill>
              <a:srgbClr val="595959"/>
            </a:solidFill>
            <a:prstDash val="solid"/>
            <a:round/>
            <a:headEnd len="sm" w="sm" type="none"/>
            <a:tailEnd len="med" w="med" type="triangle"/>
          </a:ln>
        </p:spPr>
      </p:cxnSp>
      <p:cxnSp>
        <p:nvCxnSpPr>
          <p:cNvPr id="174" name="Google Shape;174;g2c01b0e52ae_0_211"/>
          <p:cNvCxnSpPr>
            <a:stCxn id="168" idx="3"/>
            <a:endCxn id="169" idx="1"/>
          </p:cNvCxnSpPr>
          <p:nvPr/>
        </p:nvCxnSpPr>
        <p:spPr>
          <a:xfrm>
            <a:off x="4180028" y="4390325"/>
            <a:ext cx="668700" cy="0"/>
          </a:xfrm>
          <a:prstGeom prst="straightConnector1">
            <a:avLst/>
          </a:prstGeom>
          <a:noFill/>
          <a:ln cap="flat" cmpd="sng" w="19050">
            <a:solidFill>
              <a:srgbClr val="595959"/>
            </a:solidFill>
            <a:prstDash val="solid"/>
            <a:round/>
            <a:headEnd len="sm" w="sm" type="none"/>
            <a:tailEnd len="med" w="med" type="triangle"/>
          </a:ln>
        </p:spPr>
      </p:cxnSp>
      <p:sp>
        <p:nvSpPr>
          <p:cNvPr id="175" name="Google Shape;175;g2c01b0e52ae_0_211"/>
          <p:cNvSpPr txBox="1"/>
          <p:nvPr/>
        </p:nvSpPr>
        <p:spPr>
          <a:xfrm>
            <a:off x="233750" y="3130800"/>
            <a:ext cx="2041500" cy="57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Pilot</a:t>
            </a: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Development</a:t>
            </a:r>
            <a:endParaRPr b="0" i="0" sz="6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Pilot</a:t>
            </a: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Operation</a:t>
            </a:r>
            <a:r>
              <a:rPr b="0" i="0" lang="en-GB" sz="1200" u="none" cap="none" strike="noStrike">
                <a:solidFill>
                  <a:srgbClr val="3C4043"/>
                </a:solidFill>
                <a:highlight>
                  <a:srgbClr val="FFFFFF"/>
                </a:highlight>
                <a:latin typeface="Roboto"/>
                <a:ea typeface="Roboto"/>
                <a:cs typeface="Roboto"/>
                <a:sym typeface="Roboto"/>
              </a:rPr>
              <a:t>  </a:t>
            </a:r>
            <a:endParaRPr b="0"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endParaRPr b="0" i="0" sz="1200" u="none" cap="none" strike="noStrike">
              <a:solidFill>
                <a:srgbClr val="000000"/>
              </a:solidFill>
              <a:latin typeface="Arial"/>
              <a:ea typeface="Arial"/>
              <a:cs typeface="Arial"/>
              <a:sym typeface="Arial"/>
            </a:endParaRPr>
          </a:p>
        </p:txBody>
      </p:sp>
      <p:sp>
        <p:nvSpPr>
          <p:cNvPr id="176" name="Google Shape;176;g2c01b0e52ae_0_211"/>
          <p:cNvSpPr txBox="1"/>
          <p:nvPr/>
        </p:nvSpPr>
        <p:spPr>
          <a:xfrm>
            <a:off x="2490025" y="3130800"/>
            <a:ext cx="2493000" cy="36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Sustained infrastructure design</a:t>
            </a:r>
            <a:endParaRPr b="0" i="0" sz="1200" u="none" cap="none" strike="noStrike">
              <a:solidFill>
                <a:srgbClr val="000000"/>
              </a:solidFill>
              <a:latin typeface="Arial"/>
              <a:ea typeface="Arial"/>
              <a:cs typeface="Arial"/>
              <a:sym typeface="Arial"/>
            </a:endParaRPr>
          </a:p>
        </p:txBody>
      </p:sp>
      <p:sp>
        <p:nvSpPr>
          <p:cNvPr id="177" name="Google Shape;177;g2c01b0e52ae_0_211"/>
          <p:cNvSpPr txBox="1"/>
          <p:nvPr/>
        </p:nvSpPr>
        <p:spPr>
          <a:xfrm>
            <a:off x="2553837" y="5002249"/>
            <a:ext cx="2041500" cy="57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Integration &amp; automation</a:t>
            </a:r>
            <a:endParaRPr b="0"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Resource assessment</a:t>
            </a:r>
            <a:endParaRPr b="0" i="0" sz="1200" u="none" cap="none" strike="noStrike">
              <a:solidFill>
                <a:srgbClr val="000000"/>
              </a:solidFill>
              <a:latin typeface="Arial"/>
              <a:ea typeface="Arial"/>
              <a:cs typeface="Arial"/>
              <a:sym typeface="Arial"/>
            </a:endParaRPr>
          </a:p>
        </p:txBody>
      </p:sp>
      <p:sp>
        <p:nvSpPr>
          <p:cNvPr id="178" name="Google Shape;178;g2c01b0e52ae_0_211"/>
          <p:cNvSpPr txBox="1"/>
          <p:nvPr/>
        </p:nvSpPr>
        <p:spPr>
          <a:xfrm>
            <a:off x="4667825" y="4980250"/>
            <a:ext cx="2323200" cy="85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SKG interoperability w/ EOSC</a:t>
            </a:r>
            <a:endParaRPr b="1"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FAIRness assessments</a:t>
            </a:r>
            <a:endParaRPr b="1" i="0" sz="1200" u="none" cap="none" strike="noStrike">
              <a:solidFill>
                <a:srgbClr val="3C4043"/>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GB" sz="1200" u="none" cap="none" strike="noStrike">
                <a:solidFill>
                  <a:srgbClr val="3C4043"/>
                </a:solidFill>
                <a:highlight>
                  <a:srgbClr val="FFFFFF"/>
                </a:highlight>
                <a:latin typeface="Roboto"/>
                <a:ea typeface="Roboto"/>
                <a:cs typeface="Roboto"/>
                <a:sym typeface="Roboto"/>
              </a:rPr>
              <a:t>- </a:t>
            </a:r>
            <a:r>
              <a:rPr b="1" i="0" lang="en-GB" sz="1200" u="none" cap="none" strike="noStrike">
                <a:solidFill>
                  <a:srgbClr val="3C4043"/>
                </a:solidFill>
                <a:highlight>
                  <a:srgbClr val="FFFFFF"/>
                </a:highlight>
                <a:latin typeface="Roboto"/>
                <a:ea typeface="Roboto"/>
                <a:cs typeface="Roboto"/>
                <a:sym typeface="Roboto"/>
              </a:rPr>
              <a:t>maDMP</a:t>
            </a:r>
            <a:endParaRPr b="0" i="0" sz="1200" u="none" cap="none" strike="noStrike">
              <a:solidFill>
                <a:srgbClr val="3C4043"/>
              </a:solidFill>
              <a:highlight>
                <a:srgbClr val="FFFFFF"/>
              </a:highlight>
              <a:latin typeface="Roboto"/>
              <a:ea typeface="Roboto"/>
              <a:cs typeface="Roboto"/>
              <a:sym typeface="Roboto"/>
            </a:endParaRPr>
          </a:p>
        </p:txBody>
      </p:sp>
      <p:sp>
        <p:nvSpPr>
          <p:cNvPr id="179" name="Google Shape;179;g2c01b0e52ae_0_211"/>
          <p:cNvSpPr txBox="1"/>
          <p:nvPr/>
        </p:nvSpPr>
        <p:spPr>
          <a:xfrm>
            <a:off x="1794900" y="1469563"/>
            <a:ext cx="3039900" cy="4002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Build capabilities</a:t>
            </a:r>
            <a:endParaRPr b="1" i="0" sz="1800" u="none" cap="none" strike="noStrike">
              <a:solidFill>
                <a:srgbClr val="000000"/>
              </a:solidFill>
              <a:latin typeface="Arial"/>
              <a:ea typeface="Arial"/>
              <a:cs typeface="Arial"/>
              <a:sym typeface="Arial"/>
            </a:endParaRPr>
          </a:p>
        </p:txBody>
      </p:sp>
      <p:sp>
        <p:nvSpPr>
          <p:cNvPr id="180" name="Google Shape;180;g2c01b0e52ae_0_211"/>
          <p:cNvSpPr txBox="1"/>
          <p:nvPr/>
        </p:nvSpPr>
        <p:spPr>
          <a:xfrm>
            <a:off x="7664725" y="4504138"/>
            <a:ext cx="2220600" cy="323100"/>
          </a:xfrm>
          <a:prstGeom prst="rect">
            <a:avLst/>
          </a:prstGeom>
          <a:solidFill>
            <a:srgbClr val="CFE2F3"/>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JERICO-PP</a:t>
            </a:r>
            <a:endParaRPr b="1" i="0" sz="1300" u="none" cap="none" strike="noStrike">
              <a:solidFill>
                <a:srgbClr val="000000"/>
              </a:solidFill>
              <a:latin typeface="Arial"/>
              <a:ea typeface="Arial"/>
              <a:cs typeface="Arial"/>
              <a:sym typeface="Arial"/>
            </a:endParaRPr>
          </a:p>
        </p:txBody>
      </p:sp>
      <p:sp>
        <p:nvSpPr>
          <p:cNvPr id="181" name="Google Shape;181;g2c01b0e52ae_0_211"/>
          <p:cNvSpPr txBox="1"/>
          <p:nvPr/>
        </p:nvSpPr>
        <p:spPr>
          <a:xfrm>
            <a:off x="7712650" y="3948663"/>
            <a:ext cx="2172600" cy="369300"/>
          </a:xfrm>
          <a:prstGeom prst="rect">
            <a:avLst/>
          </a:prstGeom>
          <a:solidFill>
            <a:srgbClr val="6FA8DC"/>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600" u="none" cap="none" strike="noStrike">
                <a:solidFill>
                  <a:srgbClr val="000000"/>
                </a:solidFill>
                <a:latin typeface="Arial"/>
                <a:ea typeface="Arial"/>
                <a:cs typeface="Arial"/>
                <a:sym typeface="Arial"/>
              </a:rPr>
              <a:t>Preparatory Phase</a:t>
            </a:r>
            <a:endParaRPr b="1" i="0" sz="1600" u="none" cap="none" strike="noStrike">
              <a:solidFill>
                <a:srgbClr val="000000"/>
              </a:solidFill>
              <a:latin typeface="Arial"/>
              <a:ea typeface="Arial"/>
              <a:cs typeface="Arial"/>
              <a:sym typeface="Arial"/>
            </a:endParaRPr>
          </a:p>
        </p:txBody>
      </p:sp>
      <p:sp>
        <p:nvSpPr>
          <p:cNvPr id="182" name="Google Shape;182;g2c01b0e52ae_0_211"/>
          <p:cNvSpPr txBox="1"/>
          <p:nvPr/>
        </p:nvSpPr>
        <p:spPr>
          <a:xfrm>
            <a:off x="9964200" y="3945138"/>
            <a:ext cx="1740300" cy="369300"/>
          </a:xfrm>
          <a:prstGeom prst="rect">
            <a:avLst/>
          </a:prstGeom>
          <a:solidFill>
            <a:srgbClr val="FCE5CD"/>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600" u="none" cap="none" strike="noStrike">
                <a:solidFill>
                  <a:srgbClr val="000000"/>
                </a:solidFill>
                <a:latin typeface="Arial"/>
                <a:ea typeface="Arial"/>
                <a:cs typeface="Arial"/>
                <a:sym typeface="Arial"/>
              </a:rPr>
              <a:t>Implem. Phase</a:t>
            </a:r>
            <a:endParaRPr b="1" i="0" sz="1600" u="none" cap="none" strike="noStrike">
              <a:solidFill>
                <a:srgbClr val="000000"/>
              </a:solidFill>
              <a:latin typeface="Arial"/>
              <a:ea typeface="Arial"/>
              <a:cs typeface="Arial"/>
              <a:sym typeface="Arial"/>
            </a:endParaRPr>
          </a:p>
        </p:txBody>
      </p:sp>
      <p:sp>
        <p:nvSpPr>
          <p:cNvPr id="183" name="Google Shape;183;g2c01b0e52ae_0_211"/>
          <p:cNvSpPr txBox="1"/>
          <p:nvPr/>
        </p:nvSpPr>
        <p:spPr>
          <a:xfrm>
            <a:off x="9975677" y="4505763"/>
            <a:ext cx="1740300" cy="323100"/>
          </a:xfrm>
          <a:prstGeom prst="rect">
            <a:avLst/>
          </a:prstGeom>
          <a:solidFill>
            <a:srgbClr val="FFE599"/>
          </a:solidFill>
          <a:ln cap="flat" cmpd="sng" w="19050">
            <a:solidFill>
              <a:srgbClr val="D9D9D9"/>
            </a:solidFill>
            <a:prstDash val="solid"/>
            <a:round/>
            <a:headEnd len="sm" w="sm" type="none"/>
            <a:tailEnd len="sm" w="sm" type="none"/>
          </a:ln>
        </p:spPr>
        <p:txBody>
          <a:bodyPr anchorCtr="0" anchor="t" bIns="60950" lIns="60950" spcFirstLastPara="1" rIns="60950" wrap="square" tIns="60950">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JERICO-IMP</a:t>
            </a:r>
            <a:endParaRPr b="1" i="0" sz="1300" u="none" cap="none" strike="noStrike">
              <a:solidFill>
                <a:srgbClr val="000000"/>
              </a:solidFill>
              <a:latin typeface="Arial"/>
              <a:ea typeface="Arial"/>
              <a:cs typeface="Arial"/>
              <a:sym typeface="Arial"/>
            </a:endParaRPr>
          </a:p>
        </p:txBody>
      </p:sp>
      <p:sp>
        <p:nvSpPr>
          <p:cNvPr id="184" name="Google Shape;184;g2c01b0e52ae_0_211"/>
          <p:cNvSpPr/>
          <p:nvPr/>
        </p:nvSpPr>
        <p:spPr>
          <a:xfrm flipH="1" rot="-5400000">
            <a:off x="3225000" y="-908825"/>
            <a:ext cx="224700" cy="5758800"/>
          </a:xfrm>
          <a:prstGeom prst="leftBrace">
            <a:avLst>
              <a:gd fmla="val 52759" name="adj1"/>
              <a:gd fmla="val 52018" name="adj2"/>
            </a:avLst>
          </a:prstGeom>
          <a:noFill/>
          <a:ln cap="flat" cmpd="sng" w="28575">
            <a:solidFill>
              <a:srgbClr val="595959"/>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c01b0e52ae_0_211"/>
          <p:cNvSpPr txBox="1"/>
          <p:nvPr/>
        </p:nvSpPr>
        <p:spPr>
          <a:xfrm>
            <a:off x="7950825" y="1463713"/>
            <a:ext cx="3363600" cy="4002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Foundation of infrastructure</a:t>
            </a:r>
            <a:endParaRPr b="1" i="0" sz="1800" u="none" cap="none" strike="noStrike">
              <a:solidFill>
                <a:srgbClr val="000000"/>
              </a:solidFill>
              <a:latin typeface="Arial"/>
              <a:ea typeface="Arial"/>
              <a:cs typeface="Arial"/>
              <a:sym typeface="Arial"/>
            </a:endParaRPr>
          </a:p>
        </p:txBody>
      </p:sp>
      <p:sp>
        <p:nvSpPr>
          <p:cNvPr id="186" name="Google Shape;186;g2c01b0e52ae_0_211"/>
          <p:cNvSpPr/>
          <p:nvPr/>
        </p:nvSpPr>
        <p:spPr>
          <a:xfrm>
            <a:off x="7607600" y="2673100"/>
            <a:ext cx="4137000" cy="1192500"/>
          </a:xfrm>
          <a:prstGeom prst="rect">
            <a:avLst/>
          </a:prstGeom>
          <a:solidFill>
            <a:srgbClr val="C9DAF8"/>
          </a:solidFill>
          <a:ln cap="flat" cmpd="sng" w="9525">
            <a:solidFill>
              <a:srgbClr val="000000"/>
            </a:solidFill>
            <a:prstDash val="solid"/>
            <a:round/>
            <a:headEnd len="sm" w="sm" type="none"/>
            <a:tailEnd len="sm" w="sm" type="none"/>
          </a:ln>
        </p:spPr>
        <p:txBody>
          <a:bodyPr anchorCtr="0" anchor="t"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100"/>
              <a:buFont typeface="Arial"/>
              <a:buNone/>
            </a:pPr>
            <a:r>
              <a:rPr b="1" i="0" lang="en-GB" sz="1900" u="none" cap="none" strike="noStrike">
                <a:solidFill>
                  <a:srgbClr val="000000"/>
                </a:solidFill>
                <a:latin typeface="Arial"/>
                <a:ea typeface="Arial"/>
                <a:cs typeface="Arial"/>
                <a:sym typeface="Arial"/>
              </a:rPr>
              <a:t>e-JERICO Sustained Infra</a:t>
            </a:r>
            <a:endParaRPr b="1" i="0" sz="1900" u="none" cap="none" strike="noStrike">
              <a:solidFill>
                <a:srgbClr val="000000"/>
              </a:solidFill>
              <a:latin typeface="Arial"/>
              <a:ea typeface="Arial"/>
              <a:cs typeface="Arial"/>
              <a:sym typeface="Arial"/>
            </a:endParaRPr>
          </a:p>
        </p:txBody>
      </p:sp>
      <p:sp>
        <p:nvSpPr>
          <p:cNvPr id="187" name="Google Shape;187;g2c01b0e52ae_0_211"/>
          <p:cNvSpPr/>
          <p:nvPr/>
        </p:nvSpPr>
        <p:spPr>
          <a:xfrm>
            <a:off x="203150" y="3989550"/>
            <a:ext cx="1961400" cy="758100"/>
          </a:xfrm>
          <a:prstGeom prst="chevron">
            <a:avLst>
              <a:gd fmla="val 25402" name="adj"/>
            </a:avLst>
          </a:prstGeom>
          <a:solidFill>
            <a:srgbClr val="B6D7A8"/>
          </a:solidFill>
          <a:ln cap="flat" cmpd="sng" w="9525">
            <a:solidFill>
              <a:srgbClr val="000000"/>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rgbClr val="000000"/>
                </a:solidFill>
                <a:latin typeface="Arial"/>
                <a:ea typeface="Arial"/>
                <a:cs typeface="Arial"/>
                <a:sym typeface="Arial"/>
              </a:rPr>
              <a:t>Expose resources and support standardization</a:t>
            </a:r>
            <a:endParaRPr b="1" i="0" sz="1400" u="none" cap="none" strike="noStrike">
              <a:solidFill>
                <a:srgbClr val="000000"/>
              </a:solidFill>
              <a:latin typeface="Arial"/>
              <a:ea typeface="Arial"/>
              <a:cs typeface="Arial"/>
              <a:sym typeface="Arial"/>
            </a:endParaRPr>
          </a:p>
        </p:txBody>
      </p:sp>
      <p:sp>
        <p:nvSpPr>
          <p:cNvPr id="188" name="Google Shape;188;g2c01b0e52ae_0_211"/>
          <p:cNvSpPr/>
          <p:nvPr/>
        </p:nvSpPr>
        <p:spPr>
          <a:xfrm>
            <a:off x="7699114" y="3016462"/>
            <a:ext cx="2323200" cy="758100"/>
          </a:xfrm>
          <a:prstGeom prst="chevron">
            <a:avLst>
              <a:gd fmla="val 25402" name="adj"/>
            </a:avLst>
          </a:prstGeom>
          <a:solidFill>
            <a:srgbClr val="A2C4C9"/>
          </a:solidFill>
          <a:ln cap="flat" cmpd="sng" w="9525">
            <a:solidFill>
              <a:srgbClr val="000000"/>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rgbClr val="000000"/>
                </a:solidFill>
                <a:latin typeface="Arial"/>
                <a:ea typeface="Arial"/>
                <a:cs typeface="Arial"/>
                <a:sym typeface="Arial"/>
              </a:rPr>
              <a:t>Support foundation of services and communities</a:t>
            </a:r>
            <a:endParaRPr b="1" i="0" sz="1400" u="none" cap="none" strike="noStrike">
              <a:solidFill>
                <a:srgbClr val="000000"/>
              </a:solidFill>
              <a:latin typeface="Arial"/>
              <a:ea typeface="Arial"/>
              <a:cs typeface="Arial"/>
              <a:sym typeface="Arial"/>
            </a:endParaRPr>
          </a:p>
        </p:txBody>
      </p:sp>
      <p:sp>
        <p:nvSpPr>
          <p:cNvPr id="189" name="Google Shape;189;g2c01b0e52ae_0_211"/>
          <p:cNvSpPr/>
          <p:nvPr/>
        </p:nvSpPr>
        <p:spPr>
          <a:xfrm>
            <a:off x="9741625" y="3016462"/>
            <a:ext cx="1961400" cy="758100"/>
          </a:xfrm>
          <a:prstGeom prst="chevron">
            <a:avLst>
              <a:gd fmla="val 25402" name="adj"/>
            </a:avLst>
          </a:prstGeom>
          <a:solidFill>
            <a:srgbClr val="FCE5CD"/>
          </a:solidFill>
          <a:ln cap="flat" cmpd="sng" w="9525">
            <a:solidFill>
              <a:srgbClr val="000000"/>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rgbClr val="000000"/>
                </a:solidFill>
                <a:latin typeface="Arial"/>
                <a:ea typeface="Arial"/>
                <a:cs typeface="Arial"/>
                <a:sym typeface="Arial"/>
              </a:rPr>
              <a:t>Provide collaborative hub for research</a:t>
            </a:r>
            <a:endParaRPr b="1" i="0" sz="1400" u="none" cap="none" strike="noStrike">
              <a:solidFill>
                <a:srgbClr val="000000"/>
              </a:solidFill>
              <a:latin typeface="Arial"/>
              <a:ea typeface="Arial"/>
              <a:cs typeface="Arial"/>
              <a:sym typeface="Arial"/>
            </a:endParaRPr>
          </a:p>
        </p:txBody>
      </p:sp>
      <p:sp>
        <p:nvSpPr>
          <p:cNvPr id="190" name="Google Shape;190;g2c01b0e52ae_0_211"/>
          <p:cNvSpPr/>
          <p:nvPr/>
        </p:nvSpPr>
        <p:spPr>
          <a:xfrm>
            <a:off x="2671350" y="5965500"/>
            <a:ext cx="9028500" cy="400200"/>
          </a:xfrm>
          <a:prstGeom prst="rect">
            <a:avLst/>
          </a:prstGeom>
          <a:solidFill>
            <a:srgbClr val="C9DAF8"/>
          </a:solidFill>
          <a:ln cap="flat" cmpd="sng" w="9525">
            <a:solidFill>
              <a:srgbClr val="000000"/>
            </a:solidFill>
            <a:prstDash val="solid"/>
            <a:round/>
            <a:headEnd len="sm" w="sm" type="none"/>
            <a:tailEnd len="sm" w="sm" type="none"/>
          </a:ln>
        </p:spPr>
        <p:txBody>
          <a:bodyPr anchorCtr="0" anchor="t"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100"/>
              <a:buFont typeface="Arial"/>
              <a:buNone/>
            </a:pPr>
            <a:r>
              <a:rPr b="1" i="0" lang="en-GB" sz="1900" u="none" cap="none" strike="noStrike">
                <a:solidFill>
                  <a:srgbClr val="000000"/>
                </a:solidFill>
                <a:latin typeface="Arial"/>
                <a:ea typeface="Arial"/>
                <a:cs typeface="Arial"/>
                <a:sym typeface="Arial"/>
              </a:rPr>
              <a:t>CoastPredict CORE (CORIS) - UN Ocean Decade Program</a:t>
            </a:r>
            <a:endParaRPr b="1"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1"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1900" u="none" cap="none" strike="noStrike">
              <a:solidFill>
                <a:srgbClr val="000000"/>
              </a:solidFill>
              <a:latin typeface="Arial"/>
              <a:ea typeface="Arial"/>
              <a:cs typeface="Arial"/>
              <a:sym typeface="Arial"/>
            </a:endParaRPr>
          </a:p>
        </p:txBody>
      </p:sp>
      <p:cxnSp>
        <p:nvCxnSpPr>
          <p:cNvPr id="191" name="Google Shape;191;g2c01b0e52ae_0_211"/>
          <p:cNvCxnSpPr>
            <a:stCxn id="166" idx="3"/>
            <a:endCxn id="190" idx="1"/>
          </p:cNvCxnSpPr>
          <p:nvPr/>
        </p:nvCxnSpPr>
        <p:spPr>
          <a:xfrm>
            <a:off x="2077800" y="2553600"/>
            <a:ext cx="593700" cy="3612000"/>
          </a:xfrm>
          <a:prstGeom prst="bentConnector3">
            <a:avLst>
              <a:gd fmla="val 49987" name="adj1"/>
            </a:avLst>
          </a:prstGeom>
          <a:noFill/>
          <a:ln cap="flat" cmpd="sng" w="19050">
            <a:solidFill>
              <a:srgbClr val="595959"/>
            </a:solidFill>
            <a:prstDash val="solid"/>
            <a:round/>
            <a:headEnd len="sm" w="sm" type="none"/>
            <a:tailEnd len="med" w="med" type="triangle"/>
          </a:ln>
        </p:spPr>
      </p:cxnSp>
      <p:sp>
        <p:nvSpPr>
          <p:cNvPr id="192" name="Google Shape;192;g2c01b0e52ae_0_211"/>
          <p:cNvSpPr/>
          <p:nvPr/>
        </p:nvSpPr>
        <p:spPr>
          <a:xfrm flipH="1" rot="-5400000">
            <a:off x="9509325" y="-50450"/>
            <a:ext cx="224700" cy="4125900"/>
          </a:xfrm>
          <a:prstGeom prst="leftBrace">
            <a:avLst>
              <a:gd fmla="val 52759" name="adj1"/>
              <a:gd fmla="val 52018" name="adj2"/>
            </a:avLst>
          </a:prstGeom>
          <a:noFill/>
          <a:ln cap="flat" cmpd="sng" w="28575">
            <a:solidFill>
              <a:srgbClr val="595959"/>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2c01b0e52ae_0_211"/>
          <p:cNvSpPr/>
          <p:nvPr/>
        </p:nvSpPr>
        <p:spPr>
          <a:xfrm>
            <a:off x="136100" y="1420825"/>
            <a:ext cx="1961400" cy="16842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pic>
        <p:nvPicPr>
          <p:cNvPr id="194" name="Google Shape;194;g2c01b0e52ae_0_211"/>
          <p:cNvPicPr preferRelativeResize="0"/>
          <p:nvPr/>
        </p:nvPicPr>
        <p:blipFill rotWithShape="1">
          <a:blip r:embed="rId3">
            <a:alphaModFix/>
          </a:blip>
          <a:srcRect b="0" l="0" r="0" t="0"/>
          <a:stretch/>
        </p:blipFill>
        <p:spPr>
          <a:xfrm>
            <a:off x="152390" y="1454305"/>
            <a:ext cx="1049360" cy="451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bf3736dea4_1_472"/>
          <p:cNvSpPr txBox="1"/>
          <p:nvPr/>
        </p:nvSpPr>
        <p:spPr>
          <a:xfrm>
            <a:off x="233756" y="6611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e-JERICO: JERICO-CORE Prototype</a:t>
            </a:r>
            <a:endParaRPr b="0" i="0" sz="1400" u="none" cap="none" strike="noStrike">
              <a:solidFill>
                <a:srgbClr val="000000"/>
              </a:solidFill>
              <a:latin typeface="Arial"/>
              <a:ea typeface="Arial"/>
              <a:cs typeface="Arial"/>
              <a:sym typeface="Arial"/>
            </a:endParaRPr>
          </a:p>
        </p:txBody>
      </p:sp>
      <p:pic>
        <p:nvPicPr>
          <p:cNvPr id="200" name="Google Shape;200;g2bf3736dea4_1_472"/>
          <p:cNvPicPr preferRelativeResize="0"/>
          <p:nvPr/>
        </p:nvPicPr>
        <p:blipFill rotWithShape="1">
          <a:blip r:embed="rId3">
            <a:alphaModFix/>
          </a:blip>
          <a:srcRect b="0" l="0" r="0" t="0"/>
          <a:stretch/>
        </p:blipFill>
        <p:spPr>
          <a:xfrm>
            <a:off x="1676400" y="1133125"/>
            <a:ext cx="9144000" cy="5332297"/>
          </a:xfrm>
          <a:prstGeom prst="rect">
            <a:avLst/>
          </a:prstGeom>
          <a:noFill/>
          <a:ln>
            <a:noFill/>
          </a:ln>
        </p:spPr>
      </p:pic>
      <p:sp>
        <p:nvSpPr>
          <p:cNvPr id="201" name="Google Shape;201;g2bf3736dea4_1_472"/>
          <p:cNvSpPr/>
          <p:nvPr/>
        </p:nvSpPr>
        <p:spPr>
          <a:xfrm>
            <a:off x="5612275" y="3301600"/>
            <a:ext cx="1065300" cy="2151900"/>
          </a:xfrm>
          <a:prstGeom prst="ellipse">
            <a:avLst/>
          </a:prstGeom>
          <a:solidFill>
            <a:srgbClr val="EEEEEE">
              <a:alpha val="64705"/>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bf3736dea4_1_472"/>
          <p:cNvSpPr/>
          <p:nvPr/>
        </p:nvSpPr>
        <p:spPr>
          <a:xfrm rot="-5400000">
            <a:off x="6965025" y="2228325"/>
            <a:ext cx="862200" cy="2693400"/>
          </a:xfrm>
          <a:prstGeom prst="triangle">
            <a:avLst>
              <a:gd fmla="val 50000" name="adj"/>
            </a:avLst>
          </a:prstGeom>
          <a:solidFill>
            <a:srgbClr val="EEEEEE">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 name="Google Shape;203;g2bf3736dea4_1_472"/>
          <p:cNvGrpSpPr/>
          <p:nvPr/>
        </p:nvGrpSpPr>
        <p:grpSpPr>
          <a:xfrm>
            <a:off x="1676400" y="2040125"/>
            <a:ext cx="4724400" cy="3012600"/>
            <a:chOff x="0" y="1735325"/>
            <a:chExt cx="4724400" cy="3012600"/>
          </a:xfrm>
        </p:grpSpPr>
        <p:sp>
          <p:nvSpPr>
            <p:cNvPr id="204" name="Google Shape;204;g2bf3736dea4_1_472"/>
            <p:cNvSpPr/>
            <p:nvPr/>
          </p:nvSpPr>
          <p:spPr>
            <a:xfrm>
              <a:off x="0" y="2158600"/>
              <a:ext cx="4724400" cy="2151900"/>
            </a:xfrm>
            <a:prstGeom prst="homePlate">
              <a:avLst>
                <a:gd fmla="val 71820" name="adj"/>
              </a:avLst>
            </a:prstGeom>
            <a:solidFill>
              <a:srgbClr val="EEEEEE">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bf3736dea4_1_472"/>
            <p:cNvSpPr/>
            <p:nvPr/>
          </p:nvSpPr>
          <p:spPr>
            <a:xfrm>
              <a:off x="97175" y="1735325"/>
              <a:ext cx="1749300" cy="3012600"/>
            </a:xfrm>
            <a:prstGeom prst="rect">
              <a:avLst/>
            </a:prstGeom>
            <a:solidFill>
              <a:srgbClr val="EEEEEE">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06" name="Google Shape;206;g2bf3736dea4_1_472"/>
          <p:cNvCxnSpPr/>
          <p:nvPr/>
        </p:nvCxnSpPr>
        <p:spPr>
          <a:xfrm flipH="1" rot="10800000">
            <a:off x="6452005" y="3128733"/>
            <a:ext cx="2268000" cy="360000"/>
          </a:xfrm>
          <a:prstGeom prst="straightConnector1">
            <a:avLst/>
          </a:prstGeom>
          <a:noFill/>
          <a:ln cap="flat" cmpd="sng" w="28575">
            <a:solidFill>
              <a:srgbClr val="000000"/>
            </a:solidFill>
            <a:prstDash val="solid"/>
            <a:round/>
            <a:headEnd len="sm" w="sm" type="none"/>
            <a:tailEnd len="sm" w="sm" type="none"/>
          </a:ln>
        </p:spPr>
      </p:cxnSp>
      <p:cxnSp>
        <p:nvCxnSpPr>
          <p:cNvPr id="207" name="Google Shape;207;g2bf3736dea4_1_472"/>
          <p:cNvCxnSpPr>
            <a:stCxn id="202" idx="2"/>
            <a:endCxn id="202" idx="4"/>
          </p:cNvCxnSpPr>
          <p:nvPr/>
        </p:nvCxnSpPr>
        <p:spPr>
          <a:xfrm rot="10800000">
            <a:off x="8742825" y="3143925"/>
            <a:ext cx="0" cy="862200"/>
          </a:xfrm>
          <a:prstGeom prst="straightConnector1">
            <a:avLst/>
          </a:prstGeom>
          <a:noFill/>
          <a:ln cap="flat" cmpd="sng" w="28575">
            <a:solidFill>
              <a:srgbClr val="000000"/>
            </a:solidFill>
            <a:prstDash val="solid"/>
            <a:round/>
            <a:headEnd len="sm" w="sm" type="none"/>
            <a:tailEnd len="sm" w="sm" type="none"/>
          </a:ln>
        </p:spPr>
      </p:cxnSp>
      <p:cxnSp>
        <p:nvCxnSpPr>
          <p:cNvPr id="208" name="Google Shape;208;g2bf3736dea4_1_472"/>
          <p:cNvCxnSpPr>
            <a:stCxn id="202" idx="2"/>
            <a:endCxn id="201" idx="7"/>
          </p:cNvCxnSpPr>
          <p:nvPr/>
        </p:nvCxnSpPr>
        <p:spPr>
          <a:xfrm rot="10800000">
            <a:off x="6521625" y="3616725"/>
            <a:ext cx="2221200" cy="389400"/>
          </a:xfrm>
          <a:prstGeom prst="straightConnector1">
            <a:avLst/>
          </a:prstGeom>
          <a:noFill/>
          <a:ln cap="flat" cmpd="sng" w="28575">
            <a:solidFill>
              <a:srgbClr val="000000"/>
            </a:solidFill>
            <a:prstDash val="solid"/>
            <a:round/>
            <a:headEnd len="sm" w="sm" type="none"/>
            <a:tailEnd len="sm" w="sm" type="none"/>
          </a:ln>
        </p:spPr>
      </p:cxnSp>
      <p:cxnSp>
        <p:nvCxnSpPr>
          <p:cNvPr id="209" name="Google Shape;209;g2bf3736dea4_1_472"/>
          <p:cNvCxnSpPr/>
          <p:nvPr/>
        </p:nvCxnSpPr>
        <p:spPr>
          <a:xfrm flipH="1">
            <a:off x="4799850" y="4122525"/>
            <a:ext cx="833100" cy="527400"/>
          </a:xfrm>
          <a:prstGeom prst="straightConnector1">
            <a:avLst/>
          </a:prstGeom>
          <a:noFill/>
          <a:ln cap="flat" cmpd="sng" w="28575">
            <a:solidFill>
              <a:srgbClr val="000000"/>
            </a:solidFill>
            <a:prstDash val="solid"/>
            <a:round/>
            <a:headEnd len="sm" w="sm" type="none"/>
            <a:tailEnd len="sm" w="sm" type="none"/>
          </a:ln>
        </p:spPr>
      </p:cxnSp>
      <p:cxnSp>
        <p:nvCxnSpPr>
          <p:cNvPr id="210" name="Google Shape;210;g2bf3736dea4_1_472"/>
          <p:cNvCxnSpPr/>
          <p:nvPr/>
        </p:nvCxnSpPr>
        <p:spPr>
          <a:xfrm flipH="1">
            <a:off x="3508825" y="4636175"/>
            <a:ext cx="1346700" cy="13800"/>
          </a:xfrm>
          <a:prstGeom prst="straightConnector1">
            <a:avLst/>
          </a:prstGeom>
          <a:noFill/>
          <a:ln cap="flat" cmpd="sng" w="28575">
            <a:solidFill>
              <a:srgbClr val="000000"/>
            </a:solidFill>
            <a:prstDash val="solid"/>
            <a:round/>
            <a:headEnd len="sm" w="sm" type="none"/>
            <a:tailEnd len="sm" w="sm" type="none"/>
          </a:ln>
        </p:spPr>
      </p:cxnSp>
      <p:cxnSp>
        <p:nvCxnSpPr>
          <p:cNvPr id="211" name="Google Shape;211;g2bf3736dea4_1_472"/>
          <p:cNvCxnSpPr/>
          <p:nvPr/>
        </p:nvCxnSpPr>
        <p:spPr>
          <a:xfrm flipH="1">
            <a:off x="3495100" y="4663925"/>
            <a:ext cx="13800" cy="402600"/>
          </a:xfrm>
          <a:prstGeom prst="straightConnector1">
            <a:avLst/>
          </a:prstGeom>
          <a:noFill/>
          <a:ln cap="flat" cmpd="sng" w="28575">
            <a:solidFill>
              <a:srgbClr val="000000"/>
            </a:solidFill>
            <a:prstDash val="solid"/>
            <a:round/>
            <a:headEnd len="sm" w="sm" type="none"/>
            <a:tailEnd len="sm" w="sm" type="none"/>
          </a:ln>
        </p:spPr>
      </p:cxnSp>
      <p:cxnSp>
        <p:nvCxnSpPr>
          <p:cNvPr id="212" name="Google Shape;212;g2bf3736dea4_1_472"/>
          <p:cNvCxnSpPr/>
          <p:nvPr/>
        </p:nvCxnSpPr>
        <p:spPr>
          <a:xfrm rot="10800000">
            <a:off x="1801300" y="5066300"/>
            <a:ext cx="1707600" cy="14100"/>
          </a:xfrm>
          <a:prstGeom prst="straightConnector1">
            <a:avLst/>
          </a:prstGeom>
          <a:noFill/>
          <a:ln cap="flat" cmpd="sng" w="28575">
            <a:solidFill>
              <a:srgbClr val="000000"/>
            </a:solidFill>
            <a:prstDash val="solid"/>
            <a:round/>
            <a:headEnd len="sm" w="sm" type="none"/>
            <a:tailEnd len="sm" w="sm" type="none"/>
          </a:ln>
        </p:spPr>
      </p:cxnSp>
      <p:cxnSp>
        <p:nvCxnSpPr>
          <p:cNvPr id="213" name="Google Shape;213;g2bf3736dea4_1_472"/>
          <p:cNvCxnSpPr/>
          <p:nvPr/>
        </p:nvCxnSpPr>
        <p:spPr>
          <a:xfrm>
            <a:off x="1863650" y="4573858"/>
            <a:ext cx="0" cy="499800"/>
          </a:xfrm>
          <a:prstGeom prst="straightConnector1">
            <a:avLst/>
          </a:prstGeom>
          <a:noFill/>
          <a:ln cap="flat" cmpd="sng" w="28575">
            <a:solidFill>
              <a:srgbClr val="000000"/>
            </a:solidFill>
            <a:prstDash val="solid"/>
            <a:round/>
            <a:headEnd len="sm" w="sm" type="none"/>
            <a:tailEnd len="sm" w="sm" type="none"/>
          </a:ln>
        </p:spPr>
      </p:cxnSp>
      <p:cxnSp>
        <p:nvCxnSpPr>
          <p:cNvPr id="214" name="Google Shape;214;g2bf3736dea4_1_472"/>
          <p:cNvCxnSpPr/>
          <p:nvPr/>
        </p:nvCxnSpPr>
        <p:spPr>
          <a:xfrm>
            <a:off x="1752600" y="4594525"/>
            <a:ext cx="111000" cy="0"/>
          </a:xfrm>
          <a:prstGeom prst="straightConnector1">
            <a:avLst/>
          </a:prstGeom>
          <a:noFill/>
          <a:ln cap="flat" cmpd="sng" w="28575">
            <a:solidFill>
              <a:srgbClr val="000000"/>
            </a:solidFill>
            <a:prstDash val="solid"/>
            <a:round/>
            <a:headEnd len="sm" w="sm" type="none"/>
            <a:tailEnd len="sm" w="sm" type="none"/>
          </a:ln>
        </p:spPr>
      </p:cxnSp>
      <p:cxnSp>
        <p:nvCxnSpPr>
          <p:cNvPr id="215" name="Google Shape;215;g2bf3736dea4_1_472"/>
          <p:cNvCxnSpPr/>
          <p:nvPr/>
        </p:nvCxnSpPr>
        <p:spPr>
          <a:xfrm rot="10800000">
            <a:off x="1738800" y="2456725"/>
            <a:ext cx="13800" cy="2137800"/>
          </a:xfrm>
          <a:prstGeom prst="straightConnector1">
            <a:avLst/>
          </a:prstGeom>
          <a:noFill/>
          <a:ln cap="flat" cmpd="sng" w="28575">
            <a:solidFill>
              <a:srgbClr val="000000"/>
            </a:solidFill>
            <a:prstDash val="solid"/>
            <a:round/>
            <a:headEnd len="sm" w="sm" type="none"/>
            <a:tailEnd len="sm" w="sm" type="none"/>
          </a:ln>
        </p:spPr>
      </p:cxnSp>
      <p:cxnSp>
        <p:nvCxnSpPr>
          <p:cNvPr id="216" name="Google Shape;216;g2bf3736dea4_1_472"/>
          <p:cNvCxnSpPr/>
          <p:nvPr/>
        </p:nvCxnSpPr>
        <p:spPr>
          <a:xfrm>
            <a:off x="1752600" y="2460925"/>
            <a:ext cx="111000" cy="0"/>
          </a:xfrm>
          <a:prstGeom prst="straightConnector1">
            <a:avLst/>
          </a:prstGeom>
          <a:noFill/>
          <a:ln cap="flat" cmpd="sng" w="28575">
            <a:solidFill>
              <a:srgbClr val="000000"/>
            </a:solidFill>
            <a:prstDash val="solid"/>
            <a:round/>
            <a:headEnd len="sm" w="sm" type="none"/>
            <a:tailEnd len="sm" w="sm" type="none"/>
          </a:ln>
        </p:spPr>
      </p:cxnSp>
      <p:cxnSp>
        <p:nvCxnSpPr>
          <p:cNvPr id="217" name="Google Shape;217;g2bf3736dea4_1_472"/>
          <p:cNvCxnSpPr/>
          <p:nvPr/>
        </p:nvCxnSpPr>
        <p:spPr>
          <a:xfrm>
            <a:off x="1849775" y="2054000"/>
            <a:ext cx="13800" cy="414900"/>
          </a:xfrm>
          <a:prstGeom prst="straightConnector1">
            <a:avLst/>
          </a:prstGeom>
          <a:noFill/>
          <a:ln cap="flat" cmpd="sng" w="28575">
            <a:solidFill>
              <a:srgbClr val="000000"/>
            </a:solidFill>
            <a:prstDash val="solid"/>
            <a:round/>
            <a:headEnd len="sm" w="sm" type="none"/>
            <a:tailEnd len="sm" w="sm" type="none"/>
          </a:ln>
        </p:spPr>
      </p:cxnSp>
      <p:cxnSp>
        <p:nvCxnSpPr>
          <p:cNvPr id="218" name="Google Shape;218;g2bf3736dea4_1_472"/>
          <p:cNvCxnSpPr/>
          <p:nvPr/>
        </p:nvCxnSpPr>
        <p:spPr>
          <a:xfrm rot="10800000">
            <a:off x="1801300" y="2052852"/>
            <a:ext cx="1707600" cy="14100"/>
          </a:xfrm>
          <a:prstGeom prst="straightConnector1">
            <a:avLst/>
          </a:prstGeom>
          <a:noFill/>
          <a:ln cap="flat" cmpd="sng" w="28575">
            <a:solidFill>
              <a:srgbClr val="000000"/>
            </a:solidFill>
            <a:prstDash val="solid"/>
            <a:round/>
            <a:headEnd len="sm" w="sm" type="none"/>
            <a:tailEnd len="sm" w="sm" type="none"/>
          </a:ln>
        </p:spPr>
      </p:cxnSp>
      <p:cxnSp>
        <p:nvCxnSpPr>
          <p:cNvPr id="219" name="Google Shape;219;g2bf3736dea4_1_472"/>
          <p:cNvCxnSpPr/>
          <p:nvPr/>
        </p:nvCxnSpPr>
        <p:spPr>
          <a:xfrm flipH="1">
            <a:off x="3495100" y="2073125"/>
            <a:ext cx="13800" cy="402600"/>
          </a:xfrm>
          <a:prstGeom prst="straightConnector1">
            <a:avLst/>
          </a:prstGeom>
          <a:noFill/>
          <a:ln cap="flat" cmpd="sng" w="28575">
            <a:solidFill>
              <a:srgbClr val="000000"/>
            </a:solidFill>
            <a:prstDash val="solid"/>
            <a:round/>
            <a:headEnd len="sm" w="sm" type="none"/>
            <a:tailEnd len="sm" w="sm" type="none"/>
          </a:ln>
        </p:spPr>
      </p:cxnSp>
      <p:cxnSp>
        <p:nvCxnSpPr>
          <p:cNvPr id="220" name="Google Shape;220;g2bf3736dea4_1_472"/>
          <p:cNvCxnSpPr/>
          <p:nvPr/>
        </p:nvCxnSpPr>
        <p:spPr>
          <a:xfrm flipH="1">
            <a:off x="3508825" y="2440258"/>
            <a:ext cx="1346700" cy="13800"/>
          </a:xfrm>
          <a:prstGeom prst="straightConnector1">
            <a:avLst/>
          </a:prstGeom>
          <a:noFill/>
          <a:ln cap="flat" cmpd="sng" w="28575">
            <a:solidFill>
              <a:srgbClr val="000000"/>
            </a:solidFill>
            <a:prstDash val="solid"/>
            <a:round/>
            <a:headEnd len="sm" w="sm" type="none"/>
            <a:tailEnd len="sm" w="sm" type="none"/>
          </a:ln>
        </p:spPr>
      </p:cxnSp>
      <p:cxnSp>
        <p:nvCxnSpPr>
          <p:cNvPr id="221" name="Google Shape;221;g2bf3736dea4_1_472"/>
          <p:cNvCxnSpPr/>
          <p:nvPr/>
        </p:nvCxnSpPr>
        <p:spPr>
          <a:xfrm rot="10800000">
            <a:off x="4841575" y="2442750"/>
            <a:ext cx="1249500" cy="860700"/>
          </a:xfrm>
          <a:prstGeom prst="straightConnector1">
            <a:avLst/>
          </a:prstGeom>
          <a:noFill/>
          <a:ln cap="flat" cmpd="sng" w="28575">
            <a:solidFill>
              <a:srgbClr val="000000"/>
            </a:solidFill>
            <a:prstDash val="solid"/>
            <a:round/>
            <a:headEnd len="sm" w="sm" type="none"/>
            <a:tailEnd len="sm" w="sm" type="none"/>
          </a:ln>
        </p:spPr>
      </p:cxnSp>
      <p:sp>
        <p:nvSpPr>
          <p:cNvPr id="222" name="Google Shape;222;g2bf3736dea4_1_472"/>
          <p:cNvSpPr txBox="1"/>
          <p:nvPr/>
        </p:nvSpPr>
        <p:spPr>
          <a:xfrm>
            <a:off x="2815075" y="3274750"/>
            <a:ext cx="2324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HARVESTERS &amp; SDK</a:t>
            </a:r>
            <a:endParaRPr b="1" i="0" sz="1400" u="none" cap="none" strike="noStrike">
              <a:solidFill>
                <a:srgbClr val="000000"/>
              </a:solidFill>
              <a:latin typeface="Arial"/>
              <a:ea typeface="Arial"/>
              <a:cs typeface="Arial"/>
              <a:sym typeface="Arial"/>
            </a:endParaRPr>
          </a:p>
        </p:txBody>
      </p:sp>
      <p:sp>
        <p:nvSpPr>
          <p:cNvPr id="223" name="Google Shape;223;g2bf3736dea4_1_472"/>
          <p:cNvSpPr txBox="1"/>
          <p:nvPr/>
        </p:nvSpPr>
        <p:spPr>
          <a:xfrm>
            <a:off x="6548875" y="3427150"/>
            <a:ext cx="2324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EPOS</a:t>
            </a:r>
            <a:endParaRPr b="1" i="0" sz="1400" u="none" cap="none" strike="noStrike">
              <a:solidFill>
                <a:srgbClr val="000000"/>
              </a:solidFill>
              <a:latin typeface="Arial"/>
              <a:ea typeface="Arial"/>
              <a:cs typeface="Arial"/>
              <a:sym typeface="Arial"/>
            </a:endParaRPr>
          </a:p>
        </p:txBody>
      </p:sp>
      <p:sp>
        <p:nvSpPr>
          <p:cNvPr id="224" name="Google Shape;224;g2bf3736dea4_1_472"/>
          <p:cNvSpPr txBox="1"/>
          <p:nvPr/>
        </p:nvSpPr>
        <p:spPr>
          <a:xfrm>
            <a:off x="5447524" y="4653750"/>
            <a:ext cx="1346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D2PTS &amp;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Pilot </a:t>
            </a:r>
            <a:endParaRPr b="1" i="0" sz="1400" u="none" cap="none" strike="noStrike">
              <a:solidFill>
                <a:srgbClr val="000000"/>
              </a:solidFill>
              <a:latin typeface="Arial"/>
              <a:ea typeface="Arial"/>
              <a:cs typeface="Arial"/>
              <a:sym typeface="Arial"/>
            </a:endParaRPr>
          </a:p>
        </p:txBody>
      </p:sp>
      <p:sp>
        <p:nvSpPr>
          <p:cNvPr id="225" name="Google Shape;225;g2bf3736dea4_1_472"/>
          <p:cNvSpPr/>
          <p:nvPr/>
        </p:nvSpPr>
        <p:spPr>
          <a:xfrm>
            <a:off x="5410825" y="2949275"/>
            <a:ext cx="1446900" cy="1322400"/>
          </a:xfrm>
          <a:prstGeom prst="blockArc">
            <a:avLst>
              <a:gd fmla="val 18645852" name="adj1"/>
              <a:gd fmla="val 8711647" name="adj2"/>
              <a:gd fmla="val 24161" name="adj3"/>
            </a:avLst>
          </a:prstGeom>
          <a:solidFill>
            <a:srgbClr val="EEEEEE">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2bf3736dea4_1_472"/>
          <p:cNvSpPr/>
          <p:nvPr/>
        </p:nvSpPr>
        <p:spPr>
          <a:xfrm>
            <a:off x="5445377" y="2921510"/>
            <a:ext cx="1446900" cy="1322400"/>
          </a:xfrm>
          <a:prstGeom prst="blockArc">
            <a:avLst>
              <a:gd fmla="val 18838695" name="adj1"/>
              <a:gd fmla="val 20703334" name="adj2"/>
              <a:gd fmla="val 0" name="adj3"/>
            </a:avLst>
          </a:prstGeom>
          <a:solidFill>
            <a:srgbClr val="EEEEEE">
              <a:alpha val="64705"/>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7" name="Google Shape;227;g2bf3736dea4_1_472"/>
          <p:cNvCxnSpPr>
            <a:stCxn id="226" idx="0"/>
            <a:endCxn id="228" idx="0"/>
          </p:cNvCxnSpPr>
          <p:nvPr/>
        </p:nvCxnSpPr>
        <p:spPr>
          <a:xfrm flipH="1">
            <a:off x="6409447" y="3086812"/>
            <a:ext cx="237900" cy="208500"/>
          </a:xfrm>
          <a:prstGeom prst="straightConnector1">
            <a:avLst/>
          </a:prstGeom>
          <a:noFill/>
          <a:ln cap="flat" cmpd="sng" w="28575">
            <a:solidFill>
              <a:srgbClr val="000000"/>
            </a:solidFill>
            <a:prstDash val="solid"/>
            <a:round/>
            <a:headEnd len="sm" w="sm" type="none"/>
            <a:tailEnd len="sm" w="sm" type="none"/>
          </a:ln>
        </p:spPr>
      </p:cxnSp>
      <p:sp>
        <p:nvSpPr>
          <p:cNvPr id="229" name="Google Shape;229;g2bf3736dea4_1_472"/>
          <p:cNvSpPr txBox="1"/>
          <p:nvPr/>
        </p:nvSpPr>
        <p:spPr>
          <a:xfrm rot="-2230115">
            <a:off x="5828572" y="3663210"/>
            <a:ext cx="1346658" cy="40020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APIs </a:t>
            </a:r>
            <a:endParaRPr b="1" i="0" sz="1400" u="none" cap="none" strike="noStrike">
              <a:solidFill>
                <a:srgbClr val="000000"/>
              </a:solidFill>
              <a:latin typeface="Arial"/>
              <a:ea typeface="Arial"/>
              <a:cs typeface="Arial"/>
              <a:sym typeface="Arial"/>
            </a:endParaRPr>
          </a:p>
        </p:txBody>
      </p:sp>
      <p:sp>
        <p:nvSpPr>
          <p:cNvPr id="228" name="Google Shape;228;g2bf3736dea4_1_472"/>
          <p:cNvSpPr/>
          <p:nvPr/>
        </p:nvSpPr>
        <p:spPr>
          <a:xfrm>
            <a:off x="5092142" y="3011592"/>
            <a:ext cx="1446900" cy="1322400"/>
          </a:xfrm>
          <a:prstGeom prst="blockArc">
            <a:avLst>
              <a:gd fmla="val 19653035" name="adj1"/>
              <a:gd fmla="val 20703334" name="adj2"/>
              <a:gd fmla="val 0" name="adj3"/>
            </a:avLst>
          </a:prstGeom>
          <a:solidFill>
            <a:srgbClr val="EEEEEE">
              <a:alpha val="64705"/>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2bf3736dea4_1_472"/>
          <p:cNvSpPr/>
          <p:nvPr/>
        </p:nvSpPr>
        <p:spPr>
          <a:xfrm>
            <a:off x="5459260" y="2893745"/>
            <a:ext cx="1446900" cy="1322400"/>
          </a:xfrm>
          <a:prstGeom prst="blockArc">
            <a:avLst>
              <a:gd fmla="val 713883" name="adj1"/>
              <a:gd fmla="val 2946825" name="adj2"/>
              <a:gd fmla="val 0" name="adj3"/>
            </a:avLst>
          </a:prstGeom>
          <a:solidFill>
            <a:srgbClr val="EEEEEE">
              <a:alpha val="64705"/>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1" name="Google Shape;231;g2bf3736dea4_1_472"/>
          <p:cNvGrpSpPr/>
          <p:nvPr/>
        </p:nvGrpSpPr>
        <p:grpSpPr>
          <a:xfrm>
            <a:off x="9697900" y="5366900"/>
            <a:ext cx="791100" cy="338700"/>
            <a:chOff x="8021500" y="5062100"/>
            <a:chExt cx="791100" cy="338700"/>
          </a:xfrm>
        </p:grpSpPr>
        <p:sp>
          <p:nvSpPr>
            <p:cNvPr id="232" name="Google Shape;232;g2bf3736dea4_1_472"/>
            <p:cNvSpPr txBox="1"/>
            <p:nvPr/>
          </p:nvSpPr>
          <p:spPr>
            <a:xfrm>
              <a:off x="8021500" y="5121792"/>
              <a:ext cx="714900" cy="219300"/>
            </a:xfrm>
            <a:prstGeom prst="rect">
              <a:avLst/>
            </a:prstGeom>
            <a:solidFill>
              <a:srgbClr val="CFE2F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233" name="Google Shape;233;g2bf3736dea4_1_472"/>
            <p:cNvSpPr txBox="1"/>
            <p:nvPr/>
          </p:nvSpPr>
          <p:spPr>
            <a:xfrm>
              <a:off x="8097700" y="5062100"/>
              <a:ext cx="714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ICOS...</a:t>
              </a:r>
              <a:endParaRPr b="0" i="0" sz="10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2bf3736dea4_1_630"/>
          <p:cNvPicPr preferRelativeResize="0"/>
          <p:nvPr/>
        </p:nvPicPr>
        <p:blipFill rotWithShape="1">
          <a:blip r:embed="rId3">
            <a:alphaModFix/>
          </a:blip>
          <a:srcRect b="0" l="0" r="0" t="0"/>
          <a:stretch/>
        </p:blipFill>
        <p:spPr>
          <a:xfrm>
            <a:off x="0" y="609600"/>
            <a:ext cx="12192000" cy="6240010"/>
          </a:xfrm>
          <a:prstGeom prst="rect">
            <a:avLst/>
          </a:prstGeom>
          <a:noFill/>
          <a:ln>
            <a:noFill/>
          </a:ln>
        </p:spPr>
      </p:pic>
      <p:sp>
        <p:nvSpPr>
          <p:cNvPr id="239" name="Google Shape;239;g2bf3736dea4_1_630"/>
          <p:cNvSpPr txBox="1"/>
          <p:nvPr/>
        </p:nvSpPr>
        <p:spPr>
          <a:xfrm>
            <a:off x="7269400" y="2023925"/>
            <a:ext cx="4215000" cy="4694400"/>
          </a:xfrm>
          <a:prstGeom prst="rect">
            <a:avLst/>
          </a:prstGeom>
          <a:solidFill>
            <a:srgbClr val="FCE5C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Open Sans"/>
                <a:ea typeface="Open Sans"/>
                <a:cs typeface="Open Sans"/>
                <a:sym typeface="Open Sans"/>
              </a:rPr>
              <a:t>MoU to frame the collaboration in the context of JERICO-S3 finishing June 2024</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00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EPOS shared code with JERICO partners to support the creation of JERICO-CORE pilot (</a:t>
            </a:r>
            <a:r>
              <a:rPr b="0" i="0" lang="en-GB" sz="2000" u="sng" cap="none" strike="noStrike">
                <a:solidFill>
                  <a:schemeClr val="hlink"/>
                </a:solidFill>
                <a:latin typeface="Open Sans"/>
                <a:ea typeface="Open Sans"/>
                <a:cs typeface="Open Sans"/>
                <a:sym typeface="Open Sans"/>
                <a:hlinkClick r:id="rId4"/>
              </a:rPr>
              <a:t>https://ui.core.jerico-ri.eu/</a:t>
            </a:r>
            <a:r>
              <a:rPr b="0" i="0" lang="en-GB" sz="2000" u="none" cap="none" strike="noStrike">
                <a:solidFill>
                  <a:schemeClr val="dk1"/>
                </a:solidFill>
                <a:latin typeface="Open Sans"/>
                <a:ea typeface="Open Sans"/>
                <a:cs typeface="Open Sans"/>
                <a:sym typeface="Open Sans"/>
              </a:rPr>
              <a:t>)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00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JERICO-CORE team adapted the code and provided feedback of potential improvements</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240" name="Google Shape;240;g2bf3736dea4_1_630"/>
          <p:cNvSpPr txBox="1"/>
          <p:nvPr/>
        </p:nvSpPr>
        <p:spPr>
          <a:xfrm>
            <a:off x="152406" y="149463"/>
            <a:ext cx="1178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275536"/>
                </a:solidFill>
                <a:latin typeface="Calibri"/>
                <a:ea typeface="Calibri"/>
                <a:cs typeface="Calibri"/>
                <a:sym typeface="Calibri"/>
              </a:rPr>
              <a:t>JERICO-CORE pilot and EPOS platforms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2021-05-05T12:54:12Z</dcterms:created>
  <dc:creator>Microsoft Office User</dc:creator>
</cp:coreProperties>
</file>