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7" r:id="rId4"/>
    <p:sldId id="276" r:id="rId5"/>
    <p:sldId id="274" r:id="rId6"/>
    <p:sldId id="269" r:id="rId7"/>
    <p:sldId id="27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6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6630" userDrawn="1">
          <p15:clr>
            <a:srgbClr val="A4A3A4"/>
          </p15:clr>
        </p15:guide>
        <p15:guide id="6" pos="3545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8CA8"/>
    <a:srgbClr val="F5F5F5"/>
    <a:srgbClr val="275536"/>
    <a:srgbClr val="73FEFF"/>
    <a:srgbClr val="7A81FF"/>
    <a:srgbClr val="0096FF"/>
    <a:srgbClr val="00FDFF"/>
    <a:srgbClr val="76D6FF"/>
    <a:srgbClr val="F6C143"/>
    <a:srgbClr val="41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67"/>
    <p:restoredTop sz="85661" autoAdjust="0"/>
  </p:normalViewPr>
  <p:slideViewPr>
    <p:cSldViewPr snapToGrid="0" snapToObjects="1">
      <p:cViewPr varScale="1">
        <p:scale>
          <a:sx n="88" d="100"/>
          <a:sy n="88" d="100"/>
        </p:scale>
        <p:origin x="1860" y="84"/>
      </p:cViewPr>
      <p:guideLst>
        <p:guide pos="166"/>
        <p:guide orient="horz" pos="346"/>
        <p:guide orient="horz" pos="3997"/>
        <p:guide pos="7514"/>
        <p:guide pos="6630"/>
        <p:guide pos="3545"/>
        <p:guide pos="39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89D2618-057A-A541-B388-217B7607CE32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014C21A2-60AD-334E-9C41-2DC0EF94D36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8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AADCB-C06D-CC8D-4A45-D278675C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C00D2-9594-D387-F96E-C5BC32802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A64B0-DEF9-684D-6C25-57F113CBB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E85BE-3915-46FF-0B20-88F0E6087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58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950A2-7ACA-7C87-96E5-B1ADE5CD5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2DF56-ED24-668E-8ED4-968962E51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C492B-31C9-E897-C5A3-0799B84F5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B6B87-4BE2-AB97-533C-93E82AE6C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76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6917F-45B8-844E-A08C-0A84EBCB4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2088E-A2E5-1B40-B930-A1C777F22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9F521F-43A9-E64D-80A9-92042078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C34D8-DAE5-1442-A238-7830BB53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ED46DA-2940-B347-BA42-539F38B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61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344A0-E3CB-9142-9F20-A199C00C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222FB2-8118-724C-937E-DD4BE19C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CAC4A-872F-A546-8132-996DEEF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BAC3C4-B470-F041-A7FB-B68379CA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5F620-7670-5443-8A6F-E97921AC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1B0A3-4B74-854E-AA21-B9320E01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53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748E1-417D-D444-A649-115A7A57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9610"/>
            <a:ext cx="10515600" cy="2233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C4902-302F-DD40-B41A-CB3B0BBF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04/03/2024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DF8F6-2478-A345-86CE-263C92F8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24A09-0147-EF4D-BF73-1E65F278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55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64292-D0E6-D341-B154-EC70C0C0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B65797-ED89-5A4D-BDBC-259C7552E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0A6736-1641-BC45-A2C7-CFCF077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AEF0D6-7CD6-F849-BF19-BB84FCB8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D8B44C-12FC-AF4D-B37B-B8140151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743896-F6B8-9947-BE63-2B2C4C0D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16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A90186-9173-2544-9015-817BDBD1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7A52C-450B-FD4E-A736-C6FF1EB6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B63EE2-01EC-9245-950E-9AC059E0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57FA33-9734-874C-991E-47C6070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8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C4DD10-03F4-8D4E-8CEA-DD00CF88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DFA2A2-60D4-8241-B391-1E99B8FD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3A6B78-DD91-3F4B-81C2-37CD0107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249F3-8563-B848-829F-0913562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4FC632-E4D9-474A-B216-12EEDEE95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C1A5D-67C8-3949-8E8E-4E0EAA12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296A6-1CBA-9A40-A038-4627496A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31A18F-A3F5-884F-A4F6-CE86DF4B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005375-C923-924C-97AE-7EECB9FD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5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2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4DE853-B1D4-CF4A-811E-CE5CCB56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85B27-AA28-254F-B7D8-F41B1E37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0548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pos-be.eu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C7FD-0966-3D43-EAD3-4D3C85A62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275536"/>
                </a:solidFill>
              </a:rPr>
              <a:t>EPOS in </a:t>
            </a:r>
            <a:r>
              <a:rPr lang="it-IT" sz="2800" b="1" dirty="0" err="1">
                <a:solidFill>
                  <a:srgbClr val="275536"/>
                </a:solidFill>
              </a:rPr>
              <a:t>Belgium</a:t>
            </a:r>
            <a:r>
              <a:rPr lang="it-IT" sz="2800" b="1" dirty="0">
                <a:solidFill>
                  <a:srgbClr val="275536"/>
                </a:solidFill>
              </a:rPr>
              <a:t> </a:t>
            </a:r>
            <a:br>
              <a:rPr lang="en-US" sz="3200" dirty="0">
                <a:solidFill>
                  <a:srgbClr val="275536"/>
                </a:solidFill>
                <a:latin typeface="+mn-lt"/>
                <a:ea typeface="+mn-ea"/>
                <a:cs typeface="+mn-cs"/>
              </a:rPr>
            </a:br>
            <a:endParaRPr lang="en-IT" sz="3200" dirty="0">
              <a:solidFill>
                <a:srgbClr val="2755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43831-96CF-039B-1A76-328F9BA5C5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275536"/>
                </a:solidFill>
              </a:rPr>
              <a:t>C. Bruyninx</a:t>
            </a:r>
          </a:p>
          <a:p>
            <a:r>
              <a:rPr lang="en-US" dirty="0">
                <a:solidFill>
                  <a:srgbClr val="275536"/>
                </a:solidFill>
              </a:rPr>
              <a:t>Royal Observatory of Belgium</a:t>
            </a:r>
          </a:p>
          <a:p>
            <a:endParaRPr lang="en-US" dirty="0">
              <a:solidFill>
                <a:srgbClr val="275536"/>
              </a:solidFill>
            </a:endParaRPr>
          </a:p>
          <a:p>
            <a:r>
              <a:rPr lang="en-US" dirty="0">
                <a:solidFill>
                  <a:srgbClr val="275536"/>
                </a:solidFill>
              </a:rPr>
              <a:t>F. Hernandez</a:t>
            </a:r>
          </a:p>
          <a:p>
            <a:r>
              <a:rPr lang="en-US" dirty="0" err="1">
                <a:solidFill>
                  <a:srgbClr val="275536"/>
                </a:solidFill>
              </a:rPr>
              <a:t>Vlaams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Instituut</a:t>
            </a:r>
            <a:r>
              <a:rPr lang="en-US" dirty="0">
                <a:solidFill>
                  <a:srgbClr val="275536"/>
                </a:solidFill>
              </a:rPr>
              <a:t> </a:t>
            </a:r>
            <a:r>
              <a:rPr lang="en-US" dirty="0" err="1">
                <a:solidFill>
                  <a:srgbClr val="275536"/>
                </a:solidFill>
              </a:rPr>
              <a:t>voor</a:t>
            </a:r>
            <a:r>
              <a:rPr lang="en-US" dirty="0">
                <a:solidFill>
                  <a:srgbClr val="275536"/>
                </a:solidFill>
              </a:rPr>
              <a:t> de Zee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86418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57D93-168B-F9B4-1F09-5E64F2A00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A31C5F-5F07-8EFD-9547-B76D8FBE5B41}"/>
              </a:ext>
            </a:extLst>
          </p:cNvPr>
          <p:cNvSpPr/>
          <p:nvPr/>
        </p:nvSpPr>
        <p:spPr>
          <a:xfrm>
            <a:off x="485116" y="4219710"/>
            <a:ext cx="11221768" cy="18358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3D296B-2E4D-DBE3-F670-E4125B34E370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275536"/>
                </a:solidFill>
              </a:rPr>
              <a:t>It’s</a:t>
            </a:r>
            <a:r>
              <a:rPr lang="it-IT" sz="2400" b="1" dirty="0">
                <a:solidFill>
                  <a:srgbClr val="275536"/>
                </a:solidFill>
              </a:rPr>
              <a:t> </a:t>
            </a:r>
            <a:r>
              <a:rPr lang="it-IT" sz="2400" b="1" dirty="0" err="1">
                <a:solidFill>
                  <a:srgbClr val="275536"/>
                </a:solidFill>
              </a:rPr>
              <a:t>complicated</a:t>
            </a:r>
            <a:r>
              <a:rPr lang="it-IT" sz="2400" b="1" dirty="0">
                <a:solidFill>
                  <a:srgbClr val="275536"/>
                </a:solidFill>
              </a:rPr>
              <a:t>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6679B-783C-EB87-082D-0C731B9AAEAB}"/>
              </a:ext>
            </a:extLst>
          </p:cNvPr>
          <p:cNvSpPr txBox="1"/>
          <p:nvPr/>
        </p:nvSpPr>
        <p:spPr>
          <a:xfrm>
            <a:off x="470269" y="3898053"/>
            <a:ext cx="7050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275536"/>
                </a:solidFill>
              </a:rPr>
              <a:t>First steps in EPOS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2010-2014: EPOS Preparatory Phase (EPOS PP) </a:t>
            </a:r>
          </a:p>
          <a:p>
            <a:r>
              <a:rPr lang="en-US" dirty="0"/>
              <a:t>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2EEB4-39E0-A5A3-1191-30CCB647636C}"/>
              </a:ext>
            </a:extLst>
          </p:cNvPr>
          <p:cNvSpPr txBox="1"/>
          <p:nvPr/>
        </p:nvSpPr>
        <p:spPr>
          <a:xfrm>
            <a:off x="6820828" y="4322030"/>
            <a:ext cx="49009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Federal research agency</a:t>
            </a:r>
          </a:p>
          <a:p>
            <a:endParaRPr lang="en-US" u="sng" dirty="0"/>
          </a:p>
          <a:p>
            <a:pPr>
              <a:spcAft>
                <a:spcPts val="600"/>
              </a:spcAft>
            </a:pPr>
            <a:r>
              <a:rPr lang="en-US" dirty="0"/>
              <a:t>Royal Observatory of Belgium (ROB)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Geodetic Working Group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Seismology Working Group</a:t>
            </a:r>
            <a:endParaRPr lang="en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0942D-42E2-F9F2-A49D-C7C8190E194E}"/>
              </a:ext>
            </a:extLst>
          </p:cNvPr>
          <p:cNvSpPr txBox="1"/>
          <p:nvPr/>
        </p:nvSpPr>
        <p:spPr>
          <a:xfrm>
            <a:off x="3717383" y="1494778"/>
            <a:ext cx="5554046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Belgium is a federal country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Scientific research is split: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Federal, Flemish, and Walloon component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7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55391-B145-64BD-ED9A-71A2C2F30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4EEA77B-AA5B-65F6-5882-C22E33735FD7}"/>
              </a:ext>
            </a:extLst>
          </p:cNvPr>
          <p:cNvSpPr/>
          <p:nvPr/>
        </p:nvSpPr>
        <p:spPr>
          <a:xfrm>
            <a:off x="8441635" y="962656"/>
            <a:ext cx="3089947" cy="5351031"/>
          </a:xfrm>
          <a:prstGeom prst="rect">
            <a:avLst/>
          </a:prstGeom>
          <a:solidFill>
            <a:schemeClr val="bg2"/>
          </a:solidFill>
          <a:ln w="19050">
            <a:solidFill>
              <a:srgbClr val="698C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304D72-2E70-5DB8-0629-ECC4C6ED8978}"/>
              </a:ext>
            </a:extLst>
          </p:cNvPr>
          <p:cNvSpPr/>
          <p:nvPr/>
        </p:nvSpPr>
        <p:spPr>
          <a:xfrm>
            <a:off x="4169103" y="967812"/>
            <a:ext cx="3900124" cy="5351031"/>
          </a:xfrm>
          <a:prstGeom prst="rect">
            <a:avLst/>
          </a:prstGeom>
          <a:solidFill>
            <a:schemeClr val="bg2"/>
          </a:solidFill>
          <a:ln w="19050">
            <a:solidFill>
              <a:srgbClr val="698C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8AADA-BD16-80CA-4CF6-F1A40425E24C}"/>
              </a:ext>
            </a:extLst>
          </p:cNvPr>
          <p:cNvSpPr/>
          <p:nvPr/>
        </p:nvSpPr>
        <p:spPr>
          <a:xfrm>
            <a:off x="659962" y="961170"/>
            <a:ext cx="3061725" cy="5351031"/>
          </a:xfrm>
          <a:prstGeom prst="rect">
            <a:avLst/>
          </a:prstGeom>
          <a:solidFill>
            <a:schemeClr val="bg2"/>
          </a:solidFill>
          <a:ln w="19050">
            <a:solidFill>
              <a:srgbClr val="698C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4CFF66-EF0D-0FC9-63DB-0858F3DB379C}"/>
              </a:ext>
            </a:extLst>
          </p:cNvPr>
          <p:cNvSpPr txBox="1"/>
          <p:nvPr/>
        </p:nvSpPr>
        <p:spPr>
          <a:xfrm>
            <a:off x="3624943" y="303811"/>
            <a:ext cx="404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History - Funding 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17EFFC4-92E0-F771-8093-515468F2267C}"/>
              </a:ext>
            </a:extLst>
          </p:cNvPr>
          <p:cNvSpPr/>
          <p:nvPr/>
        </p:nvSpPr>
        <p:spPr>
          <a:xfrm>
            <a:off x="11602611" y="1203158"/>
            <a:ext cx="510073" cy="5351031"/>
          </a:xfrm>
          <a:prstGeom prst="downArrow">
            <a:avLst/>
          </a:prstGeom>
          <a:solidFill>
            <a:srgbClr val="2755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7295A0-0178-4724-46D9-19940AFC7A02}"/>
              </a:ext>
            </a:extLst>
          </p:cNvPr>
          <p:cNvGrpSpPr/>
          <p:nvPr/>
        </p:nvGrpSpPr>
        <p:grpSpPr>
          <a:xfrm>
            <a:off x="8521952" y="987581"/>
            <a:ext cx="2876830" cy="5253190"/>
            <a:chOff x="4883832" y="1197287"/>
            <a:chExt cx="2876830" cy="5253190"/>
          </a:xfrm>
          <a:solidFill>
            <a:schemeClr val="bg2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52188F-19B6-469D-2BF1-5410AEE8FAAB}"/>
                </a:ext>
              </a:extLst>
            </p:cNvPr>
            <p:cNvSpPr/>
            <p:nvPr/>
          </p:nvSpPr>
          <p:spPr>
            <a:xfrm>
              <a:off x="4883832" y="1843768"/>
              <a:ext cx="2844172" cy="45935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005094-2F1C-6536-C809-3571FD0B6303}"/>
                </a:ext>
              </a:extLst>
            </p:cNvPr>
            <p:cNvSpPr txBox="1"/>
            <p:nvPr/>
          </p:nvSpPr>
          <p:spPr>
            <a:xfrm>
              <a:off x="4967793" y="1856912"/>
              <a:ext cx="2678419" cy="459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BELSPO</a:t>
              </a:r>
            </a:p>
            <a:p>
              <a:endParaRPr lang="en-US" sz="1050" dirty="0"/>
            </a:p>
            <a:p>
              <a:endParaRPr lang="en-US" sz="1400" dirty="0"/>
            </a:p>
            <a:p>
              <a:endParaRPr lang="en-US" sz="1600" dirty="0"/>
            </a:p>
            <a:p>
              <a:r>
                <a:rPr lang="en-US" sz="1600" b="1" dirty="0"/>
                <a:t>2018-2022: EPOS-BE </a:t>
              </a:r>
            </a:p>
            <a:p>
              <a:r>
                <a:rPr lang="en-US" sz="1400" i="1" dirty="0"/>
                <a:t>Upgrade ROB’s </a:t>
              </a:r>
              <a:r>
                <a:rPr lang="en-US" sz="1400" b="1" i="1" dirty="0"/>
                <a:t>GNSS and seismic </a:t>
              </a:r>
              <a:r>
                <a:rPr lang="en-US" sz="1400" i="1" dirty="0"/>
                <a:t>infrastructure to prepare it for contributing to EPOS</a:t>
              </a:r>
            </a:p>
            <a:p>
              <a:endParaRPr lang="en-US" sz="1400" i="1" dirty="0"/>
            </a:p>
            <a:p>
              <a:endParaRPr lang="en-US" sz="1400" i="1" dirty="0"/>
            </a:p>
            <a:p>
              <a:endParaRPr lang="en-US" sz="1400" i="1" dirty="0"/>
            </a:p>
            <a:p>
              <a:endParaRPr lang="en-US" sz="1100" b="1" i="1" dirty="0"/>
            </a:p>
            <a:p>
              <a:r>
                <a:rPr lang="en-US" sz="1600" b="1" dirty="0"/>
                <a:t>2021-2025: SERVE </a:t>
              </a:r>
            </a:p>
            <a:p>
              <a:r>
                <a:rPr lang="en-US" sz="1400" i="1" dirty="0"/>
                <a:t>To reinforce federal role in ESFRI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Make pan-European </a:t>
              </a:r>
              <a:r>
                <a:rPr lang="en-US" sz="1400" b="1" dirty="0"/>
                <a:t>GNSS</a:t>
              </a:r>
              <a:r>
                <a:rPr lang="en-US" sz="1400" dirty="0"/>
                <a:t> services to EPOS more sustainable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Increase </a:t>
              </a:r>
              <a:r>
                <a:rPr lang="en-US" sz="1400" b="1" dirty="0"/>
                <a:t>uptake of EPOS </a:t>
              </a:r>
              <a:r>
                <a:rPr lang="en-US" sz="1400" dirty="0"/>
                <a:t>at Belgian federal level + map data provision</a:t>
              </a:r>
              <a:endParaRPr lang="en-US" sz="1600" i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B219EE-D913-B9AE-BB5D-9B1AFB892865}"/>
                </a:ext>
              </a:extLst>
            </p:cNvPr>
            <p:cNvSpPr txBox="1"/>
            <p:nvPr/>
          </p:nvSpPr>
          <p:spPr>
            <a:xfrm>
              <a:off x="4925200" y="1197287"/>
              <a:ext cx="2835462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b="1" cap="small" dirty="0"/>
                <a:t>National (federal) support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DA1F48-E3CD-E350-6D97-C9AF1644BF5F}"/>
              </a:ext>
            </a:extLst>
          </p:cNvPr>
          <p:cNvGrpSpPr/>
          <p:nvPr/>
        </p:nvGrpSpPr>
        <p:grpSpPr>
          <a:xfrm>
            <a:off x="4293500" y="967811"/>
            <a:ext cx="3680653" cy="5216596"/>
            <a:chOff x="787352" y="1118859"/>
            <a:chExt cx="3680653" cy="52165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F584CB-F22F-EF0C-2253-5E5F0737BA94}"/>
                </a:ext>
              </a:extLst>
            </p:cNvPr>
            <p:cNvSpPr/>
            <p:nvPr/>
          </p:nvSpPr>
          <p:spPr>
            <a:xfrm>
              <a:off x="787352" y="3701276"/>
              <a:ext cx="3651330" cy="12226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E57113-18C0-F128-30B2-2EF497589070}"/>
                </a:ext>
              </a:extLst>
            </p:cNvPr>
            <p:cNvSpPr/>
            <p:nvPr/>
          </p:nvSpPr>
          <p:spPr>
            <a:xfrm>
              <a:off x="787353" y="1796101"/>
              <a:ext cx="3651330" cy="17270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D64D83-90DD-D266-5DC5-B040D79F8F3F}"/>
                </a:ext>
              </a:extLst>
            </p:cNvPr>
            <p:cNvSpPr txBox="1"/>
            <p:nvPr/>
          </p:nvSpPr>
          <p:spPr>
            <a:xfrm>
              <a:off x="787353" y="1523678"/>
              <a:ext cx="36513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  <a:p>
              <a:r>
                <a:rPr lang="en-US" sz="1600" b="1" dirty="0"/>
                <a:t>Belgium becomes founding member of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EPOS ERIC</a:t>
              </a:r>
              <a:r>
                <a:rPr lang="en-US" sz="1600" b="1" dirty="0"/>
                <a:t>  </a:t>
              </a:r>
              <a:endParaRPr lang="en-US" sz="1600" dirty="0"/>
            </a:p>
            <a:p>
              <a:pPr lvl="1"/>
              <a:r>
                <a:rPr lang="en-US" sz="1600" dirty="0"/>
                <a:t>      	</a:t>
              </a:r>
            </a:p>
            <a:p>
              <a:pPr lvl="1"/>
              <a:endParaRPr lang="en-US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EAA7E2-030E-3C1A-133A-ABDC252FAE60}"/>
                </a:ext>
              </a:extLst>
            </p:cNvPr>
            <p:cNvSpPr txBox="1"/>
            <p:nvPr/>
          </p:nvSpPr>
          <p:spPr>
            <a:xfrm>
              <a:off x="840033" y="3755149"/>
              <a:ext cx="359865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2018: ROB</a:t>
              </a:r>
              <a:r>
                <a:rPr lang="en-US" sz="1600" dirty="0"/>
                <a:t> </a:t>
              </a:r>
              <a:r>
                <a:rPr lang="en-US" sz="1600" b="1" dirty="0"/>
                <a:t>in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TCS “GNSS data and products” </a:t>
              </a:r>
              <a:r>
                <a:rPr lang="en-US" sz="1600" b="1" dirty="0"/>
                <a:t>Consortium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53AB08-2CC3-0D0C-6AFE-5FDE1E68165A}"/>
                </a:ext>
              </a:extLst>
            </p:cNvPr>
            <p:cNvSpPr txBox="1"/>
            <p:nvPr/>
          </p:nvSpPr>
          <p:spPr>
            <a:xfrm>
              <a:off x="925122" y="4323763"/>
              <a:ext cx="3422434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6 pan-European GNSS services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Belgian GNSS data node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9C2DCF-FAAC-7953-B968-57E14A93647D}"/>
                </a:ext>
              </a:extLst>
            </p:cNvPr>
            <p:cNvSpPr txBox="1"/>
            <p:nvPr/>
          </p:nvSpPr>
          <p:spPr>
            <a:xfrm>
              <a:off x="816675" y="2316214"/>
              <a:ext cx="36513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200" dirty="0"/>
                <a:t>federal Belgian Science Policy Office (BELSPO)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200" dirty="0"/>
                <a:t>the Flemish </a:t>
              </a:r>
              <a:r>
                <a:rPr lang="en-US" sz="1200" dirty="0" err="1"/>
                <a:t>Departement</a:t>
              </a:r>
              <a:r>
                <a:rPr lang="en-US" sz="1200" dirty="0"/>
                <a:t> </a:t>
              </a:r>
              <a:r>
                <a:rPr lang="en-US" sz="1200" dirty="0" err="1"/>
                <a:t>Economie</a:t>
              </a:r>
              <a:r>
                <a:rPr lang="en-US" sz="1200" dirty="0"/>
                <a:t>, </a:t>
              </a:r>
              <a:r>
                <a:rPr lang="en-US" sz="1200" dirty="0" err="1"/>
                <a:t>Wetenschap</a:t>
              </a:r>
              <a:r>
                <a:rPr lang="en-US" sz="1200" dirty="0"/>
                <a:t> </a:t>
              </a:r>
              <a:r>
                <a:rPr lang="en-US" sz="1200" dirty="0" err="1"/>
                <a:t>en</a:t>
              </a:r>
              <a:r>
                <a:rPr lang="en-US" sz="1200" dirty="0"/>
                <a:t> </a:t>
              </a:r>
              <a:r>
                <a:rPr lang="en-US" sz="1200" dirty="0" err="1"/>
                <a:t>Innovatie</a:t>
              </a:r>
              <a:r>
                <a:rPr lang="en-US" sz="1200" dirty="0"/>
                <a:t> (EWI)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200" dirty="0"/>
                <a:t>the Service public de </a:t>
              </a:r>
              <a:r>
                <a:rPr lang="en-US" sz="1200" dirty="0" err="1"/>
                <a:t>Wallonie</a:t>
              </a:r>
              <a:r>
                <a:rPr lang="en-US" sz="1200" dirty="0"/>
                <a:t> - Direction </a:t>
              </a:r>
              <a:r>
                <a:rPr lang="en-US" sz="1200" dirty="0" err="1"/>
                <a:t>générale</a:t>
              </a:r>
              <a:r>
                <a:rPr lang="en-US" sz="1200" dirty="0"/>
                <a:t> </a:t>
              </a:r>
              <a:r>
                <a:rPr lang="en-US" sz="1200" dirty="0" err="1"/>
                <a:t>opérationnelle</a:t>
              </a:r>
              <a:r>
                <a:rPr lang="en-US" sz="1200" dirty="0"/>
                <a:t> de </a:t>
              </a:r>
              <a:r>
                <a:rPr lang="en-US" sz="1200" dirty="0" err="1"/>
                <a:t>l'Economie</a:t>
              </a:r>
              <a:r>
                <a:rPr lang="en-US" sz="1200" dirty="0"/>
                <a:t>, de </a:t>
              </a:r>
              <a:r>
                <a:rPr lang="en-US" sz="1200" dirty="0" err="1"/>
                <a:t>l'Emploi</a:t>
              </a:r>
              <a:r>
                <a:rPr lang="en-US" sz="1200" dirty="0"/>
                <a:t> &amp; de la Recherche (DGO6).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D29CEF-1B4F-45AB-AB4D-2CDF2A636EFF}"/>
                </a:ext>
              </a:extLst>
            </p:cNvPr>
            <p:cNvSpPr txBox="1"/>
            <p:nvPr/>
          </p:nvSpPr>
          <p:spPr>
            <a:xfrm>
              <a:off x="2005178" y="1118859"/>
              <a:ext cx="12052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cap="small" dirty="0"/>
                <a:t>EPOS ERIC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4EC617-1850-F4DE-8168-0B5849A6FA95}"/>
                </a:ext>
              </a:extLst>
            </p:cNvPr>
            <p:cNvSpPr/>
            <p:nvPr/>
          </p:nvSpPr>
          <p:spPr>
            <a:xfrm>
              <a:off x="801982" y="5112803"/>
              <a:ext cx="3636700" cy="12226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378D26-EC76-C836-08A6-4A0D83B417B8}"/>
                </a:ext>
              </a:extLst>
            </p:cNvPr>
            <p:cNvSpPr txBox="1"/>
            <p:nvPr/>
          </p:nvSpPr>
          <p:spPr>
            <a:xfrm>
              <a:off x="854663" y="5199334"/>
              <a:ext cx="3106327" cy="907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2023: VLIZ</a:t>
              </a:r>
              <a:r>
                <a:rPr lang="en-US" sz="1600" dirty="0"/>
                <a:t> </a:t>
              </a:r>
              <a:r>
                <a:rPr lang="en-US" sz="1600" b="1" dirty="0"/>
                <a:t>joins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TCS “Tsunami” </a:t>
              </a:r>
              <a:r>
                <a:rPr lang="en-US" sz="1600" b="1" dirty="0"/>
                <a:t>Consortium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7DDD68-E7AA-DA6E-76BC-90517A923596}"/>
                </a:ext>
              </a:extLst>
            </p:cNvPr>
            <p:cNvSpPr txBox="1"/>
            <p:nvPr/>
          </p:nvSpPr>
          <p:spPr>
            <a:xfrm>
              <a:off x="925122" y="5743506"/>
              <a:ext cx="34224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Global services: Sea-level Station Monitoring Facility  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A534CBC-7404-A435-9ADA-1600318BDD65}"/>
              </a:ext>
            </a:extLst>
          </p:cNvPr>
          <p:cNvSpPr/>
          <p:nvPr/>
        </p:nvSpPr>
        <p:spPr>
          <a:xfrm>
            <a:off x="833107" y="2594650"/>
            <a:ext cx="1163525" cy="949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D50DBC-D555-BE26-2862-C2FC9225E4AA}"/>
              </a:ext>
            </a:extLst>
          </p:cNvPr>
          <p:cNvSpPr txBox="1"/>
          <p:nvPr/>
        </p:nvSpPr>
        <p:spPr>
          <a:xfrm>
            <a:off x="826939" y="2678422"/>
            <a:ext cx="133666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2020-2023: 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EPOS SP</a:t>
            </a:r>
          </a:p>
          <a:p>
            <a:r>
              <a:rPr lang="en-US" sz="1600" dirty="0"/>
              <a:t>ROB</a:t>
            </a:r>
            <a:endParaRPr lang="en-BE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0F4F2-AD98-664A-3D94-911AEF52B96C}"/>
              </a:ext>
            </a:extLst>
          </p:cNvPr>
          <p:cNvSpPr/>
          <p:nvPr/>
        </p:nvSpPr>
        <p:spPr>
          <a:xfrm>
            <a:off x="826939" y="1401240"/>
            <a:ext cx="1169693" cy="1015953"/>
          </a:xfrm>
          <a:prstGeom prst="rect">
            <a:avLst/>
          </a:prstGeom>
          <a:solidFill>
            <a:schemeClr val="bg1"/>
          </a:solidFill>
          <a:ln w="76200">
            <a:solidFill>
              <a:srgbClr val="2755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1FF6C0-EDDC-0E08-27D1-AEB0544856EF}"/>
              </a:ext>
            </a:extLst>
          </p:cNvPr>
          <p:cNvSpPr txBox="1"/>
          <p:nvPr/>
        </p:nvSpPr>
        <p:spPr>
          <a:xfrm>
            <a:off x="852356" y="2078639"/>
            <a:ext cx="794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ROB</a:t>
            </a:r>
            <a:endParaRPr lang="en-US" sz="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1C46AB-262A-47A2-1D6C-E64452A88C98}"/>
              </a:ext>
            </a:extLst>
          </p:cNvPr>
          <p:cNvSpPr txBox="1"/>
          <p:nvPr/>
        </p:nvSpPr>
        <p:spPr>
          <a:xfrm>
            <a:off x="801285" y="1401241"/>
            <a:ext cx="1362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2015-2019: </a:t>
            </a:r>
          </a:p>
          <a:p>
            <a:r>
              <a:rPr lang="en-US" sz="1600" b="1" dirty="0"/>
              <a:t>EPOS IP</a:t>
            </a:r>
          </a:p>
          <a:p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FF82FD-B3C0-A772-79AD-4DF400912B6F}"/>
              </a:ext>
            </a:extLst>
          </p:cNvPr>
          <p:cNvSpPr/>
          <p:nvPr/>
        </p:nvSpPr>
        <p:spPr>
          <a:xfrm>
            <a:off x="2174487" y="3763074"/>
            <a:ext cx="1293907" cy="1069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75A452-6B22-E7E0-844D-6078C72E7F21}"/>
              </a:ext>
            </a:extLst>
          </p:cNvPr>
          <p:cNvSpPr txBox="1"/>
          <p:nvPr/>
        </p:nvSpPr>
        <p:spPr>
          <a:xfrm>
            <a:off x="2163488" y="3847398"/>
            <a:ext cx="13263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2022-2026: </a:t>
            </a:r>
          </a:p>
          <a:p>
            <a:pPr>
              <a:spcAft>
                <a:spcPts val="1200"/>
              </a:spcAft>
            </a:pPr>
            <a:r>
              <a:rPr lang="en-US" sz="1600" b="1" dirty="0"/>
              <a:t>Geo-INQUIRE</a:t>
            </a:r>
            <a:endParaRPr lang="en-US" sz="1050" dirty="0"/>
          </a:p>
          <a:p>
            <a:r>
              <a:rPr lang="en-US" sz="1600" dirty="0"/>
              <a:t>ROB, VLIZ</a:t>
            </a:r>
            <a:endParaRPr lang="en-BE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12CE0-AE06-D90C-3201-307A6293E479}"/>
              </a:ext>
            </a:extLst>
          </p:cNvPr>
          <p:cNvSpPr txBox="1"/>
          <p:nvPr/>
        </p:nvSpPr>
        <p:spPr>
          <a:xfrm>
            <a:off x="1098284" y="918572"/>
            <a:ext cx="205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cap="small" dirty="0"/>
              <a:t>EU funding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707AFA-8D22-6DC6-79E9-FA813559780F}"/>
              </a:ext>
            </a:extLst>
          </p:cNvPr>
          <p:cNvSpPr/>
          <p:nvPr/>
        </p:nvSpPr>
        <p:spPr>
          <a:xfrm>
            <a:off x="848184" y="3763074"/>
            <a:ext cx="1148448" cy="943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3C61EF-012D-9A2B-C5DE-ABB0FE18DA45}"/>
              </a:ext>
            </a:extLst>
          </p:cNvPr>
          <p:cNvSpPr txBox="1"/>
          <p:nvPr/>
        </p:nvSpPr>
        <p:spPr>
          <a:xfrm>
            <a:off x="912828" y="3812312"/>
            <a:ext cx="117973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2022-2025: 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DT-GEO</a:t>
            </a:r>
            <a:endParaRPr lang="en-US" sz="1600" dirty="0"/>
          </a:p>
          <a:p>
            <a:r>
              <a:rPr lang="en-US" sz="1600" dirty="0"/>
              <a:t>VLIZ</a:t>
            </a:r>
            <a:endParaRPr lang="en-BE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C06441-D0EA-9319-685F-7081851E0F0E}"/>
              </a:ext>
            </a:extLst>
          </p:cNvPr>
          <p:cNvSpPr/>
          <p:nvPr/>
        </p:nvSpPr>
        <p:spPr>
          <a:xfrm>
            <a:off x="2163489" y="4976881"/>
            <a:ext cx="1304906" cy="1072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C79C6E-8A05-CA45-C1A9-D7F06544183B}"/>
              </a:ext>
            </a:extLst>
          </p:cNvPr>
          <p:cNvSpPr txBox="1"/>
          <p:nvPr/>
        </p:nvSpPr>
        <p:spPr>
          <a:xfrm>
            <a:off x="2225989" y="5052125"/>
            <a:ext cx="124790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2024-2027: </a:t>
            </a:r>
          </a:p>
          <a:p>
            <a:pPr>
              <a:spcAft>
                <a:spcPts val="1200"/>
              </a:spcAft>
            </a:pPr>
            <a:r>
              <a:rPr lang="en-US" sz="1600" b="1" dirty="0"/>
              <a:t>EPOS ON</a:t>
            </a:r>
            <a:endParaRPr lang="en-US" sz="1050" dirty="0"/>
          </a:p>
          <a:p>
            <a:r>
              <a:rPr lang="en-US" sz="1600" dirty="0"/>
              <a:t>ROB, VLIZ</a:t>
            </a:r>
            <a:endParaRPr lang="en-BE" sz="16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3535ADD-0F90-3901-A043-CA51AE9C39F4}"/>
              </a:ext>
            </a:extLst>
          </p:cNvPr>
          <p:cNvSpPr/>
          <p:nvPr/>
        </p:nvSpPr>
        <p:spPr>
          <a:xfrm>
            <a:off x="59567" y="1124330"/>
            <a:ext cx="510073" cy="5351031"/>
          </a:xfrm>
          <a:prstGeom prst="downArrow">
            <a:avLst/>
          </a:prstGeom>
          <a:solidFill>
            <a:srgbClr val="2755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</p:spTree>
    <p:extLst>
      <p:ext uri="{BB962C8B-B14F-4D97-AF65-F5344CB8AC3E}">
        <p14:creationId xmlns:p14="http://schemas.microsoft.com/office/powerpoint/2010/main" val="53143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412FA-457D-B9BA-C67C-A99DD27D5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FF8825C-B036-BB36-C937-FAA2B8587DDD}"/>
              </a:ext>
            </a:extLst>
          </p:cNvPr>
          <p:cNvSpPr/>
          <p:nvPr/>
        </p:nvSpPr>
        <p:spPr>
          <a:xfrm>
            <a:off x="8441635" y="962656"/>
            <a:ext cx="3089947" cy="5351031"/>
          </a:xfrm>
          <a:prstGeom prst="rect">
            <a:avLst/>
          </a:prstGeom>
          <a:solidFill>
            <a:schemeClr val="bg2"/>
          </a:solidFill>
          <a:ln w="19050">
            <a:solidFill>
              <a:srgbClr val="698C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A26ACE-9078-8F1F-E52B-6796F4B1A7C5}"/>
              </a:ext>
            </a:extLst>
          </p:cNvPr>
          <p:cNvSpPr/>
          <p:nvPr/>
        </p:nvSpPr>
        <p:spPr>
          <a:xfrm>
            <a:off x="4169103" y="967812"/>
            <a:ext cx="3900124" cy="5351031"/>
          </a:xfrm>
          <a:prstGeom prst="rect">
            <a:avLst/>
          </a:prstGeom>
          <a:solidFill>
            <a:schemeClr val="bg2"/>
          </a:solidFill>
          <a:ln w="19050">
            <a:solidFill>
              <a:srgbClr val="698C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0396A7-FCD7-4524-7D1C-2C9AE5F3F20E}"/>
              </a:ext>
            </a:extLst>
          </p:cNvPr>
          <p:cNvSpPr/>
          <p:nvPr/>
        </p:nvSpPr>
        <p:spPr>
          <a:xfrm>
            <a:off x="659962" y="961170"/>
            <a:ext cx="3061725" cy="5351031"/>
          </a:xfrm>
          <a:prstGeom prst="rect">
            <a:avLst/>
          </a:prstGeom>
          <a:solidFill>
            <a:schemeClr val="bg2"/>
          </a:solidFill>
          <a:ln w="19050">
            <a:solidFill>
              <a:srgbClr val="698C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206A32-5379-3BEA-3E8D-C4C7D474AAAF}"/>
              </a:ext>
            </a:extLst>
          </p:cNvPr>
          <p:cNvSpPr txBox="1"/>
          <p:nvPr/>
        </p:nvSpPr>
        <p:spPr>
          <a:xfrm>
            <a:off x="3624943" y="303811"/>
            <a:ext cx="404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History - Funding 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7E4C135-1213-52FC-B9A9-F407AD6F7AC1}"/>
              </a:ext>
            </a:extLst>
          </p:cNvPr>
          <p:cNvSpPr/>
          <p:nvPr/>
        </p:nvSpPr>
        <p:spPr>
          <a:xfrm>
            <a:off x="11602611" y="1203158"/>
            <a:ext cx="510073" cy="5351031"/>
          </a:xfrm>
          <a:prstGeom prst="downArrow">
            <a:avLst/>
          </a:prstGeom>
          <a:solidFill>
            <a:srgbClr val="2755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35C4E-862F-388C-5432-35E060639C4A}"/>
              </a:ext>
            </a:extLst>
          </p:cNvPr>
          <p:cNvGrpSpPr/>
          <p:nvPr/>
        </p:nvGrpSpPr>
        <p:grpSpPr>
          <a:xfrm>
            <a:off x="8521952" y="987581"/>
            <a:ext cx="2876830" cy="5253190"/>
            <a:chOff x="4883832" y="1197287"/>
            <a:chExt cx="2876830" cy="5253190"/>
          </a:xfrm>
          <a:solidFill>
            <a:schemeClr val="bg2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27BBF-E96F-D744-9522-2041DCF9C3D5}"/>
                </a:ext>
              </a:extLst>
            </p:cNvPr>
            <p:cNvSpPr/>
            <p:nvPr/>
          </p:nvSpPr>
          <p:spPr>
            <a:xfrm>
              <a:off x="4883832" y="1843768"/>
              <a:ext cx="2844172" cy="45935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12EA6D-702C-C56D-FC90-23B78A1F1C68}"/>
                </a:ext>
              </a:extLst>
            </p:cNvPr>
            <p:cNvSpPr txBox="1"/>
            <p:nvPr/>
          </p:nvSpPr>
          <p:spPr>
            <a:xfrm>
              <a:off x="4967793" y="1856912"/>
              <a:ext cx="2678419" cy="459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BELSPO</a:t>
              </a:r>
            </a:p>
            <a:p>
              <a:endParaRPr lang="en-US" sz="1050" dirty="0"/>
            </a:p>
            <a:p>
              <a:endParaRPr lang="en-US" sz="1400" dirty="0"/>
            </a:p>
            <a:p>
              <a:endParaRPr lang="en-US" sz="1600" dirty="0"/>
            </a:p>
            <a:p>
              <a:r>
                <a:rPr lang="en-US" sz="1600" b="1" dirty="0"/>
                <a:t>2018-2022: EPOS-BE </a:t>
              </a:r>
            </a:p>
            <a:p>
              <a:r>
                <a:rPr lang="en-US" sz="1400" i="1" dirty="0"/>
                <a:t>Upgrade ROB’s </a:t>
              </a:r>
              <a:r>
                <a:rPr lang="en-US" sz="1400" b="1" i="1" dirty="0"/>
                <a:t>GNSS and seismic </a:t>
              </a:r>
              <a:r>
                <a:rPr lang="en-US" sz="1400" i="1" dirty="0"/>
                <a:t>infrastructure to prepare it for contributing to EPOS</a:t>
              </a:r>
            </a:p>
            <a:p>
              <a:endParaRPr lang="en-US" sz="1400" i="1" dirty="0"/>
            </a:p>
            <a:p>
              <a:endParaRPr lang="en-US" sz="1400" i="1" dirty="0"/>
            </a:p>
            <a:p>
              <a:endParaRPr lang="en-US" sz="1400" i="1" dirty="0"/>
            </a:p>
            <a:p>
              <a:endParaRPr lang="en-US" sz="1100" b="1" i="1" dirty="0"/>
            </a:p>
            <a:p>
              <a:r>
                <a:rPr lang="en-US" sz="1600" b="1" dirty="0"/>
                <a:t>2021-2025: SERVE </a:t>
              </a:r>
            </a:p>
            <a:p>
              <a:r>
                <a:rPr lang="en-US" sz="1400" i="1" dirty="0"/>
                <a:t>To reinforce federal role in ESFRI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Make pan-European </a:t>
              </a:r>
              <a:r>
                <a:rPr lang="en-US" sz="1400" b="1" dirty="0"/>
                <a:t>GNSS</a:t>
              </a:r>
              <a:r>
                <a:rPr lang="en-US" sz="1400" dirty="0"/>
                <a:t> services to EPOS more sustainable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Increase </a:t>
              </a:r>
              <a:r>
                <a:rPr lang="en-US" sz="1400" b="1" dirty="0"/>
                <a:t>uptake of EPOS </a:t>
              </a:r>
              <a:r>
                <a:rPr lang="en-US" sz="1400" dirty="0"/>
                <a:t>at Belgian federal level + map data provision</a:t>
              </a:r>
              <a:endParaRPr lang="en-US" sz="1600" i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D8BD87-6223-9627-87E3-BEEF2BF114D6}"/>
                </a:ext>
              </a:extLst>
            </p:cNvPr>
            <p:cNvSpPr txBox="1"/>
            <p:nvPr/>
          </p:nvSpPr>
          <p:spPr>
            <a:xfrm>
              <a:off x="4925200" y="1197287"/>
              <a:ext cx="2835462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b="1" cap="small" dirty="0"/>
                <a:t>National (federal) support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0CABE-FD7A-0194-0C9A-33076B771D3B}"/>
              </a:ext>
            </a:extLst>
          </p:cNvPr>
          <p:cNvGrpSpPr/>
          <p:nvPr/>
        </p:nvGrpSpPr>
        <p:grpSpPr>
          <a:xfrm>
            <a:off x="4293500" y="967811"/>
            <a:ext cx="3680653" cy="5216596"/>
            <a:chOff x="787352" y="1118859"/>
            <a:chExt cx="3680653" cy="52165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68D813-B703-B29B-7C93-01FD210F2E0E}"/>
                </a:ext>
              </a:extLst>
            </p:cNvPr>
            <p:cNvSpPr/>
            <p:nvPr/>
          </p:nvSpPr>
          <p:spPr>
            <a:xfrm>
              <a:off x="787352" y="3701276"/>
              <a:ext cx="3651330" cy="12226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EC985E-8C5D-73A7-7515-378CA4C717FB}"/>
                </a:ext>
              </a:extLst>
            </p:cNvPr>
            <p:cNvSpPr/>
            <p:nvPr/>
          </p:nvSpPr>
          <p:spPr>
            <a:xfrm>
              <a:off x="787353" y="1796101"/>
              <a:ext cx="3651330" cy="17270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0F3D2C-A176-803C-2369-73A7E288624A}"/>
                </a:ext>
              </a:extLst>
            </p:cNvPr>
            <p:cNvSpPr txBox="1"/>
            <p:nvPr/>
          </p:nvSpPr>
          <p:spPr>
            <a:xfrm>
              <a:off x="787353" y="1523678"/>
              <a:ext cx="36513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  <a:p>
              <a:r>
                <a:rPr lang="en-US" sz="1600" b="1" dirty="0"/>
                <a:t>Belgium becomes founding member of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EPOS ERIC</a:t>
              </a:r>
              <a:r>
                <a:rPr lang="en-US" sz="1600" b="1" dirty="0"/>
                <a:t>  </a:t>
              </a:r>
              <a:endParaRPr lang="en-US" sz="1600" dirty="0"/>
            </a:p>
            <a:p>
              <a:pPr lvl="1"/>
              <a:r>
                <a:rPr lang="en-US" sz="1600" dirty="0"/>
                <a:t>      	</a:t>
              </a:r>
            </a:p>
            <a:p>
              <a:pPr lvl="1"/>
              <a:endParaRPr lang="en-US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E3F77F-A1D8-0438-0132-DFB9B1E11CF1}"/>
                </a:ext>
              </a:extLst>
            </p:cNvPr>
            <p:cNvSpPr txBox="1"/>
            <p:nvPr/>
          </p:nvSpPr>
          <p:spPr>
            <a:xfrm>
              <a:off x="840033" y="3755149"/>
              <a:ext cx="359865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2018: ROB</a:t>
              </a:r>
              <a:r>
                <a:rPr lang="en-US" sz="1600" dirty="0"/>
                <a:t> </a:t>
              </a:r>
              <a:r>
                <a:rPr lang="en-US" sz="1600" b="1" dirty="0"/>
                <a:t>in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TCS “GNSS data and products” </a:t>
              </a:r>
              <a:r>
                <a:rPr lang="en-US" sz="1600" b="1" dirty="0"/>
                <a:t>Consortium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0D22DD-CF01-75BC-AEDD-B3431C20746B}"/>
                </a:ext>
              </a:extLst>
            </p:cNvPr>
            <p:cNvSpPr txBox="1"/>
            <p:nvPr/>
          </p:nvSpPr>
          <p:spPr>
            <a:xfrm>
              <a:off x="925122" y="4323763"/>
              <a:ext cx="3422434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6 pan-European GNSS services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Belgian GNSS data node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4CF6B7-0353-69AB-B089-9C09BD495125}"/>
                </a:ext>
              </a:extLst>
            </p:cNvPr>
            <p:cNvSpPr txBox="1"/>
            <p:nvPr/>
          </p:nvSpPr>
          <p:spPr>
            <a:xfrm>
              <a:off x="816675" y="2316214"/>
              <a:ext cx="36513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200" dirty="0"/>
                <a:t>federal Belgian Science Policy Office (BELSPO)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200" dirty="0"/>
                <a:t>the Flemish </a:t>
              </a:r>
              <a:r>
                <a:rPr lang="en-US" sz="1200" dirty="0" err="1"/>
                <a:t>Departement</a:t>
              </a:r>
              <a:r>
                <a:rPr lang="en-US" sz="1200" dirty="0"/>
                <a:t> </a:t>
              </a:r>
              <a:r>
                <a:rPr lang="en-US" sz="1200" dirty="0" err="1"/>
                <a:t>Economie</a:t>
              </a:r>
              <a:r>
                <a:rPr lang="en-US" sz="1200" dirty="0"/>
                <a:t>, </a:t>
              </a:r>
              <a:r>
                <a:rPr lang="en-US" sz="1200" dirty="0" err="1"/>
                <a:t>Wetenschap</a:t>
              </a:r>
              <a:r>
                <a:rPr lang="en-US" sz="1200" dirty="0"/>
                <a:t> </a:t>
              </a:r>
              <a:r>
                <a:rPr lang="en-US" sz="1200" dirty="0" err="1"/>
                <a:t>en</a:t>
              </a:r>
              <a:r>
                <a:rPr lang="en-US" sz="1200" dirty="0"/>
                <a:t> </a:t>
              </a:r>
              <a:r>
                <a:rPr lang="en-US" sz="1200" dirty="0" err="1"/>
                <a:t>Innovatie</a:t>
              </a:r>
              <a:r>
                <a:rPr lang="en-US" sz="1200" dirty="0"/>
                <a:t> (EWI)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200" dirty="0"/>
                <a:t>the Service public de </a:t>
              </a:r>
              <a:r>
                <a:rPr lang="en-US" sz="1200" dirty="0" err="1"/>
                <a:t>Wallonie</a:t>
              </a:r>
              <a:r>
                <a:rPr lang="en-US" sz="1200" dirty="0"/>
                <a:t> - Direction </a:t>
              </a:r>
              <a:r>
                <a:rPr lang="en-US" sz="1200" dirty="0" err="1"/>
                <a:t>générale</a:t>
              </a:r>
              <a:r>
                <a:rPr lang="en-US" sz="1200" dirty="0"/>
                <a:t> </a:t>
              </a:r>
              <a:r>
                <a:rPr lang="en-US" sz="1200" dirty="0" err="1"/>
                <a:t>opérationnelle</a:t>
              </a:r>
              <a:r>
                <a:rPr lang="en-US" sz="1200" dirty="0"/>
                <a:t> de </a:t>
              </a:r>
              <a:r>
                <a:rPr lang="en-US" sz="1200" dirty="0" err="1"/>
                <a:t>l'Economie</a:t>
              </a:r>
              <a:r>
                <a:rPr lang="en-US" sz="1200" dirty="0"/>
                <a:t>, de </a:t>
              </a:r>
              <a:r>
                <a:rPr lang="en-US" sz="1200" dirty="0" err="1"/>
                <a:t>l'Emploi</a:t>
              </a:r>
              <a:r>
                <a:rPr lang="en-US" sz="1200" dirty="0"/>
                <a:t> &amp; de la Recherche (DGO6).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1A0229-6782-6880-CFB1-38AB897FB7CA}"/>
                </a:ext>
              </a:extLst>
            </p:cNvPr>
            <p:cNvSpPr txBox="1"/>
            <p:nvPr/>
          </p:nvSpPr>
          <p:spPr>
            <a:xfrm>
              <a:off x="2005178" y="1118859"/>
              <a:ext cx="12052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cap="small" dirty="0"/>
                <a:t>EPOS ERIC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92E696-14E8-67CD-13F1-F030C2181FC3}"/>
                </a:ext>
              </a:extLst>
            </p:cNvPr>
            <p:cNvSpPr/>
            <p:nvPr/>
          </p:nvSpPr>
          <p:spPr>
            <a:xfrm>
              <a:off x="801982" y="5112803"/>
              <a:ext cx="3636700" cy="12226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FA8805-2830-ED9C-5E78-7E293ACCB21C}"/>
                </a:ext>
              </a:extLst>
            </p:cNvPr>
            <p:cNvSpPr txBox="1"/>
            <p:nvPr/>
          </p:nvSpPr>
          <p:spPr>
            <a:xfrm>
              <a:off x="854663" y="5199334"/>
              <a:ext cx="3106327" cy="907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2023: VLIZ</a:t>
              </a:r>
              <a:r>
                <a:rPr lang="en-US" sz="1600" dirty="0"/>
                <a:t> </a:t>
              </a:r>
              <a:r>
                <a:rPr lang="en-US" sz="1600" b="1" dirty="0"/>
                <a:t>joins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TCS “Tsunami” </a:t>
              </a:r>
              <a:r>
                <a:rPr lang="en-US" sz="1600" b="1" dirty="0"/>
                <a:t>Consortium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07B1A7-9F69-3E63-725B-358461BF5A8E}"/>
                </a:ext>
              </a:extLst>
            </p:cNvPr>
            <p:cNvSpPr txBox="1"/>
            <p:nvPr/>
          </p:nvSpPr>
          <p:spPr>
            <a:xfrm>
              <a:off x="925122" y="5743506"/>
              <a:ext cx="34224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Global services: Sea-level Station Monitoring Facility  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F03DCEE-F121-4FE4-C63F-92D084F48400}"/>
              </a:ext>
            </a:extLst>
          </p:cNvPr>
          <p:cNvSpPr/>
          <p:nvPr/>
        </p:nvSpPr>
        <p:spPr>
          <a:xfrm>
            <a:off x="833107" y="2594650"/>
            <a:ext cx="1163525" cy="949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EEC6AB-9A91-BEAA-8CD7-1629DC7CF8AC}"/>
              </a:ext>
            </a:extLst>
          </p:cNvPr>
          <p:cNvSpPr txBox="1"/>
          <p:nvPr/>
        </p:nvSpPr>
        <p:spPr>
          <a:xfrm>
            <a:off x="826939" y="2678422"/>
            <a:ext cx="133666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2020-2023: 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EPOS SP</a:t>
            </a:r>
          </a:p>
          <a:p>
            <a:r>
              <a:rPr lang="en-US" sz="1600" dirty="0"/>
              <a:t>ROB</a:t>
            </a:r>
            <a:endParaRPr lang="en-BE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AE4434-1D6D-85F8-4DF9-282A62A2098D}"/>
              </a:ext>
            </a:extLst>
          </p:cNvPr>
          <p:cNvSpPr/>
          <p:nvPr/>
        </p:nvSpPr>
        <p:spPr>
          <a:xfrm>
            <a:off x="826939" y="1401240"/>
            <a:ext cx="1169693" cy="10159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A8F73-2344-18E6-F398-C4A8990DE6C5}"/>
              </a:ext>
            </a:extLst>
          </p:cNvPr>
          <p:cNvSpPr txBox="1"/>
          <p:nvPr/>
        </p:nvSpPr>
        <p:spPr>
          <a:xfrm>
            <a:off x="852356" y="2078639"/>
            <a:ext cx="794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ROB</a:t>
            </a:r>
            <a:endParaRPr lang="en-US" sz="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780C4E-BCCB-6F6C-C548-BFDB8AADA70F}"/>
              </a:ext>
            </a:extLst>
          </p:cNvPr>
          <p:cNvSpPr txBox="1"/>
          <p:nvPr/>
        </p:nvSpPr>
        <p:spPr>
          <a:xfrm>
            <a:off x="801285" y="1401241"/>
            <a:ext cx="1362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2015-2019: </a:t>
            </a:r>
          </a:p>
          <a:p>
            <a:r>
              <a:rPr lang="en-US" sz="1600" b="1" dirty="0"/>
              <a:t>EPOS IP</a:t>
            </a:r>
          </a:p>
          <a:p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5C8D3-53A8-B986-C238-5AA79E297E7E}"/>
              </a:ext>
            </a:extLst>
          </p:cNvPr>
          <p:cNvSpPr/>
          <p:nvPr/>
        </p:nvSpPr>
        <p:spPr>
          <a:xfrm>
            <a:off x="2174487" y="3763074"/>
            <a:ext cx="1293907" cy="1069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73CE6-C871-EDE8-C04C-317EED6321C6}"/>
              </a:ext>
            </a:extLst>
          </p:cNvPr>
          <p:cNvSpPr txBox="1"/>
          <p:nvPr/>
        </p:nvSpPr>
        <p:spPr>
          <a:xfrm>
            <a:off x="2163488" y="3847398"/>
            <a:ext cx="13263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2022-2026: </a:t>
            </a:r>
          </a:p>
          <a:p>
            <a:pPr>
              <a:spcAft>
                <a:spcPts val="1200"/>
              </a:spcAft>
            </a:pPr>
            <a:r>
              <a:rPr lang="en-US" sz="1600" b="1" dirty="0"/>
              <a:t>Geo-INQUIRE</a:t>
            </a:r>
            <a:endParaRPr lang="en-US" sz="1050" dirty="0"/>
          </a:p>
          <a:p>
            <a:r>
              <a:rPr lang="en-US" sz="1600" dirty="0"/>
              <a:t>ROB, VLIZ</a:t>
            </a:r>
            <a:endParaRPr lang="en-BE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DD4C7-A333-217E-BB46-39BBFE2B7653}"/>
              </a:ext>
            </a:extLst>
          </p:cNvPr>
          <p:cNvSpPr txBox="1"/>
          <p:nvPr/>
        </p:nvSpPr>
        <p:spPr>
          <a:xfrm>
            <a:off x="1098284" y="918572"/>
            <a:ext cx="205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cap="small" dirty="0"/>
              <a:t>EU funding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6CB545-6197-E5BD-2BDC-36437556D3FC}"/>
              </a:ext>
            </a:extLst>
          </p:cNvPr>
          <p:cNvSpPr/>
          <p:nvPr/>
        </p:nvSpPr>
        <p:spPr>
          <a:xfrm>
            <a:off x="848184" y="3763074"/>
            <a:ext cx="1148448" cy="943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822734-C337-10EA-9093-E9A977277C9F}"/>
              </a:ext>
            </a:extLst>
          </p:cNvPr>
          <p:cNvSpPr txBox="1"/>
          <p:nvPr/>
        </p:nvSpPr>
        <p:spPr>
          <a:xfrm>
            <a:off x="912828" y="3812312"/>
            <a:ext cx="117973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2022-2025: 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DT-GEO</a:t>
            </a:r>
            <a:endParaRPr lang="en-US" sz="1600" dirty="0"/>
          </a:p>
          <a:p>
            <a:r>
              <a:rPr lang="en-US" sz="1600" dirty="0"/>
              <a:t>VLIZ</a:t>
            </a:r>
            <a:endParaRPr lang="en-BE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3A4489-A9EE-4858-0C34-EB8AE1A9CD21}"/>
              </a:ext>
            </a:extLst>
          </p:cNvPr>
          <p:cNvSpPr/>
          <p:nvPr/>
        </p:nvSpPr>
        <p:spPr>
          <a:xfrm>
            <a:off x="2163489" y="4976881"/>
            <a:ext cx="1304906" cy="1072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9E5A0E-0673-1118-AD69-AE59D47E8FA5}"/>
              </a:ext>
            </a:extLst>
          </p:cNvPr>
          <p:cNvSpPr txBox="1"/>
          <p:nvPr/>
        </p:nvSpPr>
        <p:spPr>
          <a:xfrm>
            <a:off x="2225989" y="5052125"/>
            <a:ext cx="124790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2024-2027: </a:t>
            </a:r>
          </a:p>
          <a:p>
            <a:pPr>
              <a:spcAft>
                <a:spcPts val="1200"/>
              </a:spcAft>
            </a:pPr>
            <a:r>
              <a:rPr lang="en-US" sz="1600" b="1" dirty="0"/>
              <a:t>EPOS ON</a:t>
            </a:r>
            <a:endParaRPr lang="en-US" sz="1050" dirty="0"/>
          </a:p>
          <a:p>
            <a:r>
              <a:rPr lang="en-US" sz="1600" dirty="0"/>
              <a:t>ROB, VLIZ</a:t>
            </a:r>
            <a:endParaRPr lang="en-BE" sz="16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03D4713-4B2C-0F16-4E50-9D865FB1AE3C}"/>
              </a:ext>
            </a:extLst>
          </p:cNvPr>
          <p:cNvSpPr/>
          <p:nvPr/>
        </p:nvSpPr>
        <p:spPr>
          <a:xfrm>
            <a:off x="59567" y="1124330"/>
            <a:ext cx="510073" cy="5351031"/>
          </a:xfrm>
          <a:prstGeom prst="downArrow">
            <a:avLst/>
          </a:prstGeom>
          <a:solidFill>
            <a:srgbClr val="2755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/>
          </a:p>
        </p:txBody>
      </p:sp>
    </p:spTree>
    <p:extLst>
      <p:ext uri="{BB962C8B-B14F-4D97-AF65-F5344CB8AC3E}">
        <p14:creationId xmlns:p14="http://schemas.microsoft.com/office/powerpoint/2010/main" val="165031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7FDCD-B4AA-FBB9-AF87-B66D7C38C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DE3D6E-5B47-D006-C763-109625723175}"/>
              </a:ext>
            </a:extLst>
          </p:cNvPr>
          <p:cNvSpPr txBox="1"/>
          <p:nvPr/>
        </p:nvSpPr>
        <p:spPr>
          <a:xfrm>
            <a:off x="203963" y="303811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275536"/>
                </a:solidFill>
              </a:rPr>
              <a:t>Organisation</a:t>
            </a:r>
            <a:r>
              <a:rPr lang="it-IT" sz="2400" b="1" dirty="0">
                <a:solidFill>
                  <a:srgbClr val="275536"/>
                </a:solidFill>
              </a:rPr>
              <a:t> and Governance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4F8B22-31CD-B44F-3717-C4465C5F9D93}"/>
              </a:ext>
            </a:extLst>
          </p:cNvPr>
          <p:cNvSpPr txBox="1"/>
          <p:nvPr/>
        </p:nvSpPr>
        <p:spPr>
          <a:xfrm>
            <a:off x="307352" y="2271429"/>
            <a:ext cx="3274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national Belgian EPOS consortium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“EPOS-BE” is mostly referring to web site </a:t>
            </a:r>
            <a:r>
              <a:rPr lang="en-US" dirty="0">
                <a:hlinkClick r:id="rId2"/>
              </a:rPr>
              <a:t>https://www.epos-be.eu</a:t>
            </a:r>
            <a:r>
              <a:rPr lang="en-US" dirty="0"/>
              <a:t> maintained presently by ROB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04289-F35D-BF98-6556-1FFD0DCE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930" y="1204436"/>
            <a:ext cx="7186125" cy="4996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49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275536"/>
                </a:solidFill>
              </a:rPr>
              <a:t>Involvement</a:t>
            </a:r>
            <a:r>
              <a:rPr lang="it-IT" sz="2400" b="1" dirty="0">
                <a:solidFill>
                  <a:srgbClr val="275536"/>
                </a:solidFill>
              </a:rPr>
              <a:t> of </a:t>
            </a:r>
            <a:r>
              <a:rPr lang="it-IT" sz="2400" b="1" dirty="0" err="1">
                <a:solidFill>
                  <a:srgbClr val="275536"/>
                </a:solidFill>
              </a:rPr>
              <a:t>Belgian</a:t>
            </a:r>
            <a:r>
              <a:rPr lang="it-IT" sz="2400" b="1" dirty="0">
                <a:solidFill>
                  <a:srgbClr val="275536"/>
                </a:solidFill>
              </a:rPr>
              <a:t> </a:t>
            </a:r>
            <a:r>
              <a:rPr lang="it-IT" sz="2400" b="1" dirty="0" err="1">
                <a:solidFill>
                  <a:srgbClr val="275536"/>
                </a:solidFill>
              </a:rPr>
              <a:t>agencies</a:t>
            </a:r>
            <a:endParaRPr lang="it-IT" sz="2400" b="1" dirty="0">
              <a:solidFill>
                <a:srgbClr val="27553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841162" y="1853981"/>
            <a:ext cx="10569259" cy="4425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Since 2014</a:t>
            </a:r>
            <a:r>
              <a:rPr lang="en-US" b="1" dirty="0">
                <a:solidFill>
                  <a:srgbClr val="275536"/>
                </a:solidFill>
              </a:rPr>
              <a:t>, </a:t>
            </a:r>
            <a:r>
              <a:rPr lang="en-US" dirty="0"/>
              <a:t>Belgian involvement in EPOS driven by federal government BELSPO and ROB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and service provider in </a:t>
            </a:r>
            <a:r>
              <a:rPr lang="en-US" b="1" dirty="0"/>
              <a:t>TCS GNSS data and products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provider in </a:t>
            </a:r>
            <a:r>
              <a:rPr lang="en-US" b="1" dirty="0"/>
              <a:t>TCS seismology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Since 2023,  Flemish institute VLIZ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and service provider in </a:t>
            </a:r>
            <a:r>
              <a:rPr lang="en-US" b="1" dirty="0"/>
              <a:t>TCS Tsunami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? Flemish VITO become data node in </a:t>
            </a:r>
            <a:r>
              <a:rPr lang="en-US" b="1" dirty="0"/>
              <a:t>TCS Anthropogenic hazards</a:t>
            </a:r>
            <a:r>
              <a:rPr lang="en-US" dirty="0"/>
              <a:t>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In addition, more Belgian agencies are providing data to EPOS (see EPOS-BE web site)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TCS GNSS data and products</a:t>
            </a:r>
            <a:r>
              <a:rPr lang="en-US" dirty="0"/>
              <a:t>: GNSS data provision, </a:t>
            </a:r>
            <a:r>
              <a:rPr lang="en-US" b="1" dirty="0"/>
              <a:t>coordinated by ROB at the national level </a:t>
            </a:r>
            <a:r>
              <a:rPr lang="en-US" dirty="0"/>
              <a:t>(committed to operate national GNSS data node): CSL, SPW, DV, NGI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TCS geomagnetic observations</a:t>
            </a:r>
            <a:r>
              <a:rPr lang="en-US" dirty="0"/>
              <a:t>: RMI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0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D7A3E-B98F-AFD1-BC36-8C7F1E046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77D714-D7AB-62D6-DE8F-FD4BAA17B935}"/>
              </a:ext>
            </a:extLst>
          </p:cNvPr>
          <p:cNvSpPr txBox="1"/>
          <p:nvPr/>
        </p:nvSpPr>
        <p:spPr>
          <a:xfrm>
            <a:off x="107632" y="661163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275536"/>
                </a:solidFill>
              </a:rPr>
              <a:t>Current</a:t>
            </a:r>
            <a:r>
              <a:rPr lang="it-IT" sz="2400" b="1" dirty="0">
                <a:solidFill>
                  <a:srgbClr val="275536"/>
                </a:solidFill>
              </a:rPr>
              <a:t> activities and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6F717-30EB-2133-E9E6-AEB052640CEF}"/>
              </a:ext>
            </a:extLst>
          </p:cNvPr>
          <p:cNvSpPr txBox="1"/>
          <p:nvPr/>
        </p:nvSpPr>
        <p:spPr>
          <a:xfrm>
            <a:off x="1058449" y="1469482"/>
            <a:ext cx="1056925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75536"/>
                </a:solidFill>
              </a:rPr>
              <a:t>Make EPOS </a:t>
            </a:r>
            <a:r>
              <a:rPr lang="it-IT" sz="2000" b="1" dirty="0" err="1">
                <a:solidFill>
                  <a:srgbClr val="275536"/>
                </a:solidFill>
              </a:rPr>
              <a:t>known</a:t>
            </a:r>
            <a:r>
              <a:rPr lang="it-IT" sz="2000" b="1" dirty="0">
                <a:solidFill>
                  <a:srgbClr val="275536"/>
                </a:solidFill>
              </a:rPr>
              <a:t> in </a:t>
            </a:r>
            <a:r>
              <a:rPr lang="it-IT" sz="2000" b="1" dirty="0" err="1">
                <a:solidFill>
                  <a:srgbClr val="275536"/>
                </a:solidFill>
              </a:rPr>
              <a:t>Belgium</a:t>
            </a:r>
            <a:r>
              <a:rPr lang="it-IT" sz="2000" b="1" dirty="0">
                <a:solidFill>
                  <a:srgbClr val="275536"/>
                </a:solidFill>
              </a:rPr>
              <a:t> …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EPOS-BE web site: https://www.epos-be.eu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- what is EPOS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- who provides data to EPOS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November 2023: “Meet EPOS-BE” webinar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rgbClr val="275536"/>
                </a:solidFill>
              </a:rPr>
              <a:t>Funding for operational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external funding for Research </a:t>
            </a:r>
            <a:r>
              <a:rPr lang="en-US" sz="2000"/>
              <a:t>&amp; Development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external funding for the operation of EPOS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Agencies should themselves fund the operation of the EPOS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2000" dirty="0"/>
              <a:t>As ROB’s dotation has decreased by 30% over the last 10 years, this is difficult to sustain.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4507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OS_Presentation_template_2023_july" id="{49BA37EF-9699-E040-9EB7-F0FF2F546B67}" vid="{636534C0-F136-A541-A717-E0CCC80CE2A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6057</TotalTime>
  <Words>646</Words>
  <Application>Microsoft Office PowerPoint</Application>
  <PresentationFormat>Widescreen</PresentationFormat>
  <Paragraphs>151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Open Sans</vt:lpstr>
      <vt:lpstr>Tema di Office</vt:lpstr>
      <vt:lpstr>EPOS in Belgium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Carine Bruyninx</cp:lastModifiedBy>
  <cp:revision>302</cp:revision>
  <dcterms:created xsi:type="dcterms:W3CDTF">2021-05-05T12:54:12Z</dcterms:created>
  <dcterms:modified xsi:type="dcterms:W3CDTF">2024-03-04T10:49:52Z</dcterms:modified>
</cp:coreProperties>
</file>