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4" r:id="rId4"/>
    <p:sldId id="271" r:id="rId5"/>
    <p:sldId id="272" r:id="rId6"/>
    <p:sldId id="273" r:id="rId7"/>
    <p:sldId id="275" r:id="rId8"/>
    <p:sldId id="27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6630" userDrawn="1">
          <p15:clr>
            <a:srgbClr val="A4A3A4"/>
          </p15:clr>
        </p15:guide>
        <p15:guide id="6" pos="3545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7A81FF"/>
    <a:srgbClr val="0096FF"/>
    <a:srgbClr val="00FDFF"/>
    <a:srgbClr val="76D6FF"/>
    <a:srgbClr val="F6C143"/>
    <a:srgbClr val="275536"/>
    <a:srgbClr val="698CA8"/>
    <a:srgbClr val="415464"/>
    <a:srgbClr val="9C7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67"/>
    <p:restoredTop sz="94655"/>
  </p:normalViewPr>
  <p:slideViewPr>
    <p:cSldViewPr snapToGrid="0" snapToObjects="1">
      <p:cViewPr>
        <p:scale>
          <a:sx n="82" d="100"/>
          <a:sy n="82" d="100"/>
        </p:scale>
        <p:origin x="1344" y="618"/>
      </p:cViewPr>
      <p:guideLst>
        <p:guide pos="166"/>
        <p:guide orient="horz" pos="346"/>
        <p:guide orient="horz" pos="3997"/>
        <p:guide pos="7514"/>
        <p:guide pos="6630"/>
        <p:guide pos="3545"/>
        <p:guide pos="39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89D2618-057A-A541-B388-217B7607CE32}" type="datetimeFigureOut">
              <a:rPr lang="it-IT" smtClean="0"/>
              <a:pPr/>
              <a:t>10/03/2024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014C21A2-60AD-334E-9C41-2DC0EF94D36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8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6917F-45B8-844E-A08C-0A84EBCB4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92088E-A2E5-1B40-B930-A1C777F22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9F521F-43A9-E64D-80A9-92042078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C34D8-DAE5-1442-A238-7830BB53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D46DA-2940-B347-BA42-539F38B6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61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344A0-E3CB-9142-9F20-A199C00C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22FB2-8118-724C-937E-DD4BE19C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ECAC4A-872F-A546-8132-996DEEF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AC3C4-B470-F041-A7FB-B68379CA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F620-7670-5443-8A6F-E97921A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1B0A3-4B74-854E-AA21-B9320E01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5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748E1-417D-D444-A649-115A7A57A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9610"/>
            <a:ext cx="10515600" cy="2233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C4902-302F-DD40-B41A-CB3B0BBF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EDF8F6-2478-A345-86CE-263C92F87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D24A09-0147-EF4D-BF73-1E65F278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55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64292-D0E6-D341-B154-EC70C0C0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B65797-ED89-5A4D-BDBC-259C7552E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0A6736-1641-BC45-A2C7-CFCF077BE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AEF0D6-7CD6-F849-BF19-BB84FCB8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D8B44C-12FC-AF4D-B37B-B8140151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743896-F6B8-9947-BE63-2B2C4C0D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6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A90186-9173-2544-9015-817BDBD1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7A52C-450B-FD4E-A736-C6FF1EB6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B63EE2-01EC-9245-950E-9AC059E0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57FA33-9734-874C-991E-47C6070B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8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3C4DD10-03F4-8D4E-8CEA-DD00CF8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DFA2A2-60D4-8241-B391-1E99B8FD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A6B78-DD91-3F4B-81C2-37CD0107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249F3-8563-B848-829F-0913562C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FC632-E4D9-474A-B216-12EEDEE95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C1A5D-67C8-3949-8E8E-4E0EAA12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96A6-1CBA-9A40-A038-4627496A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F69F3-458A-534F-8AB2-165ACED58887}" type="datetimeFigureOut">
              <a:rPr lang="it-IT" smtClean="0"/>
              <a:t>10/03/2024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31A18F-A3F5-884F-A4F6-CE86DF4B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005375-C923-924C-97AE-7EECB9F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7A2-DAD4-124A-A606-CCBACEE6D4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5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4DE853-B1D4-CF4A-811E-CE5CCB56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C85B27-AA28-254F-B7D8-F41B1E37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054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os-italia.it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7E23B73-F9C0-2113-AD7A-FEC66441AFC5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it-IT" sz="3600" dirty="0">
                <a:solidFill>
                  <a:srgbClr val="275536"/>
                </a:solidFill>
              </a:rPr>
              <a:t>EPOS-Italia</a:t>
            </a:r>
            <a:endParaRPr lang="en-IT" sz="3600" dirty="0">
              <a:solidFill>
                <a:srgbClr val="2755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EBB87-61F8-F276-76FA-F24D5CA67E5E}"/>
              </a:ext>
            </a:extLst>
          </p:cNvPr>
          <p:cNvSpPr txBox="1">
            <a:spLocks/>
          </p:cNvSpPr>
          <p:nvPr/>
        </p:nvSpPr>
        <p:spPr>
          <a:xfrm>
            <a:off x="1676400" y="390556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275536"/>
                </a:solidFill>
              </a:rPr>
              <a:t>Stefano Salvi – INGV, EPOS-IT coordinator</a:t>
            </a:r>
            <a:endParaRPr lang="en-IT" sz="2200" dirty="0"/>
          </a:p>
        </p:txBody>
      </p:sp>
    </p:spTree>
    <p:extLst>
      <p:ext uri="{BB962C8B-B14F-4D97-AF65-F5344CB8AC3E}">
        <p14:creationId xmlns:p14="http://schemas.microsoft.com/office/powerpoint/2010/main" val="186418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History and </a:t>
            </a:r>
            <a:r>
              <a:rPr lang="it-IT" sz="2400" b="1" dirty="0" err="1">
                <a:solidFill>
                  <a:srgbClr val="275536"/>
                </a:solidFill>
              </a:rPr>
              <a:t>rationale</a:t>
            </a:r>
            <a:endParaRPr lang="it-IT" sz="2400" b="1" dirty="0">
              <a:solidFill>
                <a:srgbClr val="27553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841162" y="1537472"/>
            <a:ext cx="10569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EPOS-IT was stablished in 2016 as a Joint Research Unit among 10 partners (academia, research centres, foundations). In 2024 we have engaged three new partners through a specific call.</a:t>
            </a:r>
          </a:p>
          <a:p>
            <a:endParaRPr lang="en-GB" sz="2000" dirty="0"/>
          </a:p>
          <a:p>
            <a:r>
              <a:rPr lang="en-GB" sz="2000" dirty="0"/>
              <a:t>The main objective of EPOS-IT is to </a:t>
            </a:r>
            <a:r>
              <a:rPr lang="en-GB" sz="2000" b="1" dirty="0"/>
              <a:t>promote the Italian participation to the development of the EPOS RI through a coordination activity and funding of specific activities.</a:t>
            </a:r>
          </a:p>
          <a:p>
            <a:endParaRPr lang="en-GB" sz="2000" b="1" dirty="0"/>
          </a:p>
          <a:p>
            <a:r>
              <a:rPr lang="en-GB" sz="2000" dirty="0"/>
              <a:t>The Italian Ministry of Research has recognised EPOS-IT as a collaborative partnership aiming to develop a sustainable organization of the national research infrastructures in the Solid Earth sciences.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Immagine 2" descr="Immagine che contiene Elementi grafici, simbolo, Blu elettrico, logo&#10;&#10;Descrizione generata automaticamente">
            <a:extLst>
              <a:ext uri="{FF2B5EF4-FFF2-40B4-BE49-F238E27FC236}">
                <a16:creationId xmlns:a16="http://schemas.microsoft.com/office/drawing/2014/main" id="{434FB58C-17CE-AC85-D874-48FD8DC5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11" y="4730865"/>
            <a:ext cx="685657" cy="578237"/>
          </a:xfrm>
          <a:prstGeom prst="rect">
            <a:avLst/>
          </a:prstGeom>
        </p:spPr>
      </p:pic>
      <p:pic>
        <p:nvPicPr>
          <p:cNvPr id="5" name="Immagine 4" descr="Immagine che contiene palla, cerchio, Policromia, calcio&#10;&#10;Descrizione generata automaticamente">
            <a:extLst>
              <a:ext uri="{FF2B5EF4-FFF2-40B4-BE49-F238E27FC236}">
                <a16:creationId xmlns:a16="http://schemas.microsoft.com/office/drawing/2014/main" id="{71FF678B-3F13-7E46-C6DE-69645C09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55" y="4642256"/>
            <a:ext cx="677398" cy="946575"/>
          </a:xfrm>
          <a:prstGeom prst="rect">
            <a:avLst/>
          </a:prstGeom>
        </p:spPr>
      </p:pic>
      <p:pic>
        <p:nvPicPr>
          <p:cNvPr id="7" name="Immagine 6" descr="Immagine che contiene testo, Carattere, logo, schermata&#10;&#10;Descrizione generata automaticamente">
            <a:extLst>
              <a:ext uri="{FF2B5EF4-FFF2-40B4-BE49-F238E27FC236}">
                <a16:creationId xmlns:a16="http://schemas.microsoft.com/office/drawing/2014/main" id="{C9E89934-4459-D040-217E-96E2841BB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622"/>
          <a:stretch/>
        </p:blipFill>
        <p:spPr>
          <a:xfrm>
            <a:off x="3071509" y="4730865"/>
            <a:ext cx="1283382" cy="595561"/>
          </a:xfrm>
          <a:prstGeom prst="rect">
            <a:avLst/>
          </a:prstGeom>
        </p:spPr>
      </p:pic>
      <p:pic>
        <p:nvPicPr>
          <p:cNvPr id="11" name="Immagine 10" descr="Immagine che contiene testo, Carattere, logo, biglietto da visita&#10;&#10;Descrizione generata automaticamente">
            <a:extLst>
              <a:ext uri="{FF2B5EF4-FFF2-40B4-BE49-F238E27FC236}">
                <a16:creationId xmlns:a16="http://schemas.microsoft.com/office/drawing/2014/main" id="{86E90162-1664-7BBD-7548-37EF4BD1F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129" y="4720665"/>
            <a:ext cx="1267793" cy="690784"/>
          </a:xfrm>
          <a:prstGeom prst="rect">
            <a:avLst/>
          </a:prstGeom>
        </p:spPr>
      </p:pic>
      <p:pic>
        <p:nvPicPr>
          <p:cNvPr id="13" name="Immagine 12" descr="Immagine che contiene Carattere, logo, simbolo, emblema&#10;&#10;Descrizione generata automaticamente">
            <a:extLst>
              <a:ext uri="{FF2B5EF4-FFF2-40B4-BE49-F238E27FC236}">
                <a16:creationId xmlns:a16="http://schemas.microsoft.com/office/drawing/2014/main" id="{59286536-04AF-76D4-C035-1F87A222E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02" y="5776748"/>
            <a:ext cx="1564479" cy="526108"/>
          </a:xfrm>
          <a:prstGeom prst="rect">
            <a:avLst/>
          </a:prstGeom>
        </p:spPr>
      </p:pic>
      <p:pic>
        <p:nvPicPr>
          <p:cNvPr id="15" name="Immagine 14" descr="Immagine che contiene simbolo, schermata, logo, Carattere&#10;&#10;Descrizione generata automaticamente">
            <a:extLst>
              <a:ext uri="{FF2B5EF4-FFF2-40B4-BE49-F238E27FC236}">
                <a16:creationId xmlns:a16="http://schemas.microsoft.com/office/drawing/2014/main" id="{D101E01E-06A2-CB28-8822-87B29069E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577" y="4831360"/>
            <a:ext cx="1507601" cy="381405"/>
          </a:xfrm>
          <a:prstGeom prst="rect">
            <a:avLst/>
          </a:prstGeom>
        </p:spPr>
      </p:pic>
      <p:pic>
        <p:nvPicPr>
          <p:cNvPr id="17" name="Immagine 16" descr="Immagine che contiene testo, Carattere, emblema, simbolo&#10;&#10;Descrizione generata automaticamente">
            <a:extLst>
              <a:ext uri="{FF2B5EF4-FFF2-40B4-BE49-F238E27FC236}">
                <a16:creationId xmlns:a16="http://schemas.microsoft.com/office/drawing/2014/main" id="{A934779E-868D-1607-42D3-F84DAC819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5141" y="4766138"/>
            <a:ext cx="1110359" cy="560288"/>
          </a:xfrm>
          <a:prstGeom prst="rect">
            <a:avLst/>
          </a:prstGeom>
        </p:spPr>
      </p:pic>
      <p:pic>
        <p:nvPicPr>
          <p:cNvPr id="19" name="Immagine 1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4634A8ED-CB43-2AD2-7909-90EF71673A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640" y="4747686"/>
            <a:ext cx="1066800" cy="587480"/>
          </a:xfrm>
          <a:prstGeom prst="rect">
            <a:avLst/>
          </a:prstGeom>
        </p:spPr>
      </p:pic>
      <p:pic>
        <p:nvPicPr>
          <p:cNvPr id="21" name="Immagine 20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3240DD38-ED60-90F4-87A4-A9347BA368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6175" y="5776950"/>
            <a:ext cx="1846709" cy="560288"/>
          </a:xfrm>
          <a:prstGeom prst="rect">
            <a:avLst/>
          </a:prstGeom>
        </p:spPr>
      </p:pic>
      <p:pic>
        <p:nvPicPr>
          <p:cNvPr id="23" name="Immagine 22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E402A71E-778C-5346-338B-A6114F0B5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5601" y="5776950"/>
            <a:ext cx="1195022" cy="6719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B2AB3AC-5E41-1DF2-726C-5A3FFD0F1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0673" y="5611903"/>
            <a:ext cx="1199290" cy="8703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F19DD45-DC91-AD39-9FA8-427DEF4FB3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2895" y="5621951"/>
            <a:ext cx="1267794" cy="574886"/>
          </a:xfrm>
          <a:prstGeom prst="rect">
            <a:avLst/>
          </a:prstGeom>
        </p:spPr>
      </p:pic>
      <p:pic>
        <p:nvPicPr>
          <p:cNvPr id="25" name="Immagine 24" descr="Immagine che contiene testo, corona, logo, Carattere&#10;&#10;Descrizione generata automaticamente">
            <a:extLst>
              <a:ext uri="{FF2B5EF4-FFF2-40B4-BE49-F238E27FC236}">
                <a16:creationId xmlns:a16="http://schemas.microsoft.com/office/drawing/2014/main" id="{71478137-6E87-3BC6-6A14-A8129C0E78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2540" y="5588831"/>
            <a:ext cx="1595437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178805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Partners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30250795-7260-B5DC-4EFD-0BB32BCFF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385374"/>
              </p:ext>
            </p:extLst>
          </p:nvPr>
        </p:nvGraphicFramePr>
        <p:xfrm>
          <a:off x="566056" y="885761"/>
          <a:ext cx="11059888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629">
                  <a:extLst>
                    <a:ext uri="{9D8B030D-6E8A-4147-A177-3AD203B41FA5}">
                      <a16:colId xmlns:a16="http://schemas.microsoft.com/office/drawing/2014/main" val="1650625337"/>
                    </a:ext>
                  </a:extLst>
                </a:gridCol>
                <a:gridCol w="3109206">
                  <a:extLst>
                    <a:ext uri="{9D8B030D-6E8A-4147-A177-3AD203B41FA5}">
                      <a16:colId xmlns:a16="http://schemas.microsoft.com/office/drawing/2014/main" val="456530389"/>
                    </a:ext>
                  </a:extLst>
                </a:gridCol>
                <a:gridCol w="4264053">
                  <a:extLst>
                    <a:ext uri="{9D8B030D-6E8A-4147-A177-3AD203B41FA5}">
                      <a16:colId xmlns:a16="http://schemas.microsoft.com/office/drawing/2014/main" val="397650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Type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TCS </a:t>
                      </a:r>
                      <a:r>
                        <a:rPr lang="it-IT" dirty="0" err="1"/>
                        <a:t>contribution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69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INGV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SEIS, GNSS, VOLC, NFO, MSL, AH, SATD, TSU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227722"/>
                  </a:ext>
                </a:extLst>
              </a:tr>
              <a:tr h="222405">
                <a:tc>
                  <a:txBody>
                    <a:bodyPr/>
                    <a:lstStyle/>
                    <a:p>
                      <a:r>
                        <a:rPr lang="it-IT" dirty="0" err="1"/>
                        <a:t>Natl</a:t>
                      </a:r>
                      <a:r>
                        <a:rPr lang="it-IT" dirty="0"/>
                        <a:t>. </a:t>
                      </a: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Council</a:t>
                      </a:r>
                      <a:r>
                        <a:rPr lang="it-IT" dirty="0"/>
                        <a:t> (IREA, IGG)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SATD, MSL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6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ISPRA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GIM, TSU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4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SEIS, GNSS,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NFO</a:t>
                      </a:r>
                      <a:r>
                        <a:rPr lang="it-IT" dirty="0"/>
                        <a:t>,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MSL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60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</a:t>
                      </a:r>
                      <a:r>
                        <a:rPr lang="it-IT" dirty="0" err="1"/>
                        <a:t>Naples</a:t>
                      </a:r>
                      <a:r>
                        <a:rPr lang="it-IT" dirty="0"/>
                        <a:t> Federico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NFO, TSU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8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Genoa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05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Roma 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MSL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6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Trieste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SEIS, </a:t>
                      </a: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NFO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EUCENTRE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Public </a:t>
                      </a:r>
                      <a:r>
                        <a:rPr lang="it-IT" dirty="0" err="1"/>
                        <a:t>foundation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0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CINECA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Public </a:t>
                      </a:r>
                      <a:r>
                        <a:rPr lang="it-IT" dirty="0" err="1"/>
                        <a:t>research</a:t>
                      </a:r>
                      <a:r>
                        <a:rPr lang="it-IT" dirty="0"/>
                        <a:t> 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TSU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48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Perugia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GIM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8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Bologna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TSU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4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Univ</a:t>
                      </a:r>
                      <a:r>
                        <a:rPr lang="it-IT" dirty="0"/>
                        <a:t>. of Ferrara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951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7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275536"/>
                </a:solidFill>
              </a:rPr>
              <a:t>Organisation</a:t>
            </a:r>
            <a:r>
              <a:rPr lang="it-IT" sz="2400" b="1" dirty="0">
                <a:solidFill>
                  <a:srgbClr val="275536"/>
                </a:solidFill>
              </a:rPr>
              <a:t> and governance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5692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main decision body is the General Assembly of the Partners.</a:t>
            </a:r>
          </a:p>
          <a:p>
            <a:endParaRPr lang="en-GB" sz="2000" dirty="0"/>
          </a:p>
          <a:p>
            <a:r>
              <a:rPr lang="en-GB" sz="2000" dirty="0"/>
              <a:t>Acknowledging the role of INGV as Representing Entity and host institution, the Coordinator is an INGV researcher.</a:t>
            </a:r>
          </a:p>
          <a:p>
            <a:endParaRPr lang="en-GB" sz="2000" dirty="0"/>
          </a:p>
          <a:p>
            <a:r>
              <a:rPr lang="en-GB" sz="2000" dirty="0"/>
              <a:t>INGV </a:t>
            </a:r>
            <a:r>
              <a:rPr lang="it-IT" sz="2000" dirty="0"/>
              <a:t>also </a:t>
            </a:r>
            <a:r>
              <a:rPr lang="it-IT" sz="2000" dirty="0" err="1"/>
              <a:t>provides</a:t>
            </a:r>
            <a:r>
              <a:rPr lang="it-IT" sz="2000" dirty="0"/>
              <a:t> the </a:t>
            </a:r>
            <a:r>
              <a:rPr lang="it-IT" sz="2000" dirty="0" err="1"/>
              <a:t>financial</a:t>
            </a:r>
            <a:r>
              <a:rPr lang="it-IT" sz="2000" dirty="0"/>
              <a:t> and </a:t>
            </a:r>
            <a:r>
              <a:rPr lang="it-IT" sz="2000" dirty="0" err="1"/>
              <a:t>communication</a:t>
            </a:r>
            <a:r>
              <a:rPr lang="it-IT" sz="2000" dirty="0"/>
              <a:t> management.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 the National Plan for Research Infrastructures 2021-27, EPOS has </a:t>
            </a:r>
            <a:r>
              <a:rPr lang="en-GB" sz="2000"/>
              <a:t>been declared </a:t>
            </a:r>
            <a:r>
              <a:rPr lang="en-GB" sz="2000" dirty="0"/>
              <a:t>a </a:t>
            </a:r>
            <a:r>
              <a:rPr lang="en-GB" sz="2000" b="1" dirty="0"/>
              <a:t>High Priority research infrastructure</a:t>
            </a:r>
            <a:r>
              <a:rPr lang="en-GB" sz="2000" dirty="0"/>
              <a:t>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772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661163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275536"/>
                </a:solidFill>
              </a:rPr>
              <a:t>Financial support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1058449" y="1469482"/>
            <a:ext cx="10569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>
              <a:solidFill>
                <a:srgbClr val="275536"/>
              </a:solidFill>
            </a:endParaRPr>
          </a:p>
          <a:p>
            <a:r>
              <a:rPr lang="en-GB" sz="2000" dirty="0"/>
              <a:t>In Italy, all activities supporting EPOS are funded by the Ministry of Research. The budget earmarked annually for routine EPOS operations is managed by INGV, and about </a:t>
            </a:r>
            <a:r>
              <a:rPr lang="en-GB" sz="2000" b="1" dirty="0"/>
              <a:t>1 M€ of this funding is allocated to EPOS-IT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This funding is dedicated to support the EPOS-IT Executive Plan (more later), in which the JRU partners provide also in-kind resources for a similar amount.</a:t>
            </a:r>
          </a:p>
          <a:p>
            <a:endParaRPr lang="en-GB" sz="2000" dirty="0"/>
          </a:p>
          <a:p>
            <a:r>
              <a:rPr lang="en-GB" sz="2000" dirty="0"/>
              <a:t>There are also public calls by which Italian infrastructures participating to EPOS RI can obtain further funds.</a:t>
            </a:r>
          </a:p>
          <a:p>
            <a:r>
              <a:rPr lang="en-GB" sz="2000" dirty="0"/>
              <a:t>The largest development projects were approved in 2018 (17 M€) and in 2022 (43 M€, under the NPRR).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602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-138694" y="245530"/>
            <a:ext cx="1215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75536"/>
                </a:solidFill>
              </a:rPr>
              <a:t>Current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564293" y="1194525"/>
            <a:ext cx="112235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EPOS-IT allocates grants to develop, upgrade or maintain Open Science services contributing to EPOS RI.</a:t>
            </a:r>
          </a:p>
          <a:p>
            <a:endParaRPr lang="it-IT" sz="2000" b="1" dirty="0">
              <a:solidFill>
                <a:srgbClr val="275536"/>
              </a:solidFill>
            </a:endParaRPr>
          </a:p>
          <a:p>
            <a:r>
              <a:rPr lang="en-GB" sz="2000" dirty="0"/>
              <a:t>Activities are organized in annual </a:t>
            </a:r>
            <a:r>
              <a:rPr lang="en-GB" sz="2000" b="1" dirty="0"/>
              <a:t>Executive Plans</a:t>
            </a:r>
            <a:r>
              <a:rPr lang="en-GB" sz="2000" dirty="0"/>
              <a:t>, available on our website: </a:t>
            </a:r>
            <a:r>
              <a:rPr lang="en-GB" sz="2000" dirty="0">
                <a:hlinkClick r:id="rId2"/>
              </a:rPr>
              <a:t>https://www.epos-italia.it</a:t>
            </a:r>
            <a:r>
              <a:rPr lang="en-GB" sz="2000" dirty="0"/>
              <a:t> (</a:t>
            </a:r>
            <a:r>
              <a:rPr lang="en-GB" sz="2000" i="1" dirty="0"/>
              <a:t>sorry, only in Italian for the moment</a:t>
            </a:r>
            <a:r>
              <a:rPr lang="en-GB" sz="2000" dirty="0"/>
              <a:t>).</a:t>
            </a:r>
          </a:p>
          <a:p>
            <a:endParaRPr lang="en-GB" sz="2000" dirty="0"/>
          </a:p>
          <a:p>
            <a:r>
              <a:rPr lang="en-GB" sz="2000" b="1" dirty="0"/>
              <a:t>We do not support development of physical infrastructures or data collection</a:t>
            </a:r>
            <a:r>
              <a:rPr lang="en-GB" sz="2000" dirty="0"/>
              <a:t>. These costs must be borne by the partners.</a:t>
            </a:r>
          </a:p>
          <a:p>
            <a:endParaRPr lang="en-GB" sz="2000" dirty="0"/>
          </a:p>
          <a:p>
            <a:r>
              <a:rPr lang="en-GB" sz="2000" dirty="0"/>
              <a:t>Every year we fund about 20 projects in three main lines:</a:t>
            </a:r>
          </a:p>
          <a:p>
            <a:r>
              <a:rPr lang="en-GB" sz="600" dirty="0"/>
              <a:t>  </a:t>
            </a:r>
          </a:p>
          <a:p>
            <a:r>
              <a:rPr lang="en-GB" sz="2000" b="1" dirty="0"/>
              <a:t>1</a:t>
            </a:r>
            <a:r>
              <a:rPr lang="en-GB" sz="2000" dirty="0"/>
              <a:t>: support to services </a:t>
            </a:r>
            <a:r>
              <a:rPr lang="en-GB" sz="2000" b="1" dirty="0"/>
              <a:t>already validated by the TCS </a:t>
            </a:r>
            <a:r>
              <a:rPr lang="en-GB" sz="2000" dirty="0"/>
              <a:t>(on average 70% of EPOS-IT budget),</a:t>
            </a:r>
          </a:p>
          <a:p>
            <a:r>
              <a:rPr lang="en-GB" sz="2000" b="1" dirty="0"/>
              <a:t>2</a:t>
            </a:r>
            <a:r>
              <a:rPr lang="en-GB" sz="2000" dirty="0"/>
              <a:t>: support to services </a:t>
            </a:r>
            <a:r>
              <a:rPr lang="en-GB" sz="2000" b="1" dirty="0"/>
              <a:t>not yet validated by the TCS </a:t>
            </a:r>
            <a:r>
              <a:rPr lang="en-GB" sz="2000" dirty="0"/>
              <a:t>or </a:t>
            </a:r>
            <a:r>
              <a:rPr lang="en-GB" sz="2000" b="1" dirty="0"/>
              <a:t>development of new services</a:t>
            </a:r>
            <a:r>
              <a:rPr lang="en-GB" sz="2000" dirty="0"/>
              <a:t> for EPOS RI,</a:t>
            </a:r>
          </a:p>
          <a:p>
            <a:r>
              <a:rPr lang="en-GB" sz="2000" b="1" dirty="0"/>
              <a:t>3</a:t>
            </a:r>
            <a:r>
              <a:rPr lang="en-GB" sz="2000" dirty="0"/>
              <a:t>: support to the Italian </a:t>
            </a:r>
            <a:r>
              <a:rPr lang="en-GB" sz="2000" b="1" dirty="0"/>
              <a:t>participation in international initiatives </a:t>
            </a:r>
            <a:r>
              <a:rPr lang="en-GB" sz="2000" dirty="0"/>
              <a:t>of interest to EPOS RI.</a:t>
            </a:r>
          </a:p>
          <a:p>
            <a:endParaRPr lang="en-GB" sz="2000" dirty="0"/>
          </a:p>
          <a:p>
            <a:r>
              <a:rPr lang="en-GB" sz="2000" dirty="0"/>
              <a:t>All project activities are co-funded by the partners through in-kind resources.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621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506786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75536"/>
                </a:solidFill>
              </a:rPr>
              <a:t>Current activities: new 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850606" y="1528857"/>
            <a:ext cx="109849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want to ensure that the new services to be developed are coherent with the TCS development plans.</a:t>
            </a:r>
          </a:p>
          <a:p>
            <a:endParaRPr lang="en-GB" sz="2000" dirty="0"/>
          </a:p>
          <a:p>
            <a:r>
              <a:rPr lang="en-GB" sz="2000" dirty="0"/>
              <a:t>During the 2023 proposal evaluation process, we carried out a </a:t>
            </a:r>
            <a:r>
              <a:rPr lang="en-GB" sz="2000" b="1" dirty="0"/>
              <a:t>consultation of the TCS</a:t>
            </a:r>
            <a:r>
              <a:rPr lang="en-GB" sz="2000" dirty="0"/>
              <a:t>, requesting to answer four questions on each proposal:  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Can the project deliverables </a:t>
            </a:r>
            <a:r>
              <a:rPr lang="en-US" i="1" u="sng" dirty="0"/>
              <a:t>contribute to the development plan </a:t>
            </a:r>
            <a:r>
              <a:rPr lang="en-US" i="1" dirty="0"/>
              <a:t>of the TCS ?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Are the project deliverables </a:t>
            </a:r>
            <a:r>
              <a:rPr lang="en-US" i="1" u="sng" dirty="0"/>
              <a:t>synergetic with other activities </a:t>
            </a:r>
            <a:r>
              <a:rPr lang="en-US" i="1" dirty="0"/>
              <a:t>at the European scale ?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u="sng" dirty="0"/>
              <a:t>When</a:t>
            </a:r>
            <a:r>
              <a:rPr lang="en-US" i="1" dirty="0"/>
              <a:t> do you foresee that the  project deliverables </a:t>
            </a:r>
            <a:r>
              <a:rPr lang="en-US" i="1" u="sng" dirty="0"/>
              <a:t>could be integrated among the TCS DDSS </a:t>
            </a:r>
            <a:r>
              <a:rPr lang="en-US" i="1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Could you </a:t>
            </a:r>
            <a:r>
              <a:rPr lang="en-US" i="1" u="sng" dirty="0"/>
              <a:t>rank this proposal </a:t>
            </a:r>
            <a:r>
              <a:rPr lang="en-US" i="1" dirty="0"/>
              <a:t>against the others xx in order of priority, relatively to the TCS development plan ?</a:t>
            </a:r>
          </a:p>
          <a:p>
            <a:endParaRPr lang="en-GB" sz="2000" dirty="0"/>
          </a:p>
          <a:p>
            <a:r>
              <a:rPr lang="en-GB" sz="2000" dirty="0"/>
              <a:t>Although the answers were not binding for us, they were indeed very useful to identify weak points in the proposals and to better advise the Executive Plan activities.</a:t>
            </a:r>
          </a:p>
        </p:txBody>
      </p:sp>
    </p:spTree>
    <p:extLst>
      <p:ext uri="{BB962C8B-B14F-4D97-AF65-F5344CB8AC3E}">
        <p14:creationId xmlns:p14="http://schemas.microsoft.com/office/powerpoint/2010/main" val="28185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8BF4D3-79B5-4B47-9A12-31739D78FF88}"/>
              </a:ext>
            </a:extLst>
          </p:cNvPr>
          <p:cNvSpPr txBox="1"/>
          <p:nvPr/>
        </p:nvSpPr>
        <p:spPr>
          <a:xfrm>
            <a:off x="233756" y="981799"/>
            <a:ext cx="117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75536"/>
                </a:solidFill>
              </a:rPr>
              <a:t>Challenge: improve the community engagement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AA3DA-CB41-A444-A2BD-6D575BE41EB7}"/>
              </a:ext>
            </a:extLst>
          </p:cNvPr>
          <p:cNvSpPr txBox="1"/>
          <p:nvPr/>
        </p:nvSpPr>
        <p:spPr>
          <a:xfrm>
            <a:off x="850606" y="2260102"/>
            <a:ext cx="109849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During our TCS consultation in 2023, the TCS Seismology stated they were not comfortable in answering our questions, suggesting instead that a better way could be </a:t>
            </a:r>
            <a:r>
              <a:rPr lang="en-GB" sz="2000" b="1" dirty="0"/>
              <a:t>to engage with the national community </a:t>
            </a:r>
            <a:r>
              <a:rPr lang="en-GB" sz="2000" dirty="0"/>
              <a:t>in discussions on the topics, goals and benefits (for the TCS) </a:t>
            </a:r>
            <a:r>
              <a:rPr lang="en-GB" sz="2000" b="1" dirty="0"/>
              <a:t>before the proposal preparation starts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We fully agree that this procedure can promote a more effective cooperation between the national and European EPOS components, and </a:t>
            </a:r>
            <a:r>
              <a:rPr lang="en-GB" sz="2000" b="1" dirty="0"/>
              <a:t>we suggest this is discussed at ERIC level</a:t>
            </a:r>
            <a:r>
              <a:rPr lang="en-GB" sz="2000" dirty="0"/>
              <a:t>, and hopefully extended to other national EPOS communities.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9156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OS_Presentation_template_2023_july" id="{49BA37EF-9699-E040-9EB7-F0FF2F546B67}" vid="{636534C0-F136-A541-A717-E0CCC80CE2A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6567</TotalTime>
  <Words>781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Open Sans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stefano salvi</cp:lastModifiedBy>
  <cp:revision>298</cp:revision>
  <dcterms:created xsi:type="dcterms:W3CDTF">2021-05-05T12:54:12Z</dcterms:created>
  <dcterms:modified xsi:type="dcterms:W3CDTF">2024-03-10T16:43:11Z</dcterms:modified>
</cp:coreProperties>
</file>