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70" r:id="rId3"/>
    <p:sldId id="275" r:id="rId4"/>
    <p:sldId id="276" r:id="rId5"/>
    <p:sldId id="274" r:id="rId6"/>
    <p:sldId id="293" r:id="rId7"/>
    <p:sldId id="273" r:id="rId8"/>
    <p:sldId id="277" r:id="rId9"/>
    <p:sldId id="292" r:id="rId10"/>
    <p:sldId id="278" r:id="rId11"/>
    <p:sldId id="288" r:id="rId12"/>
    <p:sldId id="289" r:id="rId13"/>
    <p:sldId id="290" r:id="rId14"/>
    <p:sldId id="279" r:id="rId15"/>
    <p:sldId id="286" r:id="rId16"/>
    <p:sldId id="287" r:id="rId17"/>
    <p:sldId id="291" r:id="rId18"/>
    <p:sldId id="272" r:id="rId19"/>
    <p:sldId id="271" r:id="rId20"/>
    <p:sldId id="280" r:id="rId21"/>
    <p:sldId id="281" r:id="rId22"/>
    <p:sldId id="284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66" userDrawn="1">
          <p15:clr>
            <a:srgbClr val="A4A3A4"/>
          </p15:clr>
        </p15:guide>
        <p15:guide id="2" orient="horz" pos="346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pos="7514" userDrawn="1">
          <p15:clr>
            <a:srgbClr val="A4A3A4"/>
          </p15:clr>
        </p15:guide>
        <p15:guide id="5" pos="6630" userDrawn="1">
          <p15:clr>
            <a:srgbClr val="A4A3A4"/>
          </p15:clr>
        </p15:guide>
        <p15:guide id="6" pos="3545" userDrawn="1">
          <p15:clr>
            <a:srgbClr val="A4A3A4"/>
          </p15:clr>
        </p15:guide>
        <p15:guide id="7" pos="3953" userDrawn="1">
          <p15:clr>
            <a:srgbClr val="A4A3A4"/>
          </p15:clr>
        </p15:guide>
        <p15:guide id="8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FEFF"/>
    <a:srgbClr val="7A81FF"/>
    <a:srgbClr val="0096FF"/>
    <a:srgbClr val="00FDFF"/>
    <a:srgbClr val="76D6FF"/>
    <a:srgbClr val="F6C143"/>
    <a:srgbClr val="275536"/>
    <a:srgbClr val="698CA8"/>
    <a:srgbClr val="415464"/>
    <a:srgbClr val="9C7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475"/>
    <p:restoredTop sz="94655"/>
  </p:normalViewPr>
  <p:slideViewPr>
    <p:cSldViewPr snapToGrid="0" snapToObjects="1">
      <p:cViewPr varScale="1">
        <p:scale>
          <a:sx n="151" d="100"/>
          <a:sy n="151" d="100"/>
        </p:scale>
        <p:origin x="208" y="752"/>
      </p:cViewPr>
      <p:guideLst>
        <p:guide pos="166"/>
        <p:guide orient="horz" pos="346"/>
        <p:guide orient="horz" pos="3997"/>
        <p:guide pos="7514"/>
        <p:guide pos="6630"/>
        <p:guide pos="3545"/>
        <p:guide pos="395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49065E-8696-418F-9359-CC35FF5FA97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61220DC-486E-4B19-9D47-6B315EC65FE0}">
      <dgm:prSet/>
      <dgm:spPr/>
      <dgm:t>
        <a:bodyPr/>
        <a:lstStyle/>
        <a:p>
          <a:r>
            <a:rPr lang="it-IT" b="1" dirty="0" err="1"/>
            <a:t>Geological</a:t>
          </a:r>
          <a:r>
            <a:rPr lang="it-IT" b="1" dirty="0"/>
            <a:t> Survey of </a:t>
          </a:r>
          <a:r>
            <a:rPr lang="it-IT" b="1" dirty="0" err="1"/>
            <a:t>Denmark</a:t>
          </a:r>
          <a:r>
            <a:rPr lang="it-IT" b="1" dirty="0"/>
            <a:t> and Greenland (GEUS)</a:t>
          </a:r>
          <a:endParaRPr lang="en-US" dirty="0"/>
        </a:p>
      </dgm:t>
    </dgm:pt>
    <dgm:pt modelId="{232DC89F-4CEE-4460-8706-34AEFB3EC9B0}" type="parTrans" cxnId="{7B3D9607-1DE4-4F39-9B87-3CF4904F10B4}">
      <dgm:prSet/>
      <dgm:spPr/>
      <dgm:t>
        <a:bodyPr/>
        <a:lstStyle/>
        <a:p>
          <a:endParaRPr lang="en-US"/>
        </a:p>
      </dgm:t>
    </dgm:pt>
    <dgm:pt modelId="{F3139FD0-483B-49A7-84DF-9C88AE1D0B64}" type="sibTrans" cxnId="{7B3D9607-1DE4-4F39-9B87-3CF4904F10B4}">
      <dgm:prSet/>
      <dgm:spPr/>
      <dgm:t>
        <a:bodyPr/>
        <a:lstStyle/>
        <a:p>
          <a:endParaRPr lang="en-US"/>
        </a:p>
      </dgm:t>
    </dgm:pt>
    <dgm:pt modelId="{D622DC4E-BDBC-43C2-A8B5-51785558FB25}">
      <dgm:prSet/>
      <dgm:spPr/>
      <dgm:t>
        <a:bodyPr/>
        <a:lstStyle/>
        <a:p>
          <a:r>
            <a:rPr lang="it-IT" b="1" dirty="0"/>
            <a:t>University of </a:t>
          </a:r>
          <a:r>
            <a:rPr lang="it-IT" b="1" dirty="0" err="1"/>
            <a:t>Copenhagen</a:t>
          </a:r>
          <a:endParaRPr lang="en-US" dirty="0"/>
        </a:p>
      </dgm:t>
    </dgm:pt>
    <dgm:pt modelId="{2A611AA9-A313-4881-845A-052394D1F4EC}" type="parTrans" cxnId="{B51BA450-AA9B-4A25-BF9A-891299CA9A71}">
      <dgm:prSet/>
      <dgm:spPr/>
      <dgm:t>
        <a:bodyPr/>
        <a:lstStyle/>
        <a:p>
          <a:endParaRPr lang="en-US"/>
        </a:p>
      </dgm:t>
    </dgm:pt>
    <dgm:pt modelId="{4115E03F-BF4E-4889-86C8-96FBEA596DC8}" type="sibTrans" cxnId="{B51BA450-AA9B-4A25-BF9A-891299CA9A71}">
      <dgm:prSet/>
      <dgm:spPr/>
      <dgm:t>
        <a:bodyPr/>
        <a:lstStyle/>
        <a:p>
          <a:endParaRPr lang="en-US"/>
        </a:p>
      </dgm:t>
    </dgm:pt>
    <dgm:pt modelId="{8E9F0B37-CA30-46DC-94AD-8F2737B355AB}">
      <dgm:prSet/>
      <dgm:spPr/>
      <dgm:t>
        <a:bodyPr/>
        <a:lstStyle/>
        <a:p>
          <a:r>
            <a:rPr lang="da-DK" b="1"/>
            <a:t>Aarhus University</a:t>
          </a:r>
          <a:endParaRPr lang="en-US"/>
        </a:p>
      </dgm:t>
    </dgm:pt>
    <dgm:pt modelId="{D7AD875B-45BB-49E3-9283-17D261300A2D}" type="parTrans" cxnId="{F083BA0E-8DA2-42A0-B258-78E70A1AFBE2}">
      <dgm:prSet/>
      <dgm:spPr/>
      <dgm:t>
        <a:bodyPr/>
        <a:lstStyle/>
        <a:p>
          <a:endParaRPr lang="en-US"/>
        </a:p>
      </dgm:t>
    </dgm:pt>
    <dgm:pt modelId="{4EFA4992-065C-4E74-BBF9-587FBE53B10B}" type="sibTrans" cxnId="{F083BA0E-8DA2-42A0-B258-78E70A1AFBE2}">
      <dgm:prSet/>
      <dgm:spPr/>
      <dgm:t>
        <a:bodyPr/>
        <a:lstStyle/>
        <a:p>
          <a:endParaRPr lang="en-US"/>
        </a:p>
      </dgm:t>
    </dgm:pt>
    <dgm:pt modelId="{617354D9-90F5-4B80-8DF3-C4CA0CA1B8E9}">
      <dgm:prSet/>
      <dgm:spPr/>
      <dgm:t>
        <a:bodyPr/>
        <a:lstStyle/>
        <a:p>
          <a:r>
            <a:rPr lang="it-IT" b="1"/>
            <a:t>Technical University of Denmark</a:t>
          </a:r>
          <a:endParaRPr lang="en-US"/>
        </a:p>
      </dgm:t>
    </dgm:pt>
    <dgm:pt modelId="{BC4E67F4-7ECA-4D8A-B8AE-5AF707DCF4A7}" type="parTrans" cxnId="{BE1270F1-343E-4CD3-BE66-29190BF11BEB}">
      <dgm:prSet/>
      <dgm:spPr/>
      <dgm:t>
        <a:bodyPr/>
        <a:lstStyle/>
        <a:p>
          <a:endParaRPr lang="en-US"/>
        </a:p>
      </dgm:t>
    </dgm:pt>
    <dgm:pt modelId="{2BDDC9DB-1B41-4FE6-AAFD-EFA182EA1AAD}" type="sibTrans" cxnId="{BE1270F1-343E-4CD3-BE66-29190BF11BEB}">
      <dgm:prSet/>
      <dgm:spPr/>
      <dgm:t>
        <a:bodyPr/>
        <a:lstStyle/>
        <a:p>
          <a:endParaRPr lang="en-US"/>
        </a:p>
      </dgm:t>
    </dgm:pt>
    <dgm:pt modelId="{B090D946-7DD4-534F-85B1-4D365AA680D4}" type="pres">
      <dgm:prSet presAssocID="{6549065E-8696-418F-9359-CC35FF5FA97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F833CF8-8E0E-5549-AC53-63522EB6360C}" type="pres">
      <dgm:prSet presAssocID="{861220DC-486E-4B19-9D47-6B315EC65FE0}" presName="hierRoot1" presStyleCnt="0"/>
      <dgm:spPr/>
    </dgm:pt>
    <dgm:pt modelId="{353DB0DA-E4D5-F94D-A901-C551DB348345}" type="pres">
      <dgm:prSet presAssocID="{861220DC-486E-4B19-9D47-6B315EC65FE0}" presName="composite" presStyleCnt="0"/>
      <dgm:spPr/>
    </dgm:pt>
    <dgm:pt modelId="{C4A28A10-4316-A042-A82E-C644243836D5}" type="pres">
      <dgm:prSet presAssocID="{861220DC-486E-4B19-9D47-6B315EC65FE0}" presName="background" presStyleLbl="node0" presStyleIdx="0" presStyleCnt="4"/>
      <dgm:spPr/>
    </dgm:pt>
    <dgm:pt modelId="{3A79DBCB-12EE-314D-98D6-24F24E17DFC5}" type="pres">
      <dgm:prSet presAssocID="{861220DC-486E-4B19-9D47-6B315EC65FE0}" presName="text" presStyleLbl="fgAcc0" presStyleIdx="0" presStyleCnt="4">
        <dgm:presLayoutVars>
          <dgm:chPref val="3"/>
        </dgm:presLayoutVars>
      </dgm:prSet>
      <dgm:spPr/>
    </dgm:pt>
    <dgm:pt modelId="{F6823EAC-0ADC-9D4E-A723-061C28B501C1}" type="pres">
      <dgm:prSet presAssocID="{861220DC-486E-4B19-9D47-6B315EC65FE0}" presName="hierChild2" presStyleCnt="0"/>
      <dgm:spPr/>
    </dgm:pt>
    <dgm:pt modelId="{BF67A01D-1A96-3548-9ECB-C57838D659D7}" type="pres">
      <dgm:prSet presAssocID="{D622DC4E-BDBC-43C2-A8B5-51785558FB25}" presName="hierRoot1" presStyleCnt="0"/>
      <dgm:spPr/>
    </dgm:pt>
    <dgm:pt modelId="{2E5F86D9-69BC-D247-8AFF-090682536851}" type="pres">
      <dgm:prSet presAssocID="{D622DC4E-BDBC-43C2-A8B5-51785558FB25}" presName="composite" presStyleCnt="0"/>
      <dgm:spPr/>
    </dgm:pt>
    <dgm:pt modelId="{98F38103-FDEC-F84A-B422-1F504C9DE270}" type="pres">
      <dgm:prSet presAssocID="{D622DC4E-BDBC-43C2-A8B5-51785558FB25}" presName="background" presStyleLbl="node0" presStyleIdx="1" presStyleCnt="4"/>
      <dgm:spPr/>
    </dgm:pt>
    <dgm:pt modelId="{72C8EEB8-C15D-6445-9291-AD901A1FCA9D}" type="pres">
      <dgm:prSet presAssocID="{D622DC4E-BDBC-43C2-A8B5-51785558FB25}" presName="text" presStyleLbl="fgAcc0" presStyleIdx="1" presStyleCnt="4">
        <dgm:presLayoutVars>
          <dgm:chPref val="3"/>
        </dgm:presLayoutVars>
      </dgm:prSet>
      <dgm:spPr/>
    </dgm:pt>
    <dgm:pt modelId="{648220D2-A941-D746-A817-9E5FDFE5F760}" type="pres">
      <dgm:prSet presAssocID="{D622DC4E-BDBC-43C2-A8B5-51785558FB25}" presName="hierChild2" presStyleCnt="0"/>
      <dgm:spPr/>
    </dgm:pt>
    <dgm:pt modelId="{1B4A013C-E122-6F49-B280-AF6A4961E581}" type="pres">
      <dgm:prSet presAssocID="{8E9F0B37-CA30-46DC-94AD-8F2737B355AB}" presName="hierRoot1" presStyleCnt="0"/>
      <dgm:spPr/>
    </dgm:pt>
    <dgm:pt modelId="{6E48A9EE-3280-FF45-A22A-606A5C1EE1D2}" type="pres">
      <dgm:prSet presAssocID="{8E9F0B37-CA30-46DC-94AD-8F2737B355AB}" presName="composite" presStyleCnt="0"/>
      <dgm:spPr/>
    </dgm:pt>
    <dgm:pt modelId="{42CB03B4-9467-7747-8C63-FC7495F8044B}" type="pres">
      <dgm:prSet presAssocID="{8E9F0B37-CA30-46DC-94AD-8F2737B355AB}" presName="background" presStyleLbl="node0" presStyleIdx="2" presStyleCnt="4"/>
      <dgm:spPr/>
    </dgm:pt>
    <dgm:pt modelId="{AA5D37F9-1A81-F74D-9EF6-CD1E430C493F}" type="pres">
      <dgm:prSet presAssocID="{8E9F0B37-CA30-46DC-94AD-8F2737B355AB}" presName="text" presStyleLbl="fgAcc0" presStyleIdx="2" presStyleCnt="4" custLinFactNeighborX="3939" custLinFactNeighborY="-502">
        <dgm:presLayoutVars>
          <dgm:chPref val="3"/>
        </dgm:presLayoutVars>
      </dgm:prSet>
      <dgm:spPr/>
    </dgm:pt>
    <dgm:pt modelId="{48B825B9-E2A1-644D-BDFA-396970AE1D0E}" type="pres">
      <dgm:prSet presAssocID="{8E9F0B37-CA30-46DC-94AD-8F2737B355AB}" presName="hierChild2" presStyleCnt="0"/>
      <dgm:spPr/>
    </dgm:pt>
    <dgm:pt modelId="{2768642F-6316-BB44-8EB2-878219A0CB7B}" type="pres">
      <dgm:prSet presAssocID="{617354D9-90F5-4B80-8DF3-C4CA0CA1B8E9}" presName="hierRoot1" presStyleCnt="0"/>
      <dgm:spPr/>
    </dgm:pt>
    <dgm:pt modelId="{64831190-63A0-064A-AEF5-2CFE8061B0B1}" type="pres">
      <dgm:prSet presAssocID="{617354D9-90F5-4B80-8DF3-C4CA0CA1B8E9}" presName="composite" presStyleCnt="0"/>
      <dgm:spPr/>
    </dgm:pt>
    <dgm:pt modelId="{17F8D5C6-C55E-634B-8261-672939A2B8BC}" type="pres">
      <dgm:prSet presAssocID="{617354D9-90F5-4B80-8DF3-C4CA0CA1B8E9}" presName="background" presStyleLbl="node0" presStyleIdx="3" presStyleCnt="4"/>
      <dgm:spPr/>
    </dgm:pt>
    <dgm:pt modelId="{2E4059E5-6E5F-AD43-9049-42360352AC74}" type="pres">
      <dgm:prSet presAssocID="{617354D9-90F5-4B80-8DF3-C4CA0CA1B8E9}" presName="text" presStyleLbl="fgAcc0" presStyleIdx="3" presStyleCnt="4">
        <dgm:presLayoutVars>
          <dgm:chPref val="3"/>
        </dgm:presLayoutVars>
      </dgm:prSet>
      <dgm:spPr/>
    </dgm:pt>
    <dgm:pt modelId="{29AFFDEF-7B8A-1141-8F1C-A5382B6D6BBE}" type="pres">
      <dgm:prSet presAssocID="{617354D9-90F5-4B80-8DF3-C4CA0CA1B8E9}" presName="hierChild2" presStyleCnt="0"/>
      <dgm:spPr/>
    </dgm:pt>
  </dgm:ptLst>
  <dgm:cxnLst>
    <dgm:cxn modelId="{7B3D9607-1DE4-4F39-9B87-3CF4904F10B4}" srcId="{6549065E-8696-418F-9359-CC35FF5FA976}" destId="{861220DC-486E-4B19-9D47-6B315EC65FE0}" srcOrd="0" destOrd="0" parTransId="{232DC89F-4CEE-4460-8706-34AEFB3EC9B0}" sibTransId="{F3139FD0-483B-49A7-84DF-9C88AE1D0B64}"/>
    <dgm:cxn modelId="{F083BA0E-8DA2-42A0-B258-78E70A1AFBE2}" srcId="{6549065E-8696-418F-9359-CC35FF5FA976}" destId="{8E9F0B37-CA30-46DC-94AD-8F2737B355AB}" srcOrd="2" destOrd="0" parTransId="{D7AD875B-45BB-49E3-9283-17D261300A2D}" sibTransId="{4EFA4992-065C-4E74-BBF9-587FBE53B10B}"/>
    <dgm:cxn modelId="{DEA8BB3E-0624-D642-9B6A-A8E9711CB2A3}" type="presOf" srcId="{D622DC4E-BDBC-43C2-A8B5-51785558FB25}" destId="{72C8EEB8-C15D-6445-9291-AD901A1FCA9D}" srcOrd="0" destOrd="0" presId="urn:microsoft.com/office/officeart/2005/8/layout/hierarchy1"/>
    <dgm:cxn modelId="{A72D6C48-B981-FB46-96F0-B5C940DF1227}" type="presOf" srcId="{6549065E-8696-418F-9359-CC35FF5FA976}" destId="{B090D946-7DD4-534F-85B1-4D365AA680D4}" srcOrd="0" destOrd="0" presId="urn:microsoft.com/office/officeart/2005/8/layout/hierarchy1"/>
    <dgm:cxn modelId="{B51BA450-AA9B-4A25-BF9A-891299CA9A71}" srcId="{6549065E-8696-418F-9359-CC35FF5FA976}" destId="{D622DC4E-BDBC-43C2-A8B5-51785558FB25}" srcOrd="1" destOrd="0" parTransId="{2A611AA9-A313-4881-845A-052394D1F4EC}" sibTransId="{4115E03F-BF4E-4889-86C8-96FBEA596DC8}"/>
    <dgm:cxn modelId="{C21212AE-D8B2-7E4F-85E7-389E1D585E0E}" type="presOf" srcId="{8E9F0B37-CA30-46DC-94AD-8F2737B355AB}" destId="{AA5D37F9-1A81-F74D-9EF6-CD1E430C493F}" srcOrd="0" destOrd="0" presId="urn:microsoft.com/office/officeart/2005/8/layout/hierarchy1"/>
    <dgm:cxn modelId="{CDE45FDF-A475-C146-88C8-CFDEBCB822BE}" type="presOf" srcId="{861220DC-486E-4B19-9D47-6B315EC65FE0}" destId="{3A79DBCB-12EE-314D-98D6-24F24E17DFC5}" srcOrd="0" destOrd="0" presId="urn:microsoft.com/office/officeart/2005/8/layout/hierarchy1"/>
    <dgm:cxn modelId="{044070F0-EE97-C64C-8F3C-9FBDC28C395B}" type="presOf" srcId="{617354D9-90F5-4B80-8DF3-C4CA0CA1B8E9}" destId="{2E4059E5-6E5F-AD43-9049-42360352AC74}" srcOrd="0" destOrd="0" presId="urn:microsoft.com/office/officeart/2005/8/layout/hierarchy1"/>
    <dgm:cxn modelId="{BE1270F1-343E-4CD3-BE66-29190BF11BEB}" srcId="{6549065E-8696-418F-9359-CC35FF5FA976}" destId="{617354D9-90F5-4B80-8DF3-C4CA0CA1B8E9}" srcOrd="3" destOrd="0" parTransId="{BC4E67F4-7ECA-4D8A-B8AE-5AF707DCF4A7}" sibTransId="{2BDDC9DB-1B41-4FE6-AAFD-EFA182EA1AAD}"/>
    <dgm:cxn modelId="{5F3400C6-3BB3-8A40-808F-365292CD71DE}" type="presParOf" srcId="{B090D946-7DD4-534F-85B1-4D365AA680D4}" destId="{7F833CF8-8E0E-5549-AC53-63522EB6360C}" srcOrd="0" destOrd="0" presId="urn:microsoft.com/office/officeart/2005/8/layout/hierarchy1"/>
    <dgm:cxn modelId="{1D62C10B-F1E5-BA4F-8543-1F0CBABF075B}" type="presParOf" srcId="{7F833CF8-8E0E-5549-AC53-63522EB6360C}" destId="{353DB0DA-E4D5-F94D-A901-C551DB348345}" srcOrd="0" destOrd="0" presId="urn:microsoft.com/office/officeart/2005/8/layout/hierarchy1"/>
    <dgm:cxn modelId="{6831F554-4362-5349-AF7E-899903FE42C6}" type="presParOf" srcId="{353DB0DA-E4D5-F94D-A901-C551DB348345}" destId="{C4A28A10-4316-A042-A82E-C644243836D5}" srcOrd="0" destOrd="0" presId="urn:microsoft.com/office/officeart/2005/8/layout/hierarchy1"/>
    <dgm:cxn modelId="{514D89C3-0C70-7B45-A567-513ECC619FE3}" type="presParOf" srcId="{353DB0DA-E4D5-F94D-A901-C551DB348345}" destId="{3A79DBCB-12EE-314D-98D6-24F24E17DFC5}" srcOrd="1" destOrd="0" presId="urn:microsoft.com/office/officeart/2005/8/layout/hierarchy1"/>
    <dgm:cxn modelId="{C5779162-CD3D-B341-B974-1C6EC69C1E81}" type="presParOf" srcId="{7F833CF8-8E0E-5549-AC53-63522EB6360C}" destId="{F6823EAC-0ADC-9D4E-A723-061C28B501C1}" srcOrd="1" destOrd="0" presId="urn:microsoft.com/office/officeart/2005/8/layout/hierarchy1"/>
    <dgm:cxn modelId="{919355D5-8B9F-1843-BE00-76579AD5B8B1}" type="presParOf" srcId="{B090D946-7DD4-534F-85B1-4D365AA680D4}" destId="{BF67A01D-1A96-3548-9ECB-C57838D659D7}" srcOrd="1" destOrd="0" presId="urn:microsoft.com/office/officeart/2005/8/layout/hierarchy1"/>
    <dgm:cxn modelId="{84DC8624-A86C-5041-BADE-84479EE562D2}" type="presParOf" srcId="{BF67A01D-1A96-3548-9ECB-C57838D659D7}" destId="{2E5F86D9-69BC-D247-8AFF-090682536851}" srcOrd="0" destOrd="0" presId="urn:microsoft.com/office/officeart/2005/8/layout/hierarchy1"/>
    <dgm:cxn modelId="{240F7492-B528-EB46-8DCA-4307EE2F7184}" type="presParOf" srcId="{2E5F86D9-69BC-D247-8AFF-090682536851}" destId="{98F38103-FDEC-F84A-B422-1F504C9DE270}" srcOrd="0" destOrd="0" presId="urn:microsoft.com/office/officeart/2005/8/layout/hierarchy1"/>
    <dgm:cxn modelId="{AF2C7465-3F78-8945-9471-A417424F62A4}" type="presParOf" srcId="{2E5F86D9-69BC-D247-8AFF-090682536851}" destId="{72C8EEB8-C15D-6445-9291-AD901A1FCA9D}" srcOrd="1" destOrd="0" presId="urn:microsoft.com/office/officeart/2005/8/layout/hierarchy1"/>
    <dgm:cxn modelId="{F47FCE37-88B6-FF4F-B6E8-7F2A4AD28280}" type="presParOf" srcId="{BF67A01D-1A96-3548-9ECB-C57838D659D7}" destId="{648220D2-A941-D746-A817-9E5FDFE5F760}" srcOrd="1" destOrd="0" presId="urn:microsoft.com/office/officeart/2005/8/layout/hierarchy1"/>
    <dgm:cxn modelId="{ACB8B37D-557D-CF44-970C-CDF0776985D6}" type="presParOf" srcId="{B090D946-7DD4-534F-85B1-4D365AA680D4}" destId="{1B4A013C-E122-6F49-B280-AF6A4961E581}" srcOrd="2" destOrd="0" presId="urn:microsoft.com/office/officeart/2005/8/layout/hierarchy1"/>
    <dgm:cxn modelId="{AB57F915-3473-DD48-8E1C-0590AC8B9DC9}" type="presParOf" srcId="{1B4A013C-E122-6F49-B280-AF6A4961E581}" destId="{6E48A9EE-3280-FF45-A22A-606A5C1EE1D2}" srcOrd="0" destOrd="0" presId="urn:microsoft.com/office/officeart/2005/8/layout/hierarchy1"/>
    <dgm:cxn modelId="{C683D38C-CFD9-BA40-B6A2-47CA724F4550}" type="presParOf" srcId="{6E48A9EE-3280-FF45-A22A-606A5C1EE1D2}" destId="{42CB03B4-9467-7747-8C63-FC7495F8044B}" srcOrd="0" destOrd="0" presId="urn:microsoft.com/office/officeart/2005/8/layout/hierarchy1"/>
    <dgm:cxn modelId="{A6E71DA8-552D-3A46-8C59-372BE8D0AEB8}" type="presParOf" srcId="{6E48A9EE-3280-FF45-A22A-606A5C1EE1D2}" destId="{AA5D37F9-1A81-F74D-9EF6-CD1E430C493F}" srcOrd="1" destOrd="0" presId="urn:microsoft.com/office/officeart/2005/8/layout/hierarchy1"/>
    <dgm:cxn modelId="{0C4C1374-3FEE-0C4D-BB19-C091096A751B}" type="presParOf" srcId="{1B4A013C-E122-6F49-B280-AF6A4961E581}" destId="{48B825B9-E2A1-644D-BDFA-396970AE1D0E}" srcOrd="1" destOrd="0" presId="urn:microsoft.com/office/officeart/2005/8/layout/hierarchy1"/>
    <dgm:cxn modelId="{8E6077D5-63E7-0E49-B872-456E80DE02FD}" type="presParOf" srcId="{B090D946-7DD4-534F-85B1-4D365AA680D4}" destId="{2768642F-6316-BB44-8EB2-878219A0CB7B}" srcOrd="3" destOrd="0" presId="urn:microsoft.com/office/officeart/2005/8/layout/hierarchy1"/>
    <dgm:cxn modelId="{144A43A4-6EF4-3244-A8B8-D0340571B6B0}" type="presParOf" srcId="{2768642F-6316-BB44-8EB2-878219A0CB7B}" destId="{64831190-63A0-064A-AEF5-2CFE8061B0B1}" srcOrd="0" destOrd="0" presId="urn:microsoft.com/office/officeart/2005/8/layout/hierarchy1"/>
    <dgm:cxn modelId="{4271953C-4B89-F848-AA96-8C19269E5390}" type="presParOf" srcId="{64831190-63A0-064A-AEF5-2CFE8061B0B1}" destId="{17F8D5C6-C55E-634B-8261-672939A2B8BC}" srcOrd="0" destOrd="0" presId="urn:microsoft.com/office/officeart/2005/8/layout/hierarchy1"/>
    <dgm:cxn modelId="{0CE0E0DC-6424-3341-A38D-3B8FD7EDF8CA}" type="presParOf" srcId="{64831190-63A0-064A-AEF5-2CFE8061B0B1}" destId="{2E4059E5-6E5F-AD43-9049-42360352AC74}" srcOrd="1" destOrd="0" presId="urn:microsoft.com/office/officeart/2005/8/layout/hierarchy1"/>
    <dgm:cxn modelId="{A534589C-A401-0B41-BA24-4905A2E56FB2}" type="presParOf" srcId="{2768642F-6316-BB44-8EB2-878219A0CB7B}" destId="{29AFFDEF-7B8A-1141-8F1C-A5382B6D6BB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28A10-4316-A042-A82E-C644243836D5}">
      <dsp:nvSpPr>
        <dsp:cNvPr id="0" name=""/>
        <dsp:cNvSpPr/>
      </dsp:nvSpPr>
      <dsp:spPr>
        <a:xfrm>
          <a:off x="2993" y="1796998"/>
          <a:ext cx="2137194" cy="13571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79DBCB-12EE-314D-98D6-24F24E17DFC5}">
      <dsp:nvSpPr>
        <dsp:cNvPr id="0" name=""/>
        <dsp:cNvSpPr/>
      </dsp:nvSpPr>
      <dsp:spPr>
        <a:xfrm>
          <a:off x="240459" y="2022591"/>
          <a:ext cx="2137194" cy="1357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 err="1"/>
            <a:t>Geological</a:t>
          </a:r>
          <a:r>
            <a:rPr lang="it-IT" sz="2000" b="1" kern="1200" dirty="0"/>
            <a:t> Survey of </a:t>
          </a:r>
          <a:r>
            <a:rPr lang="it-IT" sz="2000" b="1" kern="1200" dirty="0" err="1"/>
            <a:t>Denmark</a:t>
          </a:r>
          <a:r>
            <a:rPr lang="it-IT" sz="2000" b="1" kern="1200" dirty="0"/>
            <a:t> and Greenland (GEUS)</a:t>
          </a:r>
          <a:endParaRPr lang="en-US" sz="2000" kern="1200" dirty="0"/>
        </a:p>
      </dsp:txBody>
      <dsp:txXfrm>
        <a:off x="280208" y="2062340"/>
        <a:ext cx="2057696" cy="1277620"/>
      </dsp:txXfrm>
    </dsp:sp>
    <dsp:sp modelId="{98F38103-FDEC-F84A-B422-1F504C9DE270}">
      <dsp:nvSpPr>
        <dsp:cNvPr id="0" name=""/>
        <dsp:cNvSpPr/>
      </dsp:nvSpPr>
      <dsp:spPr>
        <a:xfrm>
          <a:off x="2615119" y="1796998"/>
          <a:ext cx="2137194" cy="13571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C8EEB8-C15D-6445-9291-AD901A1FCA9D}">
      <dsp:nvSpPr>
        <dsp:cNvPr id="0" name=""/>
        <dsp:cNvSpPr/>
      </dsp:nvSpPr>
      <dsp:spPr>
        <a:xfrm>
          <a:off x="2852585" y="2022591"/>
          <a:ext cx="2137194" cy="1357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University of </a:t>
          </a:r>
          <a:r>
            <a:rPr lang="it-IT" sz="2000" b="1" kern="1200" dirty="0" err="1"/>
            <a:t>Copenhagen</a:t>
          </a:r>
          <a:endParaRPr lang="en-US" sz="2000" kern="1200" dirty="0"/>
        </a:p>
      </dsp:txBody>
      <dsp:txXfrm>
        <a:off x="2892334" y="2062340"/>
        <a:ext cx="2057696" cy="1277620"/>
      </dsp:txXfrm>
    </dsp:sp>
    <dsp:sp modelId="{42CB03B4-9467-7747-8C63-FC7495F8044B}">
      <dsp:nvSpPr>
        <dsp:cNvPr id="0" name=""/>
        <dsp:cNvSpPr/>
      </dsp:nvSpPr>
      <dsp:spPr>
        <a:xfrm>
          <a:off x="5311430" y="1790186"/>
          <a:ext cx="2137194" cy="13571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D37F9-1A81-F74D-9EF6-CD1E430C493F}">
      <dsp:nvSpPr>
        <dsp:cNvPr id="0" name=""/>
        <dsp:cNvSpPr/>
      </dsp:nvSpPr>
      <dsp:spPr>
        <a:xfrm>
          <a:off x="5548896" y="2015778"/>
          <a:ext cx="2137194" cy="1357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b="1" kern="1200"/>
            <a:t>Aarhus University</a:t>
          </a:r>
          <a:endParaRPr lang="en-US" sz="2000" kern="1200"/>
        </a:p>
      </dsp:txBody>
      <dsp:txXfrm>
        <a:off x="5588645" y="2055527"/>
        <a:ext cx="2057696" cy="1277620"/>
      </dsp:txXfrm>
    </dsp:sp>
    <dsp:sp modelId="{17F8D5C6-C55E-634B-8261-672939A2B8BC}">
      <dsp:nvSpPr>
        <dsp:cNvPr id="0" name=""/>
        <dsp:cNvSpPr/>
      </dsp:nvSpPr>
      <dsp:spPr>
        <a:xfrm>
          <a:off x="7839373" y="1796998"/>
          <a:ext cx="2137194" cy="13571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4059E5-6E5F-AD43-9049-42360352AC74}">
      <dsp:nvSpPr>
        <dsp:cNvPr id="0" name=""/>
        <dsp:cNvSpPr/>
      </dsp:nvSpPr>
      <dsp:spPr>
        <a:xfrm>
          <a:off x="8076839" y="2022591"/>
          <a:ext cx="2137194" cy="1357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/>
            <a:t>Technical University of Denmark</a:t>
          </a:r>
          <a:endParaRPr lang="en-US" sz="2000" kern="1200"/>
        </a:p>
      </dsp:txBody>
      <dsp:txXfrm>
        <a:off x="8116588" y="2062340"/>
        <a:ext cx="2057696" cy="1277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289D2618-057A-A541-B388-217B7607CE32}" type="datetimeFigureOut">
              <a:rPr lang="it-IT" smtClean="0"/>
              <a:pPr/>
              <a:t>07/03/24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014C21A2-60AD-334E-9C41-2DC0EF94D362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1875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66917F-45B8-844E-A08C-0A84EBCB4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A92088E-A2E5-1B40-B930-A1C777F22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9F521F-43A9-E64D-80A9-92042078AF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07/03/24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5C34D8-DAE5-1442-A238-7830BB530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ED46DA-2940-B347-BA42-539F38B6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613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0344A0-E3CB-9142-9F20-A199C00CE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222FB2-8118-724C-937E-DD4BE19C2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ECAC4A-872F-A546-8132-996DEEF6A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07/03/24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BAC3C4-B470-F041-A7FB-B68379CAA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45F620-7670-5443-8A6F-E97921AC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0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61B0A3-4B74-854E-AA21-B9320E015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953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E0748E1-417D-D444-A649-115A7A57A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29610"/>
            <a:ext cx="10515600" cy="223305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2C4902-302F-DD40-B41A-CB3B0BBF3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07/03/24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EDF8F6-2478-A345-86CE-263C92F8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D24A09-0147-EF4D-BF73-1E65F278C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552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664292-D0E6-D341-B154-EC70C0C0C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B65797-ED89-5A4D-BDBC-259C7552E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D0A6736-1641-BC45-A2C7-CFCF077BE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AEF0D6-7CD6-F849-BF19-BB84FCB891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07/03/24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D8B44C-12FC-AF4D-B37B-B8140151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743896-F6B8-9947-BE63-2B2C4C0D4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9167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A90186-9173-2544-9015-817BDBD13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327A52C-450B-FD4E-A736-C6FF1EB63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07/03/24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BB63EE2-01EC-9245-950E-9AC059E03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357FA33-9734-874C-991E-47C6070B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588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3C4DD10-03F4-8D4E-8CEA-DD00CF88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07/03/24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BDFA2A2-60D4-8241-B391-1E99B8FDF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3A6B78-DD91-3F4B-81C2-37CD01073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457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1249F3-8563-B848-829F-0913562C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F4FC632-E4D9-474A-B216-12EEDEE955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5FC1A5D-67C8-3949-8E8E-4E0EAA12C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2B296A6-1CBA-9A40-A038-4627496A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07/03/24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631A18F-A3F5-884F-A4F6-CE86DF4B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C005375-C923-924C-97AE-7EECB9FDC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25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729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E4DE853-B1D4-CF4A-811E-CE5CCB562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C85B27-AA28-254F-B7D8-F41B1E375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90548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5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2.png"/><Relationship Id="rId4" Type="http://schemas.openxmlformats.org/officeDocument/2006/relationships/image" Target="../media/image11.emf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0143831-96CF-039B-1A76-328F9BA5C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0649" y="4426438"/>
            <a:ext cx="9144000" cy="547268"/>
          </a:xfrm>
        </p:spPr>
        <p:txBody>
          <a:bodyPr/>
          <a:lstStyle/>
          <a:p>
            <a:r>
              <a:rPr lang="da-DK" b="1" dirty="0"/>
              <a:t>The National Node in the Kingdom of Denmark</a:t>
            </a:r>
            <a:endParaRPr lang="en-IT" b="1"/>
          </a:p>
        </p:txBody>
      </p:sp>
      <p:pic>
        <p:nvPicPr>
          <p:cNvPr id="5" name="Picture 4" descr="A logo with a map and a yellow circle&#10;&#10;Description automatically generated">
            <a:extLst>
              <a:ext uri="{FF2B5EF4-FFF2-40B4-BE49-F238E27FC236}">
                <a16:creationId xmlns:a16="http://schemas.microsoft.com/office/drawing/2014/main" id="{CC76DE04-B3C5-086E-076C-B566C3D90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649" y="1884362"/>
            <a:ext cx="7620000" cy="204470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E76C0BE0-438E-5707-04C4-D3AF5AE23EFF}"/>
              </a:ext>
            </a:extLst>
          </p:cNvPr>
          <p:cNvSpPr txBox="1">
            <a:spLocks/>
          </p:cNvSpPr>
          <p:nvPr/>
        </p:nvSpPr>
        <p:spPr>
          <a:xfrm>
            <a:off x="1670649" y="5471082"/>
            <a:ext cx="9144000" cy="547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Thomas Funck (GEUS)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64187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233756" y="661163"/>
            <a:ext cx="1178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Thematic</a:t>
            </a:r>
            <a:r>
              <a:rPr lang="it-IT" sz="36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Core Services – </a:t>
            </a:r>
            <a:r>
              <a:rPr lang="it-IT" sz="3600" b="1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Seismology</a:t>
            </a:r>
            <a:endParaRPr lang="it-IT" sz="3600" b="1" dirty="0">
              <a:solidFill>
                <a:srgbClr val="2755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D28DDA-6933-09EB-5844-D81B62D988BE}"/>
              </a:ext>
            </a:extLst>
          </p:cNvPr>
          <p:cNvCxnSpPr/>
          <p:nvPr/>
        </p:nvCxnSpPr>
        <p:spPr>
          <a:xfrm>
            <a:off x="381600" y="1404000"/>
            <a:ext cx="113904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66E5CB6-D681-C7C3-7ECE-96CED5059B2B}"/>
              </a:ext>
            </a:extLst>
          </p:cNvPr>
          <p:cNvSpPr txBox="1"/>
          <p:nvPr/>
        </p:nvSpPr>
        <p:spPr>
          <a:xfrm>
            <a:off x="847494" y="1775276"/>
            <a:ext cx="98427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GEUS </a:t>
            </a:r>
            <a:r>
              <a:rPr lang="en-CA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core participant of </a:t>
            </a: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ORFEUS</a:t>
            </a:r>
            <a:r>
              <a:rPr lang="en-CA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European Infrastructure for seismic waveform data in EPOS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GEUS </a:t>
            </a:r>
            <a:r>
              <a:rPr lang="en-CA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an active member of </a:t>
            </a: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EMSC </a:t>
            </a:r>
            <a:r>
              <a:rPr lang="en-CA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(European-Mediterranean Seismological Centre), the European infrastructure for seismological parameters and products in EPOS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GEUS’ </a:t>
            </a:r>
            <a:r>
              <a:rPr lang="en-CA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seismic waveform data are available through the European Integrated Data Archive </a:t>
            </a: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EIDA</a:t>
            </a:r>
          </a:p>
          <a:p>
            <a:pPr>
              <a:lnSpc>
                <a:spcPct val="150000"/>
              </a:lnSpc>
            </a:pPr>
            <a:endParaRPr lang="en-CA" sz="2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white sound wave in a circle&#10;&#10;Description automatically generated">
            <a:extLst>
              <a:ext uri="{FF2B5EF4-FFF2-40B4-BE49-F238E27FC236}">
                <a16:creationId xmlns:a16="http://schemas.microsoft.com/office/drawing/2014/main" id="{31D511A1-320C-D1BB-087D-F0981CD9C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2144" y="0"/>
            <a:ext cx="1440656" cy="14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5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ound wave in a circle&#10;&#10;Description automatically generated">
            <a:extLst>
              <a:ext uri="{FF2B5EF4-FFF2-40B4-BE49-F238E27FC236}">
                <a16:creationId xmlns:a16="http://schemas.microsoft.com/office/drawing/2014/main" id="{31D511A1-320C-D1BB-087D-F0981CD9C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2144" y="0"/>
            <a:ext cx="1440656" cy="1440656"/>
          </a:xfrm>
          <a:prstGeom prst="rect">
            <a:avLst/>
          </a:prstGeom>
        </p:spPr>
      </p:pic>
      <p:pic>
        <p:nvPicPr>
          <p:cNvPr id="3" name="Billede 8">
            <a:extLst>
              <a:ext uri="{FF2B5EF4-FFF2-40B4-BE49-F238E27FC236}">
                <a16:creationId xmlns:a16="http://schemas.microsoft.com/office/drawing/2014/main" id="{96E6BAE2-9C22-BC98-5B73-2DC095667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995" y="249569"/>
            <a:ext cx="3589338" cy="626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775041-433A-A9C5-EE8E-17A68BD80166}"/>
              </a:ext>
            </a:extLst>
          </p:cNvPr>
          <p:cNvSpPr txBox="1"/>
          <p:nvPr/>
        </p:nvSpPr>
        <p:spPr>
          <a:xfrm>
            <a:off x="5410199" y="249569"/>
            <a:ext cx="48852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Seismic monitoring in Greenland</a:t>
            </a:r>
          </a:p>
          <a:p>
            <a:endParaRPr lang="en-US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Earthquakes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Landslides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Cryo-generated events</a:t>
            </a:r>
            <a:endParaRPr lang="da-DK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illede 3">
            <a:extLst>
              <a:ext uri="{FF2B5EF4-FFF2-40B4-BE49-F238E27FC236}">
                <a16:creationId xmlns:a16="http://schemas.microsoft.com/office/drawing/2014/main" id="{2E7D79C6-FBCD-A155-4B90-4CD65596F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554" y="2360500"/>
            <a:ext cx="5538913" cy="4154184"/>
          </a:xfrm>
          <a:prstGeom prst="rect">
            <a:avLst/>
          </a:prstGeom>
        </p:spPr>
      </p:pic>
      <p:pic>
        <p:nvPicPr>
          <p:cNvPr id="10" name="Picture 9" descr="A blue circle with a red white and blue circle&#10;&#10;Description automatically generated">
            <a:extLst>
              <a:ext uri="{FF2B5EF4-FFF2-40B4-BE49-F238E27FC236}">
                <a16:creationId xmlns:a16="http://schemas.microsoft.com/office/drawing/2014/main" id="{7E538333-272B-78F1-0DEE-5C970E909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15" y="5494867"/>
            <a:ext cx="700718" cy="93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72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ound wave in a circle&#10;&#10;Description automatically generated">
            <a:extLst>
              <a:ext uri="{FF2B5EF4-FFF2-40B4-BE49-F238E27FC236}">
                <a16:creationId xmlns:a16="http://schemas.microsoft.com/office/drawing/2014/main" id="{31D511A1-320C-D1BB-087D-F0981CD9C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2144" y="0"/>
            <a:ext cx="1440656" cy="14406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775041-433A-A9C5-EE8E-17A68BD80166}"/>
              </a:ext>
            </a:extLst>
          </p:cNvPr>
          <p:cNvSpPr txBox="1"/>
          <p:nvPr/>
        </p:nvSpPr>
        <p:spPr>
          <a:xfrm>
            <a:off x="6875291" y="1440656"/>
            <a:ext cx="52320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Seismic monitoring in Denmark</a:t>
            </a:r>
          </a:p>
          <a:p>
            <a:endParaRPr lang="en-US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Earthquakes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Induced events (CCS, geothermal)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Explosions</a:t>
            </a:r>
            <a:endParaRPr lang="da-DK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blue circle with a red white and blue circle&#10;&#10;Description automatically generated">
            <a:extLst>
              <a:ext uri="{FF2B5EF4-FFF2-40B4-BE49-F238E27FC236}">
                <a16:creationId xmlns:a16="http://schemas.microsoft.com/office/drawing/2014/main" id="{7E538333-272B-78F1-0DEE-5C970E909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15" y="5494867"/>
            <a:ext cx="700718" cy="931334"/>
          </a:xfrm>
          <a:prstGeom prst="rect">
            <a:avLst/>
          </a:prstGeom>
        </p:spPr>
      </p:pic>
      <p:pic>
        <p:nvPicPr>
          <p:cNvPr id="2" name="Billede 5">
            <a:extLst>
              <a:ext uri="{FF2B5EF4-FFF2-40B4-BE49-F238E27FC236}">
                <a16:creationId xmlns:a16="http://schemas.microsoft.com/office/drawing/2014/main" id="{503BC449-BA09-8B7A-BC1B-C943D0303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75" y="753255"/>
            <a:ext cx="6744489" cy="45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lede 4">
            <a:extLst>
              <a:ext uri="{FF2B5EF4-FFF2-40B4-BE49-F238E27FC236}">
                <a16:creationId xmlns:a16="http://schemas.microsoft.com/office/drawing/2014/main" id="{681DEEAC-FDBE-9D0A-5A52-469C2B42F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752" y="3148411"/>
            <a:ext cx="2906307" cy="3277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0DD17E-CC06-8435-C312-B9BECE5E5646}"/>
              </a:ext>
            </a:extLst>
          </p:cNvPr>
          <p:cNvSpPr txBox="1"/>
          <p:nvPr/>
        </p:nvSpPr>
        <p:spPr>
          <a:xfrm>
            <a:off x="5130800" y="5643080"/>
            <a:ext cx="42756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Seismic</a:t>
            </a:r>
            <a:r>
              <a:rPr lang="da-DK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</a:t>
            </a:r>
            <a:endParaRPr lang="da-DK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National </a:t>
            </a:r>
            <a:r>
              <a:rPr lang="da-DK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Annex</a:t>
            </a:r>
            <a:r>
              <a:rPr lang="da-DK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da-DK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Eurocode</a:t>
            </a:r>
            <a:r>
              <a:rPr lang="da-DK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8, DS/EN 1998-1 DK NA:2020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A8809A-6E86-BBAF-45FC-C317F526E9DF}"/>
              </a:ext>
            </a:extLst>
          </p:cNvPr>
          <p:cNvSpPr/>
          <p:nvPr/>
        </p:nvSpPr>
        <p:spPr>
          <a:xfrm>
            <a:off x="3048000" y="720328"/>
            <a:ext cx="1219200" cy="244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87CDD0-4356-E2ED-9540-2C23FFF87F06}"/>
              </a:ext>
            </a:extLst>
          </p:cNvPr>
          <p:cNvSpPr txBox="1"/>
          <p:nvPr/>
        </p:nvSpPr>
        <p:spPr>
          <a:xfrm>
            <a:off x="889000" y="998127"/>
            <a:ext cx="2159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Earthquakes</a:t>
            </a:r>
          </a:p>
        </p:txBody>
      </p:sp>
    </p:spTree>
    <p:extLst>
      <p:ext uri="{BB962C8B-B14F-4D97-AF65-F5344CB8AC3E}">
        <p14:creationId xmlns:p14="http://schemas.microsoft.com/office/powerpoint/2010/main" val="3839803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ound wave in a circle&#10;&#10;Description automatically generated">
            <a:extLst>
              <a:ext uri="{FF2B5EF4-FFF2-40B4-BE49-F238E27FC236}">
                <a16:creationId xmlns:a16="http://schemas.microsoft.com/office/drawing/2014/main" id="{31D511A1-320C-D1BB-087D-F0981CD9C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2144" y="0"/>
            <a:ext cx="1440656" cy="14406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775041-433A-A9C5-EE8E-17A68BD80166}"/>
              </a:ext>
            </a:extLst>
          </p:cNvPr>
          <p:cNvSpPr txBox="1"/>
          <p:nvPr/>
        </p:nvSpPr>
        <p:spPr>
          <a:xfrm>
            <a:off x="1740237" y="241068"/>
            <a:ext cx="88769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for the use of DanSeis broadband seismometers</a:t>
            </a:r>
            <a:endParaRPr lang="da-DK" sz="2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lede 3">
            <a:extLst>
              <a:ext uri="{FF2B5EF4-FFF2-40B4-BE49-F238E27FC236}">
                <a16:creationId xmlns:a16="http://schemas.microsoft.com/office/drawing/2014/main" id="{F04777A9-BAA0-6CD8-C078-548F37858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44" y="939277"/>
            <a:ext cx="5861956" cy="5264558"/>
          </a:xfrm>
          <a:prstGeom prst="rect">
            <a:avLst/>
          </a:prstGeom>
        </p:spPr>
      </p:pic>
      <p:pic>
        <p:nvPicPr>
          <p:cNvPr id="6" name="Billede 6">
            <a:extLst>
              <a:ext uri="{FF2B5EF4-FFF2-40B4-BE49-F238E27FC236}">
                <a16:creationId xmlns:a16="http://schemas.microsoft.com/office/drawing/2014/main" id="{6C978854-F6CB-A536-FDE1-BE7AA1CC1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706" y="3265437"/>
            <a:ext cx="5122912" cy="2802468"/>
          </a:xfrm>
          <a:prstGeom prst="rect">
            <a:avLst/>
          </a:prstGeom>
        </p:spPr>
      </p:pic>
      <p:pic>
        <p:nvPicPr>
          <p:cNvPr id="10" name="Picture 9" descr="A blue circle with a red white and blue circle&#10;&#10;Description automatically generated">
            <a:extLst>
              <a:ext uri="{FF2B5EF4-FFF2-40B4-BE49-F238E27FC236}">
                <a16:creationId xmlns:a16="http://schemas.microsoft.com/office/drawing/2014/main" id="{7E538333-272B-78F1-0DEE-5C970E909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9840" y="5602238"/>
            <a:ext cx="700718" cy="9313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AAE128-BCBE-3604-B222-661F1CAC8DCA}"/>
              </a:ext>
            </a:extLst>
          </p:cNvPr>
          <p:cNvSpPr txBox="1"/>
          <p:nvPr/>
        </p:nvSpPr>
        <p:spPr>
          <a:xfrm>
            <a:off x="6483516" y="1569684"/>
            <a:ext cx="5276683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r>
              <a:rPr lang="da-DK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a gas </a:t>
            </a:r>
            <a:r>
              <a:rPr lang="da-DK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da-DK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r>
              <a:rPr lang="da-DK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da-DK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da-DK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2018 to March 2020</a:t>
            </a:r>
            <a:endParaRPr lang="en-CA" sz="2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B0D6C3-6682-39BF-12CD-2A79EC09893A}"/>
              </a:ext>
            </a:extLst>
          </p:cNvPr>
          <p:cNvSpPr/>
          <p:nvPr/>
        </p:nvSpPr>
        <p:spPr>
          <a:xfrm>
            <a:off x="6581857" y="3155370"/>
            <a:ext cx="1092200" cy="27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C4D8A9-B323-7834-DAA4-933993AD453D}"/>
              </a:ext>
            </a:extLst>
          </p:cNvPr>
          <p:cNvSpPr txBox="1"/>
          <p:nvPr/>
        </p:nvSpPr>
        <p:spPr>
          <a:xfrm>
            <a:off x="7714729" y="3034604"/>
            <a:ext cx="27008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</a:t>
            </a:r>
            <a:r>
              <a:rPr lang="da-DK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extraction</a:t>
            </a:r>
            <a:endParaRPr lang="en-CA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4C70F6-FE0D-2296-B9FE-C7F112577321}"/>
              </a:ext>
            </a:extLst>
          </p:cNvPr>
          <p:cNvSpPr txBox="1"/>
          <p:nvPr/>
        </p:nvSpPr>
        <p:spPr>
          <a:xfrm>
            <a:off x="3602281" y="6328604"/>
            <a:ext cx="49874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b="0" i="0" dirty="0">
                <a:solidFill>
                  <a:srgbClr val="333333"/>
                </a:solidFill>
                <a:effectLst/>
                <a:latin typeface="Open Sans"/>
              </a:rPr>
              <a:t>Dahl-Jensen </a:t>
            </a:r>
            <a:r>
              <a:rPr lang="da-DK" sz="1200" dirty="0">
                <a:solidFill>
                  <a:srgbClr val="333333"/>
                </a:solidFill>
                <a:latin typeface="Open Sans"/>
              </a:rPr>
              <a:t>et al. (2021) </a:t>
            </a:r>
            <a:r>
              <a:rPr lang="da-DK" sz="1200" b="0" i="0" dirty="0" err="1">
                <a:solidFill>
                  <a:srgbClr val="333333"/>
                </a:solidFill>
                <a:effectLst/>
                <a:latin typeface="Open Sans"/>
              </a:rPr>
              <a:t>https</a:t>
            </a:r>
            <a:r>
              <a:rPr lang="da-DK" sz="1200" b="0" i="0" dirty="0">
                <a:solidFill>
                  <a:srgbClr val="333333"/>
                </a:solidFill>
                <a:effectLst/>
                <a:latin typeface="Open Sans"/>
              </a:rPr>
              <a:t>://</a:t>
            </a:r>
            <a:r>
              <a:rPr lang="da-DK" sz="1200" b="0" i="0" dirty="0" err="1">
                <a:solidFill>
                  <a:srgbClr val="333333"/>
                </a:solidFill>
                <a:effectLst/>
                <a:latin typeface="Open Sans"/>
              </a:rPr>
              <a:t>doi.org</a:t>
            </a:r>
            <a:r>
              <a:rPr lang="da-DK" sz="1200" b="0" i="0" dirty="0">
                <a:solidFill>
                  <a:srgbClr val="333333"/>
                </a:solidFill>
                <a:effectLst/>
                <a:latin typeface="Open Sans"/>
              </a:rPr>
              <a:t>/10.34194/geusb.v47.5552</a:t>
            </a:r>
            <a:endParaRPr lang="en-CA" sz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1AD35F6-9CC2-85C8-576C-8AAD04FB992E}"/>
              </a:ext>
            </a:extLst>
          </p:cNvPr>
          <p:cNvSpPr/>
          <p:nvPr/>
        </p:nvSpPr>
        <p:spPr>
          <a:xfrm>
            <a:off x="3505200" y="3265437"/>
            <a:ext cx="601133" cy="5911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626F011-95E1-85B5-55C9-3B0BED345BF3}"/>
              </a:ext>
            </a:extLst>
          </p:cNvPr>
          <p:cNvCxnSpPr/>
          <p:nvPr/>
        </p:nvCxnSpPr>
        <p:spPr>
          <a:xfrm>
            <a:off x="4106333" y="3683000"/>
            <a:ext cx="2475524" cy="440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ADEA86D-C29F-96A6-E408-EA726FA7B0CF}"/>
              </a:ext>
            </a:extLst>
          </p:cNvPr>
          <p:cNvSpPr/>
          <p:nvPr/>
        </p:nvSpPr>
        <p:spPr>
          <a:xfrm>
            <a:off x="6680200" y="3561002"/>
            <a:ext cx="347133" cy="295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0927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233756" y="661163"/>
            <a:ext cx="1178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Thematic</a:t>
            </a:r>
            <a:r>
              <a:rPr lang="it-IT" sz="36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Core Services – Tsunami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D28DDA-6933-09EB-5844-D81B62D988BE}"/>
              </a:ext>
            </a:extLst>
          </p:cNvPr>
          <p:cNvCxnSpPr/>
          <p:nvPr/>
        </p:nvCxnSpPr>
        <p:spPr>
          <a:xfrm>
            <a:off x="381600" y="1404000"/>
            <a:ext cx="113904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66E5CB6-D681-C7C3-7ECE-96CED5059B2B}"/>
              </a:ext>
            </a:extLst>
          </p:cNvPr>
          <p:cNvSpPr txBox="1"/>
          <p:nvPr/>
        </p:nvSpPr>
        <p:spPr>
          <a:xfrm>
            <a:off x="657260" y="1588076"/>
            <a:ext cx="984274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 of Technical University of Denmark (DTU)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Numerical Modelling</a:t>
            </a:r>
          </a:p>
        </p:txBody>
      </p:sp>
      <p:pic>
        <p:nvPicPr>
          <p:cNvPr id="5" name="Picture 4" descr="A circle with waves in it&#10;&#10;Description automatically generated">
            <a:extLst>
              <a:ext uri="{FF2B5EF4-FFF2-40B4-BE49-F238E27FC236}">
                <a16:creationId xmlns:a16="http://schemas.microsoft.com/office/drawing/2014/main" id="{15C713C6-B37C-1559-D1EE-7AF2B1419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0000" y="93600"/>
            <a:ext cx="1310400" cy="1310400"/>
          </a:xfrm>
          <a:prstGeom prst="rect">
            <a:avLst/>
          </a:prstGeom>
        </p:spPr>
      </p:pic>
      <p:pic>
        <p:nvPicPr>
          <p:cNvPr id="7" name="tsunami-model">
            <a:hlinkClick r:id="" action="ppaction://media"/>
            <a:extLst>
              <a:ext uri="{FF2B5EF4-FFF2-40B4-BE49-F238E27FC236}">
                <a16:creationId xmlns:a16="http://schemas.microsoft.com/office/drawing/2014/main" id="{376F74D8-DA98-F2C5-F1BD-CEE956F492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5563" y="2495963"/>
            <a:ext cx="6849637" cy="38529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63715F-499A-BEDF-94BF-12F007B133E3}"/>
              </a:ext>
            </a:extLst>
          </p:cNvPr>
          <p:cNvSpPr txBox="1"/>
          <p:nvPr/>
        </p:nvSpPr>
        <p:spPr>
          <a:xfrm>
            <a:off x="657260" y="4138077"/>
            <a:ext cx="394746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</a:p>
          <a:p>
            <a:endParaRPr lang="en-US" b="1" u="sng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of tsunami-induced boundary layers and scour around monopiles</a:t>
            </a:r>
          </a:p>
          <a:p>
            <a:endParaRPr lang="en-US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courtesy: David R. Fuhrmann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CA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02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381600" y="661163"/>
            <a:ext cx="11636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TCS – </a:t>
            </a:r>
            <a:r>
              <a:rPr lang="it-IT" sz="3600" b="1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Geological</a:t>
            </a:r>
            <a:r>
              <a:rPr lang="it-IT" sz="36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Information and </a:t>
            </a:r>
            <a:r>
              <a:rPr lang="it-IT" sz="3600" b="1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endParaRPr lang="it-IT" sz="3600" b="1" dirty="0">
              <a:solidFill>
                <a:srgbClr val="2755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D28DDA-6933-09EB-5844-D81B62D988BE}"/>
              </a:ext>
            </a:extLst>
          </p:cNvPr>
          <p:cNvCxnSpPr/>
          <p:nvPr/>
        </p:nvCxnSpPr>
        <p:spPr>
          <a:xfrm>
            <a:off x="381600" y="1404000"/>
            <a:ext cx="113904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66E5CB6-D681-C7C3-7ECE-96CED5059B2B}"/>
              </a:ext>
            </a:extLst>
          </p:cNvPr>
          <p:cNvSpPr txBox="1"/>
          <p:nvPr/>
        </p:nvSpPr>
        <p:spPr>
          <a:xfrm>
            <a:off x="847494" y="1775276"/>
            <a:ext cx="98427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GEUS / </a:t>
            </a:r>
            <a:r>
              <a:rPr lang="en-CA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EuroGeoSurveys</a:t>
            </a: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contribute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Geological Maps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Borehole data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3D geothermal models</a:t>
            </a:r>
          </a:p>
          <a:p>
            <a:endParaRPr lang="en-CA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red circle with white lines&#10;&#10;Description automatically generated">
            <a:extLst>
              <a:ext uri="{FF2B5EF4-FFF2-40B4-BE49-F238E27FC236}">
                <a16:creationId xmlns:a16="http://schemas.microsoft.com/office/drawing/2014/main" id="{BD012C82-A089-47A9-247C-F2AFFA554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3749" y="52466"/>
            <a:ext cx="1303281" cy="1303281"/>
          </a:xfrm>
          <a:prstGeom prst="rect">
            <a:avLst/>
          </a:prstGeom>
        </p:spPr>
      </p:pic>
      <p:pic>
        <p:nvPicPr>
          <p:cNvPr id="11" name="Picture 10" descr="A blue background with white stars and text&#10;&#10;Description automatically generated">
            <a:extLst>
              <a:ext uri="{FF2B5EF4-FFF2-40B4-BE49-F238E27FC236}">
                <a16:creationId xmlns:a16="http://schemas.microsoft.com/office/drawing/2014/main" id="{7F1B52A6-328C-0307-5CBA-BEEBF8CC9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1" y="5783460"/>
            <a:ext cx="1164597" cy="625769"/>
          </a:xfrm>
          <a:prstGeom prst="rect">
            <a:avLst/>
          </a:prstGeom>
        </p:spPr>
      </p:pic>
      <p:pic>
        <p:nvPicPr>
          <p:cNvPr id="13" name="Picture 12" descr="A white and blue object with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D6303F11-77AC-6EC3-2425-A8B923984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967" y="3819843"/>
            <a:ext cx="5444034" cy="2750273"/>
          </a:xfrm>
          <a:prstGeom prst="rect">
            <a:avLst/>
          </a:prstGeom>
        </p:spPr>
      </p:pic>
      <p:pic>
        <p:nvPicPr>
          <p:cNvPr id="9" name="Picture 8" descr="A screenshot of a map&#10;&#10;Description automatically generated">
            <a:extLst>
              <a:ext uri="{FF2B5EF4-FFF2-40B4-BE49-F238E27FC236}">
                <a16:creationId xmlns:a16="http://schemas.microsoft.com/office/drawing/2014/main" id="{A1B41E3D-51AD-B52C-BF2F-4C20EE8A0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494" y="1500507"/>
            <a:ext cx="3802506" cy="24534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F54E19-8363-9AA3-E70E-576741BB4F18}"/>
              </a:ext>
            </a:extLst>
          </p:cNvPr>
          <p:cNvSpPr txBox="1"/>
          <p:nvPr/>
        </p:nvSpPr>
        <p:spPr>
          <a:xfrm>
            <a:off x="3177114" y="6255341"/>
            <a:ext cx="3022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https://geusegdi01.geus.dk/</a:t>
            </a:r>
            <a:r>
              <a:rPr lang="en-CA" sz="1400" dirty="0" err="1">
                <a:latin typeface="Arial" panose="020B0604020202020204" pitchFamily="34" charset="0"/>
                <a:cs typeface="Arial" panose="020B0604020202020204" pitchFamily="34" charset="0"/>
              </a:rPr>
              <a:t>dkdeep</a:t>
            </a:r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086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233756" y="661163"/>
            <a:ext cx="1178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TCS – GNSS Data and Products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D28DDA-6933-09EB-5844-D81B62D988BE}"/>
              </a:ext>
            </a:extLst>
          </p:cNvPr>
          <p:cNvCxnSpPr/>
          <p:nvPr/>
        </p:nvCxnSpPr>
        <p:spPr>
          <a:xfrm>
            <a:off x="381600" y="1404000"/>
            <a:ext cx="113904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66E5CB6-D681-C7C3-7ECE-96CED5059B2B}"/>
              </a:ext>
            </a:extLst>
          </p:cNvPr>
          <p:cNvSpPr txBox="1"/>
          <p:nvPr/>
        </p:nvSpPr>
        <p:spPr>
          <a:xfrm>
            <a:off x="847494" y="1775276"/>
            <a:ext cx="709423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University of Denmark participates in the EUREF Permanent GNSS Network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stations in Greenland: Thule Airbase, </a:t>
            </a:r>
            <a:r>
              <a:rPr lang="en-CA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Qaqortoq</a:t>
            </a: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Scoresbysund</a:t>
            </a:r>
            <a:endParaRPr lang="en-CA" sz="2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stations in Denmark: </a:t>
            </a:r>
            <a:r>
              <a:rPr lang="en-CA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Suldrup</a:t>
            </a: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Copenhagen</a:t>
            </a:r>
          </a:p>
          <a:p>
            <a:endParaRPr lang="en-CA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urple circle with white lines around it&#10;&#10;Description automatically generated">
            <a:extLst>
              <a:ext uri="{FF2B5EF4-FFF2-40B4-BE49-F238E27FC236}">
                <a16:creationId xmlns:a16="http://schemas.microsoft.com/office/drawing/2014/main" id="{D84BE682-ECB5-88A0-64A7-D2D7199DC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9350" y="19060"/>
            <a:ext cx="1336687" cy="1336687"/>
          </a:xfrm>
          <a:prstGeom prst="rect">
            <a:avLst/>
          </a:prstGeom>
        </p:spPr>
      </p:pic>
      <p:pic>
        <p:nvPicPr>
          <p:cNvPr id="9" name="Picture 8" descr="A concrete pillar with a round object on top&#10;&#10;Description automatically generated">
            <a:extLst>
              <a:ext uri="{FF2B5EF4-FFF2-40B4-BE49-F238E27FC236}">
                <a16:creationId xmlns:a16="http://schemas.microsoft.com/office/drawing/2014/main" id="{26521CF9-D751-0295-6832-40A851B1E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530" y="1593641"/>
            <a:ext cx="3262470" cy="4349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CD5E8F-5513-C2D2-F705-09DF4FA09B16}"/>
              </a:ext>
            </a:extLst>
          </p:cNvPr>
          <p:cNvSpPr txBox="1"/>
          <p:nvPr/>
        </p:nvSpPr>
        <p:spPr>
          <a:xfrm>
            <a:off x="8494182" y="5979352"/>
            <a:ext cx="3079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Thule Airbase, Greenland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F6454-6720-E0DC-8A93-0773F97B1E7C}"/>
              </a:ext>
            </a:extLst>
          </p:cNvPr>
          <p:cNvSpPr txBox="1"/>
          <p:nvPr/>
        </p:nvSpPr>
        <p:spPr>
          <a:xfrm>
            <a:off x="6768200" y="6287129"/>
            <a:ext cx="5003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dirty="0"/>
              <a:t>https://</a:t>
            </a:r>
            <a:r>
              <a:rPr lang="en-CA" sz="1200" dirty="0" err="1"/>
              <a:t>epncb.eu</a:t>
            </a:r>
            <a:r>
              <a:rPr lang="en-CA" sz="1200" dirty="0"/>
              <a:t>/_</a:t>
            </a:r>
            <a:r>
              <a:rPr lang="en-CA" sz="1200" dirty="0" err="1"/>
              <a:t>networkdata</a:t>
            </a:r>
            <a:r>
              <a:rPr lang="en-CA" sz="1200" dirty="0"/>
              <a:t>/siteinfo4onestation.php?station=THU200GRL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21293D-B54F-4EAF-10A6-B34DA9674543}"/>
              </a:ext>
            </a:extLst>
          </p:cNvPr>
          <p:cNvGrpSpPr/>
          <p:nvPr/>
        </p:nvGrpSpPr>
        <p:grpSpPr>
          <a:xfrm>
            <a:off x="3535370" y="4614703"/>
            <a:ext cx="2369839" cy="1874806"/>
            <a:chOff x="847494" y="4689322"/>
            <a:chExt cx="2369839" cy="1874806"/>
          </a:xfrm>
        </p:grpSpPr>
        <p:pic>
          <p:nvPicPr>
            <p:cNvPr id="16" name="Picture 15" descr="A map of the world&#10;&#10;Description automatically generated">
              <a:extLst>
                <a:ext uri="{FF2B5EF4-FFF2-40B4-BE49-F238E27FC236}">
                  <a16:creationId xmlns:a16="http://schemas.microsoft.com/office/drawing/2014/main" id="{6C173ECF-4F11-AF22-FCD3-0196D0C9A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7494" y="4689322"/>
              <a:ext cx="2369839" cy="1874806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44ABC17-AA0C-BC62-D0EB-E4CD544A96B3}"/>
                </a:ext>
              </a:extLst>
            </p:cNvPr>
            <p:cNvSpPr/>
            <p:nvPr/>
          </p:nvSpPr>
          <p:spPr>
            <a:xfrm>
              <a:off x="1279674" y="5129542"/>
              <a:ext cx="245534" cy="24866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4BC0183-DDDE-4A43-5B89-A3FB7DF58459}"/>
                </a:ext>
              </a:extLst>
            </p:cNvPr>
            <p:cNvSpPr/>
            <p:nvPr/>
          </p:nvSpPr>
          <p:spPr>
            <a:xfrm>
              <a:off x="2202541" y="5694938"/>
              <a:ext cx="245534" cy="24866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CE6434-1E87-A928-D48F-EC8C3C21E5C7}"/>
              </a:ext>
            </a:extLst>
          </p:cNvPr>
          <p:cNvGrpSpPr/>
          <p:nvPr/>
        </p:nvGrpSpPr>
        <p:grpSpPr>
          <a:xfrm>
            <a:off x="847494" y="4629765"/>
            <a:ext cx="2454660" cy="1886693"/>
            <a:chOff x="3497408" y="4689322"/>
            <a:chExt cx="2454660" cy="1886693"/>
          </a:xfrm>
        </p:grpSpPr>
        <p:pic>
          <p:nvPicPr>
            <p:cNvPr id="18" name="Picture 17" descr="A map of the world with different colored dots&#10;&#10;Description automatically generated">
              <a:extLst>
                <a:ext uri="{FF2B5EF4-FFF2-40B4-BE49-F238E27FC236}">
                  <a16:creationId xmlns:a16="http://schemas.microsoft.com/office/drawing/2014/main" id="{3D66092F-6602-C132-C400-60C46DA88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97408" y="4689322"/>
              <a:ext cx="2454660" cy="1886693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04C5ECB-B0C4-7899-816D-70ED9BA94013}"/>
                </a:ext>
              </a:extLst>
            </p:cNvPr>
            <p:cNvSpPr/>
            <p:nvPr/>
          </p:nvSpPr>
          <p:spPr>
            <a:xfrm>
              <a:off x="3940628" y="5363000"/>
              <a:ext cx="245534" cy="24866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649126A-D702-42DB-E0E4-5C49B269E156}"/>
                </a:ext>
              </a:extLst>
            </p:cNvPr>
            <p:cNvSpPr/>
            <p:nvPr/>
          </p:nvSpPr>
          <p:spPr>
            <a:xfrm>
              <a:off x="4358700" y="6133240"/>
              <a:ext cx="245534" cy="24866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1B63BF5-EBEF-2D22-26BA-01A4569EDF5C}"/>
                </a:ext>
              </a:extLst>
            </p:cNvPr>
            <p:cNvSpPr/>
            <p:nvPr/>
          </p:nvSpPr>
          <p:spPr>
            <a:xfrm>
              <a:off x="4746199" y="5732375"/>
              <a:ext cx="245534" cy="24866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97470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map of the world&#10;&#10;Description automatically generated">
            <a:extLst>
              <a:ext uri="{FF2B5EF4-FFF2-40B4-BE49-F238E27FC236}">
                <a16:creationId xmlns:a16="http://schemas.microsoft.com/office/drawing/2014/main" id="{D5F53CD4-D94C-2DA3-6ED1-3A12468A7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700" y="2411218"/>
            <a:ext cx="5067300" cy="34798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233756" y="661163"/>
            <a:ext cx="1178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TCS – </a:t>
            </a:r>
            <a:r>
              <a:rPr lang="it-IT" sz="3600" b="1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Geomagnetic</a:t>
            </a:r>
            <a:r>
              <a:rPr lang="it-IT" sz="36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600" b="1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  <a:endParaRPr lang="it-IT" sz="3600" b="1" dirty="0">
              <a:solidFill>
                <a:srgbClr val="2755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D28DDA-6933-09EB-5844-D81B62D988BE}"/>
              </a:ext>
            </a:extLst>
          </p:cNvPr>
          <p:cNvCxnSpPr/>
          <p:nvPr/>
        </p:nvCxnSpPr>
        <p:spPr>
          <a:xfrm>
            <a:off x="381600" y="1404000"/>
            <a:ext cx="113904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66E5CB6-D681-C7C3-7ECE-96CED5059B2B}"/>
              </a:ext>
            </a:extLst>
          </p:cNvPr>
          <p:cNvSpPr txBox="1"/>
          <p:nvPr/>
        </p:nvSpPr>
        <p:spPr>
          <a:xfrm>
            <a:off x="712027" y="1557907"/>
            <a:ext cx="8034040" cy="1881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DTU Space, National Space Institute is part of INTERMAGNET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Geomagnetic observatory: </a:t>
            </a:r>
            <a:r>
              <a:rPr lang="en-CA" sz="2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Brorfelde</a:t>
            </a:r>
            <a:r>
              <a:rPr lang="en-CA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Denmark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observatories in Greenland: </a:t>
            </a:r>
            <a:r>
              <a:rPr lang="en-CA" sz="2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Qeqertarsuaq</a:t>
            </a:r>
            <a:r>
              <a:rPr lang="en-CA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sz="2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Narsarsuaq</a:t>
            </a:r>
            <a:r>
              <a:rPr lang="en-CA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Qaanaaq</a:t>
            </a:r>
          </a:p>
        </p:txBody>
      </p:sp>
      <p:pic>
        <p:nvPicPr>
          <p:cNvPr id="5" name="Picture 4" descr="A logo with arrows pointing to the globe&#10;&#10;Description automatically generated">
            <a:extLst>
              <a:ext uri="{FF2B5EF4-FFF2-40B4-BE49-F238E27FC236}">
                <a16:creationId xmlns:a16="http://schemas.microsoft.com/office/drawing/2014/main" id="{FA60D68A-924F-2E77-1E5E-A9CC369F3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3020" y="0"/>
            <a:ext cx="1427380" cy="1427380"/>
          </a:xfrm>
          <a:prstGeom prst="rect">
            <a:avLst/>
          </a:prstGeom>
        </p:spPr>
      </p:pic>
      <p:pic>
        <p:nvPicPr>
          <p:cNvPr id="9" name="Picture 8" descr="A building on a hill&#10;&#10;Description automatically generated">
            <a:extLst>
              <a:ext uri="{FF2B5EF4-FFF2-40B4-BE49-F238E27FC236}">
                <a16:creationId xmlns:a16="http://schemas.microsoft.com/office/drawing/2014/main" id="{75A7387F-0CBF-DD69-77B4-9575E4F0A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22" y="3823278"/>
            <a:ext cx="4825173" cy="22938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AFE45B-7841-205E-C2AC-5233BA0D19BB}"/>
              </a:ext>
            </a:extLst>
          </p:cNvPr>
          <p:cNvSpPr txBox="1"/>
          <p:nvPr/>
        </p:nvSpPr>
        <p:spPr>
          <a:xfrm>
            <a:off x="778933" y="6126025"/>
            <a:ext cx="4555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Observatory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Brorfelde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(Photo: DTU Space)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8EBFB-A7AE-6CF1-B349-38A16D71A8DA}"/>
              </a:ext>
            </a:extLst>
          </p:cNvPr>
          <p:cNvSpPr txBox="1"/>
          <p:nvPr/>
        </p:nvSpPr>
        <p:spPr>
          <a:xfrm>
            <a:off x="8614228" y="5987525"/>
            <a:ext cx="3298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CA" sz="1200" dirty="0" err="1">
                <a:latin typeface="Arial" panose="020B0604020202020204" pitchFamily="34" charset="0"/>
                <a:cs typeface="Arial" panose="020B0604020202020204" pitchFamily="34" charset="0"/>
              </a:rPr>
              <a:t>www.space.dtu.dk</a:t>
            </a:r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CA" sz="1200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/research/</a:t>
            </a:r>
            <a:r>
              <a:rPr lang="en-CA" sz="1200" dirty="0" err="1">
                <a:latin typeface="Arial" panose="020B0604020202020204" pitchFamily="34" charset="0"/>
                <a:cs typeface="Arial" panose="020B0604020202020204" pitchFamily="34" charset="0"/>
              </a:rPr>
              <a:t>scientific_data_and_models</a:t>
            </a:r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/magnetic-ground-stations</a:t>
            </a:r>
          </a:p>
        </p:txBody>
      </p:sp>
    </p:spTree>
    <p:extLst>
      <p:ext uri="{BB962C8B-B14F-4D97-AF65-F5344CB8AC3E}">
        <p14:creationId xmlns:p14="http://schemas.microsoft.com/office/powerpoint/2010/main" val="494606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-3186244" y="651569"/>
            <a:ext cx="1178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Nordic</a:t>
            </a:r>
            <a:r>
              <a:rPr lang="it-IT" sz="36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EPOS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D28DDA-6933-09EB-5844-D81B62D988BE}"/>
              </a:ext>
            </a:extLst>
          </p:cNvPr>
          <p:cNvCxnSpPr>
            <a:cxnSpLocks/>
          </p:cNvCxnSpPr>
          <p:nvPr/>
        </p:nvCxnSpPr>
        <p:spPr>
          <a:xfrm>
            <a:off x="381600" y="1404000"/>
            <a:ext cx="96264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F74E487-BA8F-C57B-72C9-605B5A370C8F}"/>
              </a:ext>
            </a:extLst>
          </p:cNvPr>
          <p:cNvSpPr txBox="1"/>
          <p:nvPr/>
        </p:nvSpPr>
        <p:spPr>
          <a:xfrm>
            <a:off x="847494" y="1775276"/>
            <a:ext cx="984274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FAIR Nordic EPOS Data Hub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consortium of Nordic geophysical institutions, universities and surveys that are members of national EPOS consortia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Financed by </a:t>
            </a:r>
            <a:r>
              <a:rPr lang="en-CA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NordForsk</a:t>
            </a: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(2020–2022) to promote Nordic collaboration on research infrastructure</a:t>
            </a:r>
          </a:p>
          <a:p>
            <a:endParaRPr lang="en-CA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7B187-875A-049C-13CD-D5536FA725F4}"/>
              </a:ext>
            </a:extLst>
          </p:cNvPr>
          <p:cNvSpPr txBox="1"/>
          <p:nvPr/>
        </p:nvSpPr>
        <p:spPr>
          <a:xfrm>
            <a:off x="819051" y="4772711"/>
            <a:ext cx="87514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University of Helsinki (Finland)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Geological Survey of Denmark and Greenland (Denmark and Greenland)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Icelandic Meteorological Office (Iceland)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University of Bergen (Norway)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University of Oulu (Finland)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Uppsala University (Sweden)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F5A815-0C09-1E48-2173-97105379EF1C}"/>
              </a:ext>
            </a:extLst>
          </p:cNvPr>
          <p:cNvGrpSpPr/>
          <p:nvPr/>
        </p:nvGrpSpPr>
        <p:grpSpPr>
          <a:xfrm>
            <a:off x="10897272" y="154396"/>
            <a:ext cx="1083528" cy="4707801"/>
            <a:chOff x="10688472" y="1601596"/>
            <a:chExt cx="1083528" cy="4707801"/>
          </a:xfrm>
        </p:grpSpPr>
        <p:pic>
          <p:nvPicPr>
            <p:cNvPr id="7" name="Picture 6" descr="A red and white flag&#10;&#10;Description automatically generated">
              <a:extLst>
                <a:ext uri="{FF2B5EF4-FFF2-40B4-BE49-F238E27FC236}">
                  <a16:creationId xmlns:a16="http://schemas.microsoft.com/office/drawing/2014/main" id="{4FAEC42D-2852-4FB2-1B79-3DBF3CE28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90234" y="1601596"/>
              <a:ext cx="1081766" cy="820339"/>
            </a:xfrm>
            <a:prstGeom prst="rect">
              <a:avLst/>
            </a:prstGeom>
          </p:spPr>
        </p:pic>
        <p:pic>
          <p:nvPicPr>
            <p:cNvPr id="9" name="Picture 8" descr="A blue cross on a white background&#10;&#10;Description automatically generated">
              <a:extLst>
                <a:ext uri="{FF2B5EF4-FFF2-40B4-BE49-F238E27FC236}">
                  <a16:creationId xmlns:a16="http://schemas.microsoft.com/office/drawing/2014/main" id="{1BA89E45-79BD-45A4-09A9-0568B4579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88472" y="2595615"/>
              <a:ext cx="1083528" cy="658785"/>
            </a:xfrm>
            <a:prstGeom prst="rect">
              <a:avLst/>
            </a:prstGeom>
          </p:spPr>
        </p:pic>
        <p:pic>
          <p:nvPicPr>
            <p:cNvPr id="11" name="Picture 10" descr="A blue and red flag&#10;&#10;Description automatically generated">
              <a:extLst>
                <a:ext uri="{FF2B5EF4-FFF2-40B4-BE49-F238E27FC236}">
                  <a16:creationId xmlns:a16="http://schemas.microsoft.com/office/drawing/2014/main" id="{556C33B3-8A0E-8EEF-A469-CA0F27BC9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88472" y="3603601"/>
              <a:ext cx="1083528" cy="780140"/>
            </a:xfrm>
            <a:prstGeom prst="rect">
              <a:avLst/>
            </a:prstGeom>
          </p:spPr>
        </p:pic>
        <p:pic>
          <p:nvPicPr>
            <p:cNvPr id="13" name="Picture 12" descr="A red and blue flag&#10;&#10;Description automatically generated">
              <a:extLst>
                <a:ext uri="{FF2B5EF4-FFF2-40B4-BE49-F238E27FC236}">
                  <a16:creationId xmlns:a16="http://schemas.microsoft.com/office/drawing/2014/main" id="{671B52DC-9B97-362D-5716-7C29C485F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88472" y="4637347"/>
              <a:ext cx="1083528" cy="788808"/>
            </a:xfrm>
            <a:prstGeom prst="rect">
              <a:avLst/>
            </a:prstGeom>
          </p:spPr>
        </p:pic>
        <p:pic>
          <p:nvPicPr>
            <p:cNvPr id="15" name="Picture 14" descr="A blue and yellow flag&#10;&#10;Description automatically generated">
              <a:extLst>
                <a:ext uri="{FF2B5EF4-FFF2-40B4-BE49-F238E27FC236}">
                  <a16:creationId xmlns:a16="http://schemas.microsoft.com/office/drawing/2014/main" id="{F0E6CEEA-9989-2C49-B842-D584898FE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88472" y="5633276"/>
              <a:ext cx="1083528" cy="676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20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233756" y="661163"/>
            <a:ext cx="1178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Nordic</a:t>
            </a:r>
            <a:r>
              <a:rPr lang="it-IT" sz="36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EPOS – Activities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D28DDA-6933-09EB-5844-D81B62D988BE}"/>
              </a:ext>
            </a:extLst>
          </p:cNvPr>
          <p:cNvCxnSpPr/>
          <p:nvPr/>
        </p:nvCxnSpPr>
        <p:spPr>
          <a:xfrm>
            <a:off x="381600" y="1404000"/>
            <a:ext cx="113904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F74E487-BA8F-C57B-72C9-605B5A370C8F}"/>
              </a:ext>
            </a:extLst>
          </p:cNvPr>
          <p:cNvSpPr txBox="1"/>
          <p:nvPr/>
        </p:nvSpPr>
        <p:spPr>
          <a:xfrm>
            <a:off x="761094" y="1500507"/>
            <a:ext cx="98427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in usage of EPOS-RI data and services 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Nordic data integration and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FAIRness</a:t>
            </a:r>
            <a:endParaRPr lang="en-GB" sz="2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Nordic station management of seismological networks 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Induced seismicity, safe society 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Ash and gas monitoring 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Geomagnetic hazards 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and dissemination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of Baltic countries </a:t>
            </a:r>
          </a:p>
          <a:p>
            <a:endParaRPr lang="en-CA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erson and person holding a light bulb&#10;&#10;Description automatically generated">
            <a:extLst>
              <a:ext uri="{FF2B5EF4-FFF2-40B4-BE49-F238E27FC236}">
                <a16:creationId xmlns:a16="http://schemas.microsoft.com/office/drawing/2014/main" id="{78B64312-610D-67F4-CD84-3A4270CF4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662" y="4409346"/>
            <a:ext cx="4822166" cy="18572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C325B30-102B-911D-3971-EA2A0C2DDF51}"/>
              </a:ext>
            </a:extLst>
          </p:cNvPr>
          <p:cNvSpPr txBox="1"/>
          <p:nvPr/>
        </p:nvSpPr>
        <p:spPr>
          <a:xfrm>
            <a:off x="9800815" y="6363090"/>
            <a:ext cx="22170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dirty="0"/>
              <a:t>https://</a:t>
            </a:r>
            <a:r>
              <a:rPr lang="en-CA" sz="1000" dirty="0" err="1"/>
              <a:t>blogs.helsinki.fi</a:t>
            </a:r>
            <a:r>
              <a:rPr lang="en-CA" sz="1000" dirty="0"/>
              <a:t>/</a:t>
            </a:r>
            <a:r>
              <a:rPr lang="en-CA" sz="1000" dirty="0" err="1"/>
              <a:t>seismichazard</a:t>
            </a:r>
            <a:r>
              <a:rPr lang="en-CA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6140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820353" y="47771"/>
            <a:ext cx="415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</p:txBody>
      </p:sp>
      <p:pic>
        <p:nvPicPr>
          <p:cNvPr id="16" name="Picture 15" descr="A close-up of a road map&#10;&#10;Description automatically generated">
            <a:extLst>
              <a:ext uri="{FF2B5EF4-FFF2-40B4-BE49-F238E27FC236}">
                <a16:creationId xmlns:a16="http://schemas.microsoft.com/office/drawing/2014/main" id="{205922E6-4A85-E1F4-BFCF-BE5055576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50" y="879893"/>
            <a:ext cx="4593108" cy="5598543"/>
          </a:xfrm>
          <a:prstGeom prst="rect">
            <a:avLst/>
          </a:prstGeom>
        </p:spPr>
      </p:pic>
      <p:pic>
        <p:nvPicPr>
          <p:cNvPr id="18" name="Picture 17" descr="A page of a document&#10;&#10;Description automatically generated">
            <a:extLst>
              <a:ext uri="{FF2B5EF4-FFF2-40B4-BE49-F238E27FC236}">
                <a16:creationId xmlns:a16="http://schemas.microsoft.com/office/drawing/2014/main" id="{62C63FF9-D68E-5DB6-1F6D-5B9ABE1EB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138" y="443722"/>
            <a:ext cx="4870342" cy="5970556"/>
          </a:xfrm>
          <a:prstGeom prst="rect">
            <a:avLst/>
          </a:prstGeom>
        </p:spPr>
      </p:pic>
      <p:sp>
        <p:nvSpPr>
          <p:cNvPr id="19" name="CasellaDiTesto 5">
            <a:extLst>
              <a:ext uri="{FF2B5EF4-FFF2-40B4-BE49-F238E27FC236}">
                <a16:creationId xmlns:a16="http://schemas.microsoft.com/office/drawing/2014/main" id="{EBFE199A-5725-FEDC-3A11-5DD5918A9A89}"/>
              </a:ext>
            </a:extLst>
          </p:cNvPr>
          <p:cNvSpPr txBox="1"/>
          <p:nvPr/>
        </p:nvSpPr>
        <p:spPr>
          <a:xfrm>
            <a:off x="4977442" y="841400"/>
            <a:ext cx="3571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2011:</a:t>
            </a:r>
          </a:p>
          <a:p>
            <a:r>
              <a:rPr lang="it-IT" sz="2400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DanSeis on </a:t>
            </a:r>
            <a:r>
              <a:rPr lang="it-IT" sz="2400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Danish</a:t>
            </a:r>
            <a:r>
              <a:rPr lang="it-IT" sz="2400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Roadmap for </a:t>
            </a:r>
            <a:r>
              <a:rPr lang="it-IT" sz="2400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it-IT" sz="2400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  <a:endParaRPr lang="it-IT" sz="2400" dirty="0">
              <a:solidFill>
                <a:srgbClr val="2755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26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233756" y="661163"/>
            <a:ext cx="1178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Evaluation of EPOS ERIC </a:t>
            </a:r>
            <a:r>
              <a:rPr lang="it-IT" sz="3600" b="1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it-IT" sz="36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2019-2023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D28DDA-6933-09EB-5844-D81B62D988BE}"/>
              </a:ext>
            </a:extLst>
          </p:cNvPr>
          <p:cNvCxnSpPr/>
          <p:nvPr/>
        </p:nvCxnSpPr>
        <p:spPr>
          <a:xfrm>
            <a:off x="381600" y="1404000"/>
            <a:ext cx="113904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F74E487-BA8F-C57B-72C9-605B5A370C8F}"/>
              </a:ext>
            </a:extLst>
          </p:cNvPr>
          <p:cNvSpPr txBox="1"/>
          <p:nvPr/>
        </p:nvSpPr>
        <p:spPr>
          <a:xfrm>
            <a:off x="761094" y="1500507"/>
            <a:ext cx="984274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was very positive 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panel was also very constructive in its analysis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recommendation: EPOS as data archive for vintage high-resolution seismic profiles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acquired for hydrocarbon exploration 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data can be useful for geothermal energy or carbon-capture and storage  </a:t>
            </a:r>
          </a:p>
          <a:p>
            <a:endParaRPr lang="en-CA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60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6E9CA5B2-DBC3-86D5-ABC6-19AF5F9ED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48" y="76200"/>
            <a:ext cx="10232285" cy="6500127"/>
          </a:xfrm>
          <a:prstGeom prst="rect">
            <a:avLst/>
          </a:prstGeom>
        </p:spPr>
      </p:pic>
      <p:sp>
        <p:nvSpPr>
          <p:cNvPr id="7" name="CasellaDiTesto 5">
            <a:extLst>
              <a:ext uri="{FF2B5EF4-FFF2-40B4-BE49-F238E27FC236}">
                <a16:creationId xmlns:a16="http://schemas.microsoft.com/office/drawing/2014/main" id="{F49A4279-7384-A356-24E1-308F71721FDF}"/>
              </a:ext>
            </a:extLst>
          </p:cNvPr>
          <p:cNvSpPr txBox="1"/>
          <p:nvPr/>
        </p:nvSpPr>
        <p:spPr>
          <a:xfrm>
            <a:off x="4386974" y="76200"/>
            <a:ext cx="7682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Danish</a:t>
            </a:r>
            <a:r>
              <a:rPr lang="it-IT" sz="24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government </a:t>
            </a:r>
            <a:r>
              <a:rPr lang="it-IT" sz="2400" b="1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decided</a:t>
            </a:r>
            <a:r>
              <a:rPr lang="it-IT" sz="24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make </a:t>
            </a:r>
            <a:r>
              <a:rPr lang="it-IT" sz="2400" b="1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seismic</a:t>
            </a:r>
            <a:r>
              <a:rPr lang="it-IT" sz="24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reflection</a:t>
            </a:r>
            <a:r>
              <a:rPr lang="it-IT" sz="24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it-IT" sz="2400" b="1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publicly</a:t>
            </a:r>
            <a:r>
              <a:rPr lang="it-IT" sz="24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it-IT" sz="24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free of </a:t>
            </a:r>
            <a:r>
              <a:rPr lang="it-IT" sz="2400" b="1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endParaRPr lang="it-IT" sz="2400" b="1" dirty="0">
              <a:solidFill>
                <a:srgbClr val="2755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BAC393-7E2D-3D9E-71C9-78D15CCA3A25}"/>
              </a:ext>
            </a:extLst>
          </p:cNvPr>
          <p:cNvSpPr txBox="1"/>
          <p:nvPr/>
        </p:nvSpPr>
        <p:spPr>
          <a:xfrm>
            <a:off x="10018343" y="2008201"/>
            <a:ext cx="238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it-IT" sz="18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the </a:t>
            </a:r>
            <a:r>
              <a:rPr lang="it-IT" sz="1800" b="1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Danish</a:t>
            </a:r>
            <a:r>
              <a:rPr lang="it-IT" sz="18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Deep </a:t>
            </a:r>
            <a:r>
              <a:rPr lang="it-IT" sz="1800" b="1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Subsurface</a:t>
            </a:r>
            <a:r>
              <a:rPr lang="it-IT" sz="18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Portal </a:t>
            </a:r>
            <a:r>
              <a:rPr lang="it-IT" sz="1800" b="1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8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GEUS</a:t>
            </a:r>
            <a:endParaRPr lang="en-CA" dirty="0"/>
          </a:p>
        </p:txBody>
      </p:sp>
      <p:pic>
        <p:nvPicPr>
          <p:cNvPr id="10" name="Picture 9" descr="A blue circle with a red white and blue circle&#10;&#10;Description automatically generated">
            <a:extLst>
              <a:ext uri="{FF2B5EF4-FFF2-40B4-BE49-F238E27FC236}">
                <a16:creationId xmlns:a16="http://schemas.microsoft.com/office/drawing/2014/main" id="{A9C92828-31C3-162C-08C4-BC078087D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1628" y="5202872"/>
            <a:ext cx="876239" cy="116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17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233756" y="661163"/>
            <a:ext cx="1178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TCS (</a:t>
            </a:r>
            <a:r>
              <a:rPr lang="it-IT" sz="3600" b="1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it-IT" sz="36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D28DDA-6933-09EB-5844-D81B62D988BE}"/>
              </a:ext>
            </a:extLst>
          </p:cNvPr>
          <p:cNvCxnSpPr/>
          <p:nvPr/>
        </p:nvCxnSpPr>
        <p:spPr>
          <a:xfrm>
            <a:off x="381600" y="1404000"/>
            <a:ext cx="113904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F74E487-BA8F-C57B-72C9-605B5A370C8F}"/>
              </a:ext>
            </a:extLst>
          </p:cNvPr>
          <p:cNvSpPr txBox="1"/>
          <p:nvPr/>
        </p:nvSpPr>
        <p:spPr>
          <a:xfrm>
            <a:off x="761094" y="1500507"/>
            <a:ext cx="984274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 great interest in gravity data in Denmark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used for many applications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University of Denmark (DTU) is the national agency in charge of gravity data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DTU has expressed interest in participation in a TCS </a:t>
            </a:r>
          </a:p>
          <a:p>
            <a:endParaRPr lang="en-CA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93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233756" y="661163"/>
            <a:ext cx="1178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DanSeis and EPOS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D28DDA-6933-09EB-5844-D81B62D988BE}"/>
              </a:ext>
            </a:extLst>
          </p:cNvPr>
          <p:cNvCxnSpPr/>
          <p:nvPr/>
        </p:nvCxnSpPr>
        <p:spPr>
          <a:xfrm>
            <a:off x="381600" y="1404000"/>
            <a:ext cx="113904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66E5CB6-D681-C7C3-7ECE-96CED5059B2B}"/>
              </a:ext>
            </a:extLst>
          </p:cNvPr>
          <p:cNvSpPr txBox="1"/>
          <p:nvPr/>
        </p:nvSpPr>
        <p:spPr>
          <a:xfrm>
            <a:off x="847494" y="1775276"/>
            <a:ext cx="709743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DanSeis: A pool of broadband seismometers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become part of </a:t>
            </a:r>
            <a:r>
              <a:rPr lang="en-CA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EuroArray</a:t>
            </a:r>
            <a:endParaRPr lang="en-CA" sz="2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km seismometer spacing over Europe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idea was that </a:t>
            </a:r>
            <a:r>
              <a:rPr lang="en-CA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EuroArray</a:t>
            </a: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would become part of EPOS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EPOS membership fee for 10 years was part of DanSeis proposal</a:t>
            </a:r>
          </a:p>
          <a:p>
            <a:endParaRPr lang="en-CA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B0B085-BE18-8949-BD7C-C6E423BBED87}"/>
              </a:ext>
            </a:extLst>
          </p:cNvPr>
          <p:cNvGrpSpPr/>
          <p:nvPr/>
        </p:nvGrpSpPr>
        <p:grpSpPr>
          <a:xfrm>
            <a:off x="8025035" y="2619164"/>
            <a:ext cx="3992793" cy="3741983"/>
            <a:chOff x="8025035" y="2619164"/>
            <a:chExt cx="3992793" cy="374198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3B05BB4-E27F-3C11-EDAE-AFA49CE4E23B}"/>
                </a:ext>
              </a:extLst>
            </p:cNvPr>
            <p:cNvSpPr txBox="1"/>
            <p:nvPr/>
          </p:nvSpPr>
          <p:spPr>
            <a:xfrm>
              <a:off x="8200666" y="6114926"/>
              <a:ext cx="375554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000" dirty="0"/>
                <a:t>http://</a:t>
              </a:r>
              <a:r>
                <a:rPr lang="en-CA" sz="1000" dirty="0" err="1"/>
                <a:t>www.usarray.org</a:t>
              </a:r>
              <a:r>
                <a:rPr lang="en-CA" sz="1000" dirty="0"/>
                <a:t>/files/images/maps/Install_plan_2014.png</a:t>
              </a:r>
            </a:p>
          </p:txBody>
        </p:sp>
        <p:pic>
          <p:nvPicPr>
            <p:cNvPr id="8" name="Picture 7" descr="A map of the united states&#10;&#10;Description automatically generated">
              <a:extLst>
                <a:ext uri="{FF2B5EF4-FFF2-40B4-BE49-F238E27FC236}">
                  <a16:creationId xmlns:a16="http://schemas.microsoft.com/office/drawing/2014/main" id="{72AF8AF1-3BB4-64AF-A7E2-C9DA764E9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5035" y="3355675"/>
              <a:ext cx="3992793" cy="248440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F17F6C8-7674-8FFA-E27E-0CE3E9C9030A}"/>
                </a:ext>
              </a:extLst>
            </p:cNvPr>
            <p:cNvSpPr txBox="1"/>
            <p:nvPr/>
          </p:nvSpPr>
          <p:spPr>
            <a:xfrm>
              <a:off x="9231826" y="2619164"/>
              <a:ext cx="16932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b="1" dirty="0" err="1">
                  <a:solidFill>
                    <a:srgbClr val="2755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USArray</a:t>
              </a:r>
              <a:endParaRPr lang="en-CA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0384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-2526696" y="637825"/>
            <a:ext cx="1178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DanSeis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D28DDA-6933-09EB-5844-D81B62D988BE}"/>
              </a:ext>
            </a:extLst>
          </p:cNvPr>
          <p:cNvCxnSpPr>
            <a:cxnSpLocks/>
          </p:cNvCxnSpPr>
          <p:nvPr/>
        </p:nvCxnSpPr>
        <p:spPr>
          <a:xfrm>
            <a:off x="400800" y="1412626"/>
            <a:ext cx="7449238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66E5CB6-D681-C7C3-7ECE-96CED5059B2B}"/>
              </a:ext>
            </a:extLst>
          </p:cNvPr>
          <p:cNvSpPr txBox="1"/>
          <p:nvPr/>
        </p:nvSpPr>
        <p:spPr>
          <a:xfrm>
            <a:off x="838867" y="1810470"/>
            <a:ext cx="7097434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Danish Pool of Seismometers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 and land instruments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Broadband and short-period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to international research projects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2EEBE99-BC87-5D95-9298-4C592BDC9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19" y="530241"/>
            <a:ext cx="5100313" cy="7539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1899F-975B-DB62-D80C-803C59BD50BF}"/>
              </a:ext>
            </a:extLst>
          </p:cNvPr>
          <p:cNvSpPr txBox="1"/>
          <p:nvPr/>
        </p:nvSpPr>
        <p:spPr>
          <a:xfrm>
            <a:off x="224287" y="5975101"/>
            <a:ext cx="2579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CA" sz="2400" dirty="0" err="1">
                <a:latin typeface="Arial" panose="020B0604020202020204" pitchFamily="34" charset="0"/>
                <a:cs typeface="Arial" panose="020B0604020202020204" pitchFamily="34" charset="0"/>
              </a:rPr>
              <a:t>danseis.dk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orange object on a dock&#10;&#10;Description automatically generated">
            <a:extLst>
              <a:ext uri="{FF2B5EF4-FFF2-40B4-BE49-F238E27FC236}">
                <a16:creationId xmlns:a16="http://schemas.microsoft.com/office/drawing/2014/main" id="{DFB95159-B4FF-3C3B-E342-A5CA5B7BD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48936" y="1385440"/>
            <a:ext cx="6628502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8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233756" y="661163"/>
            <a:ext cx="1178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r>
              <a:rPr lang="it-IT" sz="36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EPOS DK consortium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D28DDA-6933-09EB-5844-D81B62D988BE}"/>
              </a:ext>
            </a:extLst>
          </p:cNvPr>
          <p:cNvCxnSpPr/>
          <p:nvPr/>
        </p:nvCxnSpPr>
        <p:spPr>
          <a:xfrm>
            <a:off x="381600" y="1404000"/>
            <a:ext cx="113904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ue circle with a red white and blue circle&#10;&#10;Description automatically generated">
            <a:extLst>
              <a:ext uri="{FF2B5EF4-FFF2-40B4-BE49-F238E27FC236}">
                <a16:creationId xmlns:a16="http://schemas.microsoft.com/office/drawing/2014/main" id="{64EEB959-2E01-B932-3BA9-8FDE0482B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370" y="4127604"/>
            <a:ext cx="1503029" cy="1997695"/>
          </a:xfrm>
          <a:prstGeom prst="rect">
            <a:avLst/>
          </a:prstGeom>
        </p:spPr>
      </p:pic>
      <p:pic>
        <p:nvPicPr>
          <p:cNvPr id="9" name="Picture 8" descr="A logo with text and symbols&#10;&#10;Description automatically generated with medium confidence">
            <a:extLst>
              <a:ext uri="{FF2B5EF4-FFF2-40B4-BE49-F238E27FC236}">
                <a16:creationId xmlns:a16="http://schemas.microsoft.com/office/drawing/2014/main" id="{2614F931-17A7-F957-6122-A6E9A8CA7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188" y="4154959"/>
            <a:ext cx="2739955" cy="2041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92AD53-6702-1A1F-3650-D6506D69E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131" y="4127604"/>
            <a:ext cx="2927707" cy="1219878"/>
          </a:xfrm>
          <a:prstGeom prst="rect">
            <a:avLst/>
          </a:prstGeom>
        </p:spPr>
      </p:pic>
      <p:graphicFrame>
        <p:nvGraphicFramePr>
          <p:cNvPr id="13" name="TextBox 1">
            <a:extLst>
              <a:ext uri="{FF2B5EF4-FFF2-40B4-BE49-F238E27FC236}">
                <a16:creationId xmlns:a16="http://schemas.microsoft.com/office/drawing/2014/main" id="{37BAA5D9-1FD7-C2AD-8875-A2EE45DB5F6B}"/>
              </a:ext>
            </a:extLst>
          </p:cNvPr>
          <p:cNvGraphicFramePr/>
          <p:nvPr/>
        </p:nvGraphicFramePr>
        <p:xfrm>
          <a:off x="968286" y="312507"/>
          <a:ext cx="10217027" cy="5176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Picture 13" descr="A black and red sign&#10;&#10;Description automatically generated">
            <a:extLst>
              <a:ext uri="{FF2B5EF4-FFF2-40B4-BE49-F238E27FC236}">
                <a16:creationId xmlns:a16="http://schemas.microsoft.com/office/drawing/2014/main" id="{15497771-34F7-C036-C0C4-09FBEEDB4B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9813" y="4127604"/>
            <a:ext cx="1360817" cy="1985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9D9DB8-1ED0-070F-566B-69B299D76338}"/>
              </a:ext>
            </a:extLst>
          </p:cNvPr>
          <p:cNvSpPr txBox="1"/>
          <p:nvPr/>
        </p:nvSpPr>
        <p:spPr>
          <a:xfrm>
            <a:off x="327600" y="1500507"/>
            <a:ext cx="188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Formed</a:t>
            </a:r>
            <a:r>
              <a:rPr lang="it-IT" sz="18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2011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1637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233756" y="661163"/>
            <a:ext cx="1178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EPOS DK consortium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D28DDA-6933-09EB-5844-D81B62D988BE}"/>
              </a:ext>
            </a:extLst>
          </p:cNvPr>
          <p:cNvCxnSpPr/>
          <p:nvPr/>
        </p:nvCxnSpPr>
        <p:spPr>
          <a:xfrm>
            <a:off x="381600" y="1404000"/>
            <a:ext cx="113904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DDE63D4-7D32-A2E4-E701-68F4CA644F5B}"/>
              </a:ext>
            </a:extLst>
          </p:cNvPr>
          <p:cNvSpPr txBox="1"/>
          <p:nvPr/>
        </p:nvSpPr>
        <p:spPr>
          <a:xfrm>
            <a:off x="847494" y="1775276"/>
            <a:ext cx="98427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Consortium has a Steering Group (two meetings a year)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partners are in the Steering Group plus ICS-C representative and the Ministry of Higher Education and Science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Consortium supports the ministerial delegate in EPOS General Assembly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external funding for activities of the EPOS DK node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January 2024, an EPOS DK Day was arranged</a:t>
            </a:r>
          </a:p>
          <a:p>
            <a:endParaRPr lang="en-CA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89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233756" y="661163"/>
            <a:ext cx="1178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support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D28DDA-6933-09EB-5844-D81B62D988BE}"/>
              </a:ext>
            </a:extLst>
          </p:cNvPr>
          <p:cNvCxnSpPr/>
          <p:nvPr/>
        </p:nvCxnSpPr>
        <p:spPr>
          <a:xfrm>
            <a:off x="381600" y="1404000"/>
            <a:ext cx="113904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66E5CB6-D681-C7C3-7ECE-96CED5059B2B}"/>
              </a:ext>
            </a:extLst>
          </p:cNvPr>
          <p:cNvSpPr txBox="1"/>
          <p:nvPr/>
        </p:nvSpPr>
        <p:spPr>
          <a:xfrm>
            <a:off x="847494" y="1775276"/>
            <a:ext cx="984274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Denmark is paying an annual membership fee of 50 k€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2019 to 2028: 40 k€ thereof are paid by the DanSeis grant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Remaining 10 k€ by the EPOS-DK consortium members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Higher Education and Science does not pay membership fees for established ERICs</a:t>
            </a:r>
          </a:p>
          <a:p>
            <a:endParaRPr lang="en-CA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40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233756" y="661163"/>
            <a:ext cx="1178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</a:t>
            </a:r>
            <a:r>
              <a:rPr lang="it-IT" sz="36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Core Services – Central Hub (ICS–C)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D28DDA-6933-09EB-5844-D81B62D988BE}"/>
              </a:ext>
            </a:extLst>
          </p:cNvPr>
          <p:cNvCxnSpPr/>
          <p:nvPr/>
        </p:nvCxnSpPr>
        <p:spPr>
          <a:xfrm>
            <a:off x="381600" y="1404000"/>
            <a:ext cx="113904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66E5CB6-D681-C7C3-7ECE-96CED5059B2B}"/>
              </a:ext>
            </a:extLst>
          </p:cNvPr>
          <p:cNvSpPr txBox="1"/>
          <p:nvPr/>
        </p:nvSpPr>
        <p:spPr>
          <a:xfrm>
            <a:off x="847494" y="1775276"/>
            <a:ext cx="82626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2015, BGS (UK), BRGM (France), and GEUS (Denmark) put in a bid to host the ICS-C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2016, the consortium was selected by the BGR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GEUS could not become a hosting country due to legal aspects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Instead, GEUS has a multi-year collaboration agreement for monitoring the ICS-C</a:t>
            </a:r>
          </a:p>
          <a:p>
            <a:endParaRPr lang="en-CA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ook cover with a picture of a planet and a picture of a planet&#10;&#10;Description automatically generated">
            <a:extLst>
              <a:ext uri="{FF2B5EF4-FFF2-40B4-BE49-F238E27FC236}">
                <a16:creationId xmlns:a16="http://schemas.microsoft.com/office/drawing/2014/main" id="{32CEE3C6-C588-3AC1-3924-3E9A8DDBB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183" y="1775276"/>
            <a:ext cx="2778817" cy="393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5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BF4D3-79B5-4B47-9A12-31739D78FF88}"/>
              </a:ext>
            </a:extLst>
          </p:cNvPr>
          <p:cNvSpPr txBox="1"/>
          <p:nvPr/>
        </p:nvSpPr>
        <p:spPr>
          <a:xfrm>
            <a:off x="339026" y="669398"/>
            <a:ext cx="4741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275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of ICS-C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D28DDA-6933-09EB-5844-D81B62D988BE}"/>
              </a:ext>
            </a:extLst>
          </p:cNvPr>
          <p:cNvCxnSpPr>
            <a:cxnSpLocks/>
          </p:cNvCxnSpPr>
          <p:nvPr/>
        </p:nvCxnSpPr>
        <p:spPr>
          <a:xfrm>
            <a:off x="381600" y="1404000"/>
            <a:ext cx="57144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0BDD7A-230E-1EBA-94CF-E8DCD8D204D5}"/>
              </a:ext>
            </a:extLst>
          </p:cNvPr>
          <p:cNvSpPr txBox="1"/>
          <p:nvPr/>
        </p:nvSpPr>
        <p:spPr>
          <a:xfrm>
            <a:off x="466548" y="1558943"/>
            <a:ext cx="556714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EPOS services are monitored in real-time using the open source tool Zabbix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of a TCS is indicated by an icon on the data portal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active status of all services can also be seen on the EPOS monitoring page </a:t>
            </a:r>
            <a:r>
              <a:rPr lang="en-CA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data.geus.dk</a:t>
            </a:r>
            <a:r>
              <a:rPr lang="en-CA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CA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eposmonitoring</a:t>
            </a:r>
            <a:r>
              <a:rPr lang="en-CA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CA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Monthly reports are generated detailing the uptime of services</a:t>
            </a:r>
          </a:p>
          <a:p>
            <a:endParaRPr lang="en-CA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lede 4">
            <a:extLst>
              <a:ext uri="{FF2B5EF4-FFF2-40B4-BE49-F238E27FC236}">
                <a16:creationId xmlns:a16="http://schemas.microsoft.com/office/drawing/2014/main" id="{5C591C92-B58D-AF30-8939-FC4801314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860" y="3196994"/>
            <a:ext cx="4272505" cy="328246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0681C3-056B-B12C-9093-6F0B9570D753}"/>
              </a:ext>
            </a:extLst>
          </p:cNvPr>
          <p:cNvGrpSpPr/>
          <p:nvPr/>
        </p:nvGrpSpPr>
        <p:grpSpPr>
          <a:xfrm>
            <a:off x="6735565" y="378544"/>
            <a:ext cx="5257800" cy="2509512"/>
            <a:chOff x="6735565" y="378544"/>
            <a:chExt cx="5257800" cy="2509512"/>
          </a:xfrm>
        </p:grpSpPr>
        <p:pic>
          <p:nvPicPr>
            <p:cNvPr id="5" name="Billede 6">
              <a:extLst>
                <a:ext uri="{FF2B5EF4-FFF2-40B4-BE49-F238E27FC236}">
                  <a16:creationId xmlns:a16="http://schemas.microsoft.com/office/drawing/2014/main" id="{F9CD44B6-D3E6-BE69-CEE4-59C55569D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5565" y="378544"/>
              <a:ext cx="5257800" cy="2360797"/>
            </a:xfrm>
            <a:prstGeom prst="rect">
              <a:avLst/>
            </a:prstGeom>
          </p:spPr>
        </p:pic>
        <p:sp>
          <p:nvSpPr>
            <p:cNvPr id="14" name="Pil: højre 9">
              <a:extLst>
                <a:ext uri="{FF2B5EF4-FFF2-40B4-BE49-F238E27FC236}">
                  <a16:creationId xmlns:a16="http://schemas.microsoft.com/office/drawing/2014/main" id="{4C6F7D88-5EB8-1779-703B-202173C697DA}"/>
                </a:ext>
              </a:extLst>
            </p:cNvPr>
            <p:cNvSpPr/>
            <p:nvPr/>
          </p:nvSpPr>
          <p:spPr>
            <a:xfrm rot="12062501">
              <a:off x="8488323" y="2403424"/>
              <a:ext cx="978408" cy="484632"/>
            </a:xfrm>
            <a:prstGeom prst="rightArrow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72458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0A0A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OS_Presentation_template_2023_july" id="{49BA37EF-9699-E040-9EB7-F0FF2F546B67}" vid="{636534C0-F136-A541-A717-E0CCC80CE2A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6648</TotalTime>
  <Words>941</Words>
  <Application>Microsoft Macintosh PowerPoint</Application>
  <PresentationFormat>Widescreen</PresentationFormat>
  <Paragraphs>126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Open Sans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Thomas Funck</cp:lastModifiedBy>
  <cp:revision>345</cp:revision>
  <dcterms:created xsi:type="dcterms:W3CDTF">2021-05-05T12:54:12Z</dcterms:created>
  <dcterms:modified xsi:type="dcterms:W3CDTF">2024-03-07T12:33:38Z</dcterms:modified>
</cp:coreProperties>
</file>