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2" r:id="rId3"/>
    <p:sldId id="261" r:id="rId4"/>
    <p:sldId id="293" r:id="rId5"/>
    <p:sldId id="283" r:id="rId6"/>
    <p:sldId id="280" r:id="rId7"/>
    <p:sldId id="278" r:id="rId8"/>
    <p:sldId id="263" r:id="rId9"/>
    <p:sldId id="287" r:id="rId10"/>
    <p:sldId id="266" r:id="rId11"/>
    <p:sldId id="294" r:id="rId12"/>
    <p:sldId id="268" r:id="rId13"/>
    <p:sldId id="295" r:id="rId14"/>
    <p:sldId id="289" r:id="rId15"/>
    <p:sldId id="296" r:id="rId16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  <a:srgbClr val="415464"/>
    <a:srgbClr val="7A81FF"/>
    <a:srgbClr val="0096FF"/>
    <a:srgbClr val="00FDFF"/>
    <a:srgbClr val="76D6FF"/>
    <a:srgbClr val="F6C143"/>
    <a:srgbClr val="275536"/>
    <a:srgbClr val="698CA8"/>
    <a:srgbClr val="9C7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55"/>
  </p:normalViewPr>
  <p:slideViewPr>
    <p:cSldViewPr snapToGrid="0" snapToObjects="1">
      <p:cViewPr varScale="1">
        <p:scale>
          <a:sx n="161" d="100"/>
          <a:sy n="161" d="100"/>
        </p:scale>
        <p:origin x="150" y="168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06/03/2024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8BCF146-0ECC-E553-B9B1-11EE1C3182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22CCE71-DB73-4F2A-8AB5-936062AEB06D}" type="slidenum">
              <a:rPr lang="el-GR" altLang="el-G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el-GR" altLang="el-GR"/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41E2A3B1-E05A-937A-9468-542079446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178A3BA-A937-4795-A301-D3F10008FAFF}" type="slidenum">
              <a:rPr lang="el-GR" altLang="el-G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F2493EC-81A3-8CD3-A4BA-60D69AF0F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5113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AB947F6C-84C5-D036-7152-CF6FC8DC9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3430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4C14944-FE18-F03F-3204-11486DE041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23C3129-1729-4C31-ABDF-D739AB2D6E7F}" type="slidenum">
              <a:rPr lang="el-GR" altLang="el-G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</a:t>
            </a:fld>
            <a:endParaRPr lang="el-GR" altLang="el-GR"/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AB18B024-B257-B145-2A5F-FB7F88ACE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A1A7F58-2FD3-454B-894B-890868B58E72}" type="slidenum">
              <a:rPr lang="el-GR" altLang="el-G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02CCE07E-7810-3545-9F7C-BDE1F5666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5113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7667DB91-2245-9774-C78C-F679710B0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3430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07C59BB-35D8-A0CB-013B-F12A2EEAE4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E279F6A-D8D5-425D-A9A7-87926C465B82}" type="slidenum">
              <a:rPr lang="el-GR" altLang="el-G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l-GR" altLang="el-GR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F6842718-4AC7-4997-F004-160F744E3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7E4E2EEE-0892-C6D8-1869-877AB9301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578F8E1F-95F6-B8BA-8550-ED21EEFC31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856A878-80C1-4B08-918F-680CF778C117}" type="slidenum">
              <a:rPr lang="el-GR" altLang="el-G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l-GR" altLang="el-GR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01D980CE-ECDA-0CFB-B934-C05809A77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BBD5E19E-320A-47BD-A9B2-CC1677AC0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1381729-5B89-FFEC-81E4-9C3E386044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50031CB-81B7-4698-B605-6CAEC2756424}" type="slidenum">
              <a:rPr lang="el-GR" altLang="el-G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l-GR" altLang="el-GR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20FC3FA6-A0ED-42D5-2696-A7114A49B6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50D2A87-EAB3-CFEE-4F1C-0F15B955A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06/03/2024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2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ein.noa.gr/services/GPSData/" TargetMode="External"/><Relationship Id="rId5" Type="http://schemas.openxmlformats.org/officeDocument/2006/relationships/hyperlink" Target="http://194.177.194.238:8080/noanetgsac/gsacapi/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7FD-0966-3D43-EAD3-4D3C85A62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solidFill>
                  <a:srgbClr val="275536"/>
                </a:solidFill>
              </a:rPr>
              <a:t>Hellenic Plate Observing System  </a:t>
            </a:r>
            <a:br>
              <a:rPr lang="en-US" sz="320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</a:br>
            <a:r>
              <a:rPr lang="en-US" sz="320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HELPOS</a:t>
            </a:r>
            <a:endParaRPr lang="en-IT" sz="3200" dirty="0">
              <a:solidFill>
                <a:srgbClr val="27553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3065" y="3623665"/>
            <a:ext cx="9144000" cy="2133599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b="1" dirty="0">
                <a:solidFill>
                  <a:srgbClr val="275536"/>
                </a:solidFill>
              </a:rPr>
              <a:t>Anastasia Kiratzi</a:t>
            </a:r>
          </a:p>
          <a:p>
            <a:r>
              <a:rPr lang="en-US" dirty="0">
                <a:solidFill>
                  <a:srgbClr val="275536"/>
                </a:solidFill>
              </a:rPr>
              <a:t>Professor of Seismology</a:t>
            </a:r>
            <a:endParaRPr lang="el-GR" dirty="0">
              <a:solidFill>
                <a:srgbClr val="275536"/>
              </a:solidFill>
            </a:endParaRPr>
          </a:p>
          <a:p>
            <a:r>
              <a:rPr lang="en-US" dirty="0">
                <a:solidFill>
                  <a:srgbClr val="275536"/>
                </a:solidFill>
              </a:rPr>
              <a:t> Aristotle University of Thessaloniki, Greece</a:t>
            </a:r>
            <a:endParaRPr lang="el-GR" dirty="0">
              <a:solidFill>
                <a:srgbClr val="275536"/>
              </a:solidFill>
            </a:endParaRPr>
          </a:p>
          <a:p>
            <a:endParaRPr lang="en-IT" sz="2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3C950-68BD-1664-84D5-748A91A55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135" y="1821013"/>
            <a:ext cx="1694835" cy="634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82E6B4F5-7403-1760-AD43-6301184A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93" y="886591"/>
            <a:ext cx="3492408" cy="306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01725161-402B-619C-A2E3-797DC9CB3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6393" y="341274"/>
            <a:ext cx="357992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0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</a:rPr>
              <a:t>Tide Gauge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625F1-BD38-2515-DF54-24EB5CCC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17" y="1120546"/>
            <a:ext cx="3288430" cy="311067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BADB157-4EA3-6AAD-FE91-9977BF674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7" y="612802"/>
            <a:ext cx="3532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0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</a:rPr>
              <a:t>GNSS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1FF59-C9F2-7886-1176-9C84684EABDD}"/>
              </a:ext>
            </a:extLst>
          </p:cNvPr>
          <p:cNvSpPr txBox="1"/>
          <p:nvPr/>
        </p:nvSpPr>
        <p:spPr>
          <a:xfrm>
            <a:off x="366607" y="4658613"/>
            <a:ext cx="3422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Data from GNSS Network are freely available </a:t>
            </a:r>
            <a:r>
              <a:rPr lang="en-GB" dirty="0">
                <a:hlinkClick r:id="rId5"/>
              </a:rPr>
              <a:t>GSAC</a:t>
            </a:r>
            <a:r>
              <a:rPr lang="en-GB" dirty="0"/>
              <a:t> repository or the ftp </a:t>
            </a:r>
            <a:r>
              <a:rPr lang="en-GB" dirty="0">
                <a:hlinkClick r:id="rId6"/>
              </a:rPr>
              <a:t>archive</a:t>
            </a:r>
            <a:r>
              <a:rPr lang="en-GB" dirty="0"/>
              <a:t>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1C924F-4637-2273-CA15-C191ADA1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984" y="696064"/>
            <a:ext cx="3564915" cy="5922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65ED285-1226-B413-2E5B-ED03FB431E7E}"/>
              </a:ext>
            </a:extLst>
          </p:cNvPr>
          <p:cNvSpPr/>
          <p:nvPr/>
        </p:nvSpPr>
        <p:spPr>
          <a:xfrm>
            <a:off x="3524047" y="2443086"/>
            <a:ext cx="832186" cy="57795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499B6-5C10-E162-1902-74EE94C48539}"/>
              </a:ext>
            </a:extLst>
          </p:cNvPr>
          <p:cNvSpPr txBox="1"/>
          <p:nvPr/>
        </p:nvSpPr>
        <p:spPr>
          <a:xfrm>
            <a:off x="1428502" y="151137"/>
            <a:ext cx="6095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Densify the networks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EB16D-3B5D-1E3F-BF98-B80815F46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4"/>
          <a:stretch/>
        </p:blipFill>
        <p:spPr>
          <a:xfrm>
            <a:off x="1549730" y="595604"/>
            <a:ext cx="6110317" cy="598255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12E58-9843-3CD2-7D18-51D037EE783D}"/>
              </a:ext>
            </a:extLst>
          </p:cNvPr>
          <p:cNvSpPr txBox="1"/>
          <p:nvPr/>
        </p:nvSpPr>
        <p:spPr>
          <a:xfrm>
            <a:off x="8070702" y="1258354"/>
            <a:ext cx="37452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A large-scale prototype soil-foundation-structure system</a:t>
            </a:r>
          </a:p>
          <a:p>
            <a:pPr algn="ctr"/>
            <a:r>
              <a:rPr lang="en-GB" b="1" dirty="0"/>
              <a:t> - the first of its kind large-scale model structure in Europe. </a:t>
            </a:r>
          </a:p>
          <a:p>
            <a:endParaRPr lang="en-GB" dirty="0"/>
          </a:p>
          <a:p>
            <a:r>
              <a:rPr lang="en-GB" i="1" dirty="0" err="1"/>
              <a:t>EuroProteas</a:t>
            </a:r>
            <a:r>
              <a:rPr lang="en-GB" i="1" dirty="0"/>
              <a:t> is dedicated to studying soil - foundation - structure interaction (</a:t>
            </a:r>
            <a:r>
              <a:rPr lang="en-GB" i="1" dirty="0" err="1"/>
              <a:t>SFSI</a:t>
            </a:r>
            <a:r>
              <a:rPr lang="en-GB" i="1" dirty="0"/>
              <a:t>) and wave propagation in the soil and the structure.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54BA-748A-EC68-0E3A-56F7EE4D4EF7}"/>
              </a:ext>
            </a:extLst>
          </p:cNvPr>
          <p:cNvSpPr txBox="1"/>
          <p:nvPr/>
        </p:nvSpPr>
        <p:spPr>
          <a:xfrm>
            <a:off x="5452722" y="657494"/>
            <a:ext cx="2290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EUROPROTEAS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02917-5DC6-317D-7337-1BAEEB7FB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192" y="4287295"/>
            <a:ext cx="3458192" cy="1905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FED9C8-A2B1-90DA-8AF3-42FDE448FCCE}"/>
              </a:ext>
            </a:extLst>
          </p:cNvPr>
          <p:cNvSpPr txBox="1"/>
          <p:nvPr/>
        </p:nvSpPr>
        <p:spPr>
          <a:xfrm>
            <a:off x="1549730" y="102994"/>
            <a:ext cx="688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Transnational Access: Leverage of unique prototypes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CF57AAAE-776B-147B-602E-740F8B97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360" y="2846002"/>
            <a:ext cx="1809750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DE3A6D0E-5CC6-28E5-0559-220ACDD8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3" y="3607210"/>
            <a:ext cx="3649663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6">
            <a:extLst>
              <a:ext uri="{FF2B5EF4-FFF2-40B4-BE49-F238E27FC236}">
                <a16:creationId xmlns:a16="http://schemas.microsoft.com/office/drawing/2014/main" id="{4D9DACAB-3F26-DBAD-81B3-A21608F0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09" y="4291959"/>
            <a:ext cx="1436687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7">
            <a:extLst>
              <a:ext uri="{FF2B5EF4-FFF2-40B4-BE49-F238E27FC236}">
                <a16:creationId xmlns:a16="http://schemas.microsoft.com/office/drawing/2014/main" id="{6439946E-C731-E8FA-1415-7609B3F8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1" y="1216435"/>
            <a:ext cx="36544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Rectangle 2">
            <a:extLst>
              <a:ext uri="{FF2B5EF4-FFF2-40B4-BE49-F238E27FC236}">
                <a16:creationId xmlns:a16="http://schemas.microsoft.com/office/drawing/2014/main" id="{04AB7CB5-CD21-FF46-F687-7DF6C2B80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17" y="756365"/>
            <a:ext cx="473551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000" b="1" dirty="0">
                <a:solidFill>
                  <a:schemeClr val="tx1"/>
                </a:solidFill>
                <a:latin typeface="Segoe UI Black" panose="020B0A02040204020203" pitchFamily="34" charset="0"/>
              </a:rPr>
              <a:t>Geophysical Instrumentation</a:t>
            </a:r>
          </a:p>
        </p:txBody>
      </p:sp>
      <p:pic>
        <p:nvPicPr>
          <p:cNvPr id="30729" name="Εικόνα 2" descr="Εικόνα που περιέχει κείμενο, συσκευή&#10;&#10;Περιγραφή που δημιουργήθηκε αυτόματα">
            <a:extLst>
              <a:ext uri="{FF2B5EF4-FFF2-40B4-BE49-F238E27FC236}">
                <a16:creationId xmlns:a16="http://schemas.microsoft.com/office/drawing/2014/main" id="{33521190-FBA1-D332-DCC3-C5949F46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66" y="1216435"/>
            <a:ext cx="28575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DBEA7-F914-0E19-3903-C46484A46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754" y="906303"/>
            <a:ext cx="4795529" cy="56882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7412B1F-0587-7CD5-CC24-7BFA86FDB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783" y="604940"/>
            <a:ext cx="473551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000" b="1" dirty="0">
                <a:solidFill>
                  <a:schemeClr val="tx1"/>
                </a:solidFill>
                <a:latin typeface="Segoe UI Black" panose="020B0A02040204020203" pitchFamily="34" charset="0"/>
              </a:rPr>
              <a:t>Engineering Labs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1C9F4-A8AF-4CB2-CDEC-118223642999}"/>
              </a:ext>
            </a:extLst>
          </p:cNvPr>
          <p:cNvSpPr txBox="1"/>
          <p:nvPr/>
        </p:nvSpPr>
        <p:spPr>
          <a:xfrm>
            <a:off x="1144432" y="143275"/>
            <a:ext cx="10273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Foster Collaboration: geophysical &amp; engineering community &amp; Industry users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1AD05-39AD-2BD4-3EFB-2CA9B30E4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22" y="882795"/>
            <a:ext cx="4631318" cy="24099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5011C-3410-9A74-9D88-5D73BB7A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951" y="618272"/>
            <a:ext cx="3277232" cy="2606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0FA4C-CA3D-D252-9405-81B64A87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22" y="3554354"/>
            <a:ext cx="4142881" cy="30120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D2C7E-11FA-94CC-2C2B-76063749F4FA}"/>
              </a:ext>
            </a:extLst>
          </p:cNvPr>
          <p:cNvSpPr txBox="1"/>
          <p:nvPr/>
        </p:nvSpPr>
        <p:spPr>
          <a:xfrm>
            <a:off x="1998277" y="3369688"/>
            <a:ext cx="2993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structural health monitoring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C131B-FCBC-4D4B-3D93-0907E94BC87A}"/>
              </a:ext>
            </a:extLst>
          </p:cNvPr>
          <p:cNvSpPr txBox="1"/>
          <p:nvPr/>
        </p:nvSpPr>
        <p:spPr>
          <a:xfrm>
            <a:off x="415450" y="660359"/>
            <a:ext cx="2993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Site Characterization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ACFCF-9B29-EF0C-C71C-BDA306DBB30B}"/>
              </a:ext>
            </a:extLst>
          </p:cNvPr>
          <p:cNvSpPr txBox="1"/>
          <p:nvPr/>
        </p:nvSpPr>
        <p:spPr>
          <a:xfrm>
            <a:off x="8653489" y="550376"/>
            <a:ext cx="2993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Liquefaction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1EE98-BDA0-7499-627A-E35ED9938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653" y="3529404"/>
            <a:ext cx="6161672" cy="3061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421925-D4B2-5930-D244-2B638620F710}"/>
              </a:ext>
            </a:extLst>
          </p:cNvPr>
          <p:cNvSpPr txBox="1"/>
          <p:nvPr/>
        </p:nvSpPr>
        <p:spPr>
          <a:xfrm>
            <a:off x="5624168" y="3292696"/>
            <a:ext cx="507769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Vulnerability assessment of cultural heritage assets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1FD1B8-EA91-37D1-B058-CBB79D234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147" y="882795"/>
            <a:ext cx="2810097" cy="22824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1C2FF7-BFDC-FD33-7B4B-B2BCD0FABC79}"/>
              </a:ext>
            </a:extLst>
          </p:cNvPr>
          <p:cNvSpPr txBox="1"/>
          <p:nvPr/>
        </p:nvSpPr>
        <p:spPr>
          <a:xfrm>
            <a:off x="5169851" y="584163"/>
            <a:ext cx="2993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3D Geological Modelling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5D6BE-D519-91E6-A94D-30193AF7717F}"/>
              </a:ext>
            </a:extLst>
          </p:cNvPr>
          <p:cNvSpPr txBox="1"/>
          <p:nvPr/>
        </p:nvSpPr>
        <p:spPr>
          <a:xfrm>
            <a:off x="1157175" y="121702"/>
            <a:ext cx="1013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Professional Geophysical &amp; Engineering Services: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Standardize protocols and procedures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5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>
            <a:extLst>
              <a:ext uri="{FF2B5EF4-FFF2-40B4-BE49-F238E27FC236}">
                <a16:creationId xmlns:a16="http://schemas.microsoft.com/office/drawing/2014/main" id="{AFB77784-F5D6-1C1B-70BA-E8199257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6" y="1168919"/>
            <a:ext cx="2701705" cy="24406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819" name="Picture 12">
            <a:extLst>
              <a:ext uri="{FF2B5EF4-FFF2-40B4-BE49-F238E27FC236}">
                <a16:creationId xmlns:a16="http://schemas.microsoft.com/office/drawing/2014/main" id="{D04495F2-35B1-F379-17AB-BC21DB6D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" y="3865477"/>
            <a:ext cx="2827965" cy="263315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9A444AB-D519-26E0-4D6F-517EC5DB0AA1}"/>
              </a:ext>
            </a:extLst>
          </p:cNvPr>
          <p:cNvSpPr txBox="1">
            <a:spLocks noChangeArrowheads="1"/>
          </p:cNvSpPr>
          <p:nvPr/>
        </p:nvSpPr>
        <p:spPr>
          <a:xfrm>
            <a:off x="1043298" y="259457"/>
            <a:ext cx="10848109" cy="396875"/>
          </a:xfrm>
          <a:prstGeom prst="rect">
            <a:avLst/>
          </a:prstGeom>
          <a:ln/>
        </p:spPr>
        <p:txBody>
          <a:bodyPr lIns="0" tIns="23760" rIns="0" b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 kern="1200">
                <a:solidFill>
                  <a:srgbClr val="464646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100" b="1">
                <a:solidFill>
                  <a:srgbClr val="464646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marL="25400" algn="ctr"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/>
            </a:pPr>
            <a:r>
              <a:rPr lang="en-US" altLang="el-GR" sz="24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rPr>
              <a:t>Upgrade the Mobile Pool for Field Monitoring &amp; foster cross border collaboration</a:t>
            </a:r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E5FC61A9-28B6-FFAC-2AA6-5DBCC6145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89" y="881817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l-GR" sz="1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THEBES</a:t>
            </a:r>
          </a:p>
        </p:txBody>
      </p:sp>
      <p:sp>
        <p:nvSpPr>
          <p:cNvPr id="34822" name="Rectangle 9">
            <a:extLst>
              <a:ext uri="{FF2B5EF4-FFF2-40B4-BE49-F238E27FC236}">
                <a16:creationId xmlns:a16="http://schemas.microsoft.com/office/drawing/2014/main" id="{32449991-07D5-411B-9503-B881411E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55" y="3766146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l-GR" sz="1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ARKALOCHORI</a:t>
            </a:r>
            <a:r>
              <a:rPr lang="en-US" altLang="el-GR" sz="1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-CRETE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EBC86-54CA-7316-1032-552AE9B2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71" y="1032822"/>
            <a:ext cx="8769413" cy="5466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F90FA4-8953-BDA0-E0AC-5CAB497EF214}"/>
              </a:ext>
            </a:extLst>
          </p:cNvPr>
          <p:cNvSpPr txBox="1"/>
          <p:nvPr/>
        </p:nvSpPr>
        <p:spPr>
          <a:xfrm>
            <a:off x="4162302" y="1799114"/>
            <a:ext cx="3406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  <a:endParaRPr lang="en-GB" sz="6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9FD35-9FBB-76E3-F862-767B2E2C38DC}"/>
              </a:ext>
            </a:extLst>
          </p:cNvPr>
          <p:cNvSpPr txBox="1"/>
          <p:nvPr/>
        </p:nvSpPr>
        <p:spPr>
          <a:xfrm>
            <a:off x="726164" y="3943756"/>
            <a:ext cx="10739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Acknowledging the collaboration and inspiration of the entire HELPOS research team</a:t>
            </a:r>
          </a:p>
          <a:p>
            <a:r>
              <a:rPr lang="en-US" sz="2400" i="1" dirty="0"/>
              <a:t>                            Specifically of our PhD and  post-doc students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37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4E6222-4DA1-4EA9-124C-B3D664A42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86" y="1515204"/>
            <a:ext cx="3155428" cy="361105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marL="341313" indent="-3413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marL="285750" indent="-28575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rgbClr val="4154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Effective prevention and management of natural disasters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Coordination of the national bodies that monitor the solid Earth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Availability of high-quality data generated by direct observations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rgbClr val="41546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BC809F2-1752-FC10-0E4E-79C1D562C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099" y="1449890"/>
            <a:ext cx="2402631" cy="35568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marL="341313" indent="-3413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</a:pPr>
            <a:r>
              <a:rPr lang="en-US" altLang="en-US" sz="1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establish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</a:pPr>
            <a:r>
              <a:rPr lang="el-GR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Ι</a:t>
            </a: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 the domain of 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Geosciences and Earthquake Engineering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BE0D1"/>
              </a:buClr>
            </a:pP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coherent and integrated research infrastructure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2F30D-4705-7397-21C1-F327743C91EC}"/>
              </a:ext>
            </a:extLst>
          </p:cNvPr>
          <p:cNvSpPr txBox="1"/>
          <p:nvPr/>
        </p:nvSpPr>
        <p:spPr>
          <a:xfrm>
            <a:off x="1005005" y="1138383"/>
            <a:ext cx="16055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Motivation</a:t>
            </a:r>
            <a:endParaRPr lang="en-GB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DF62B-291E-8933-53E5-32F0F7D015D0}"/>
              </a:ext>
            </a:extLst>
          </p:cNvPr>
          <p:cNvSpPr txBox="1"/>
          <p:nvPr/>
        </p:nvSpPr>
        <p:spPr>
          <a:xfrm>
            <a:off x="4278731" y="1138383"/>
            <a:ext cx="11769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HELPOS</a:t>
            </a:r>
            <a:endParaRPr lang="en-GB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B3A36-4651-D1B8-82AE-ACB33FFFE49A}"/>
              </a:ext>
            </a:extLst>
          </p:cNvPr>
          <p:cNvSpPr txBox="1"/>
          <p:nvPr/>
        </p:nvSpPr>
        <p:spPr>
          <a:xfrm>
            <a:off x="106878" y="5568712"/>
            <a:ext cx="12029704" cy="92333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2017: 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28 RI's were funded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via the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Greek National Research Infrastructure initiative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2014-2020 (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93 million Euros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HELPOS was amongst the 6 RI’s funded in the domain “Environment and sustainable development”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D8AF1DD-F6A0-F798-CC08-B722C8224AD7}"/>
              </a:ext>
            </a:extLst>
          </p:cNvPr>
          <p:cNvSpPr/>
          <p:nvPr/>
        </p:nvSpPr>
        <p:spPr>
          <a:xfrm>
            <a:off x="3059210" y="2832210"/>
            <a:ext cx="973394" cy="50970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72413-2436-FAEF-0DAA-71A79ACCDBA0}"/>
              </a:ext>
            </a:extLst>
          </p:cNvPr>
          <p:cNvSpPr txBox="1"/>
          <p:nvPr/>
        </p:nvSpPr>
        <p:spPr>
          <a:xfrm>
            <a:off x="6973544" y="230328"/>
            <a:ext cx="454643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2017 – 2021  Budget ~4 million Euros</a:t>
            </a:r>
            <a:endParaRPr lang="en-GB" sz="2000" dirty="0">
              <a:latin typeface="Abadi" panose="020B06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F4D6D-CEEB-35E0-F092-866CFE517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345" y="670497"/>
            <a:ext cx="5570801" cy="495967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D82F06F-0630-BA88-B1DD-25C36CDC7872}"/>
              </a:ext>
            </a:extLst>
          </p:cNvPr>
          <p:cNvSpPr/>
          <p:nvPr/>
        </p:nvSpPr>
        <p:spPr>
          <a:xfrm>
            <a:off x="6096000" y="2832210"/>
            <a:ext cx="973394" cy="50970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15361-EC63-E155-38BE-595FA55BE06C}"/>
              </a:ext>
            </a:extLst>
          </p:cNvPr>
          <p:cNvSpPr txBox="1"/>
          <p:nvPr/>
        </p:nvSpPr>
        <p:spPr>
          <a:xfrm>
            <a:off x="1264722" y="230328"/>
            <a:ext cx="8514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75536"/>
                </a:solidFill>
              </a:rPr>
              <a:t>History and rationale</a:t>
            </a:r>
            <a:endParaRPr lang="en-GB" sz="2400" b="1" dirty="0">
              <a:solidFill>
                <a:srgbClr val="275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Group 1">
            <a:extLst>
              <a:ext uri="{FF2B5EF4-FFF2-40B4-BE49-F238E27FC236}">
                <a16:creationId xmlns:a16="http://schemas.microsoft.com/office/drawing/2014/main" id="{457D93A9-5A9F-C7BD-2393-42D13AA54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386731"/>
              </p:ext>
            </p:extLst>
          </p:nvPr>
        </p:nvGraphicFramePr>
        <p:xfrm>
          <a:off x="128423" y="861270"/>
          <a:ext cx="4636892" cy="542773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5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87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NOA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Institute of Geodynamics 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National Observatory of Athens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87">
                <a:tc rowSpan="3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 Unicode" panose="020B0602030504020204" pitchFamily="34" charset="0"/>
                          <a:ea typeface="+mn-ea"/>
                          <a:cs typeface="Lato Black" panose="020F0502020204030203" pitchFamily="34" charset="0"/>
                        </a:rPr>
                        <a:t>AUTH</a:t>
                      </a:r>
                      <a:endParaRPr kumimoji="0" lang="en-US" altLang="el-GR" sz="1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 Unicode" panose="020B0602030504020204" pitchFamily="34" charset="0"/>
                        <a:ea typeface="+mn-ea"/>
                        <a:cs typeface="Quire Sans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Department of Geophysics </a:t>
                      </a: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Aristotle University of Thessaloniki)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205">
                <a:tc vMerge="1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endParaRPr/>
                    </a:p>
                  </a:txBody>
                  <a:tcPr marT="49275" marB="4571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Laboratory of Soil Mechanics, </a:t>
                      </a: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Foundation and Geotechnical Earthquake Engineering</a:t>
                      </a:r>
                      <a:endParaRPr kumimoji="0" lang="el-GR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00">
                <a:tc vMerge="1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endParaRPr dirty="0"/>
                    </a:p>
                  </a:txBody>
                  <a:tcPr marT="49275" marB="4571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Department of </a:t>
                      </a: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Geodesy and Topography  </a:t>
                      </a:r>
                      <a:endParaRPr kumimoji="0" lang="el-GR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0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EPPO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Institute of Engineering Seismology and Earthquake Engineering (EPPO) 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87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UoA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Department of Geophysics – Geothermics 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l-GR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University of Athens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87">
                <a:tc vMerge="1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endParaRPr dirty="0"/>
                    </a:p>
                  </a:txBody>
                  <a:tcPr marT="49275" marB="4571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Department of Informatics &amp; Telecommunications  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100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HMU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Institute of Physics of Earth’s Interior and Geohazards (Hellenic Mediterranean University)</a:t>
                      </a:r>
                      <a:endParaRPr kumimoji="0" lang="en-US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87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UPAT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Seismological Laboratory 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University of Patras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100">
                <a:tc vMerge="1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endParaRPr dirty="0"/>
                    </a:p>
                  </a:txBody>
                  <a:tcPr marT="49275" marB="4571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Geotechnical Engineering Laboratory  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100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NTUA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Department of Geotechnical and Engineering (National Technical University of Athens)</a:t>
                      </a:r>
                      <a:endParaRPr kumimoji="0" lang="en-US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100">
                <a:tc vMerge="1"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endParaRPr dirty="0"/>
                    </a:p>
                  </a:txBody>
                  <a:tcPr marT="49275" marB="4571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Laboratory of Geodesy  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87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HCMR</a:t>
                      </a:r>
                      <a:endParaRPr kumimoji="0" lang="en-US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3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32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1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9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7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3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rgbClr val="000000"/>
                          </a:solidFill>
                          <a:latin typeface="Lucida Sans Unicode" panose="020B0602030504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Institute of Oceanography 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Hellenic Centre for Marine Research</a:t>
                      </a:r>
                      <a:r>
                        <a:rPr kumimoji="0" lang="el-GR" altLang="el-GR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kumimoji="0" lang="el-GR" altLang="el-G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49275" marB="45719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410" name="AutoShape 2">
            <a:extLst>
              <a:ext uri="{FF2B5EF4-FFF2-40B4-BE49-F238E27FC236}">
                <a16:creationId xmlns:a16="http://schemas.microsoft.com/office/drawing/2014/main" id="{D40FADE3-10BA-250E-6D6A-52566A36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05" y="118446"/>
            <a:ext cx="6110288" cy="563563"/>
          </a:xfrm>
          <a:prstGeom prst="horizontalScroll">
            <a:avLst>
              <a:gd name="adj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marL="271463" indent="-2698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2400" b="1" dirty="0">
                <a:solidFill>
                  <a:srgbClr val="275536"/>
                </a:solidFill>
                <a:latin typeface="+mn-lt"/>
                <a:cs typeface="+mn-cs"/>
              </a:rPr>
              <a:t>Partnership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5DD0C3-847D-61E6-2F84-4B94CE75F294}"/>
              </a:ext>
            </a:extLst>
          </p:cNvPr>
          <p:cNvSpPr txBox="1"/>
          <p:nvPr/>
        </p:nvSpPr>
        <p:spPr>
          <a:xfrm>
            <a:off x="8448991" y="415365"/>
            <a:ext cx="3626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Total Budget: ~ 4 </a:t>
            </a:r>
            <a:r>
              <a:rPr lang="el-GR" dirty="0"/>
              <a:t>Μ€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E1761D-09E4-0919-CB79-72E557B6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14" y="791859"/>
            <a:ext cx="4469618" cy="4511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EA61C1-3933-9419-9489-6B02328E6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003" y="826661"/>
            <a:ext cx="3859366" cy="4441912"/>
          </a:xfrm>
          <a:prstGeom prst="rect">
            <a:avLst/>
          </a:prstGeom>
          <a:solidFill>
            <a:srgbClr val="73FE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6E3E0-1EF7-C88E-41F4-A93E59243D63}"/>
              </a:ext>
            </a:extLst>
          </p:cNvPr>
          <p:cNvSpPr txBox="1"/>
          <p:nvPr/>
        </p:nvSpPr>
        <p:spPr>
          <a:xfrm>
            <a:off x="5925191" y="5442247"/>
            <a:ext cx="5047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Partners are actively involved in the EPOS </a:t>
            </a:r>
            <a:r>
              <a:rPr lang="en-US" sz="2000" i="1" dirty="0" err="1"/>
              <a:t>TCS’s</a:t>
            </a:r>
            <a:endParaRPr lang="en-US" sz="2000" i="1" dirty="0"/>
          </a:p>
          <a:p>
            <a:r>
              <a:rPr lang="en-US" sz="2000" i="1" dirty="0"/>
              <a:t>Delegation to the EPOS GA </a:t>
            </a:r>
            <a:endParaRPr lang="en-GB" sz="20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>
            <a:extLst>
              <a:ext uri="{FF2B5EF4-FFF2-40B4-BE49-F238E27FC236}">
                <a16:creationId xmlns:a16="http://schemas.microsoft.com/office/drawing/2014/main" id="{85662A46-BAC5-4071-3FFB-0E0384B77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210" y="173531"/>
            <a:ext cx="6929267" cy="504825"/>
          </a:xfrm>
          <a:prstGeom prst="horizontalScroll">
            <a:avLst>
              <a:gd name="adj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marL="271463" indent="-2698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2400" b="1" dirty="0">
                <a:solidFill>
                  <a:srgbClr val="275536"/>
                </a:solidFill>
                <a:latin typeface="+mn-lt"/>
                <a:cs typeface="+mn-cs"/>
              </a:rPr>
              <a:t>Governance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1BE33F-93BE-15C7-4A62-48E572E550FC}"/>
              </a:ext>
            </a:extLst>
          </p:cNvPr>
          <p:cNvSpPr txBox="1"/>
          <p:nvPr/>
        </p:nvSpPr>
        <p:spPr>
          <a:xfrm>
            <a:off x="2942829" y="1004117"/>
            <a:ext cx="630634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FFFFFF"/>
              </a:buClr>
              <a:buSzPct val="68000"/>
              <a:buFont typeface="Wingdings" panose="05000000000000000000" pitchFamily="2" charset="2"/>
              <a:buChar char=""/>
            </a:pP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General Assembly </a:t>
            </a:r>
            <a:r>
              <a:rPr lang="en-US" altLang="en-US" sz="1800" b="1" dirty="0">
                <a:solidFill>
                  <a:srgbClr val="4154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 supreme governing body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99FBE-A518-7A0C-0717-43984216B12D}"/>
              </a:ext>
            </a:extLst>
          </p:cNvPr>
          <p:cNvSpPr txBox="1"/>
          <p:nvPr/>
        </p:nvSpPr>
        <p:spPr>
          <a:xfrm>
            <a:off x="76584" y="3139527"/>
            <a:ext cx="3358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Six members tied with a MoU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Two others are collaborating, anticipating that they will become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C09E1-92B5-A47B-277C-85488C8B9FD0}"/>
              </a:ext>
            </a:extLst>
          </p:cNvPr>
          <p:cNvSpPr txBox="1"/>
          <p:nvPr/>
        </p:nvSpPr>
        <p:spPr>
          <a:xfrm>
            <a:off x="3297166" y="4638909"/>
            <a:ext cx="2600603" cy="110799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b="1" dirty="0"/>
              <a:t>Steering Committee</a:t>
            </a:r>
          </a:p>
          <a:p>
            <a:r>
              <a:rPr lang="en-GB" dirty="0"/>
              <a:t> </a:t>
            </a:r>
            <a:r>
              <a:rPr lang="en-GB" sz="1400" dirty="0"/>
              <a:t>Prof. A. Tselentis ( NOA)</a:t>
            </a:r>
          </a:p>
          <a:p>
            <a:r>
              <a:rPr lang="en-GB" sz="1400" dirty="0"/>
              <a:t> Prof. A. Kiratzi (AUTH)</a:t>
            </a:r>
          </a:p>
          <a:p>
            <a:r>
              <a:rPr lang="en-GB" sz="1400" dirty="0"/>
              <a:t> Prof. E. Sokos (</a:t>
            </a:r>
            <a:r>
              <a:rPr lang="en-GB" sz="1400" dirty="0" err="1"/>
              <a:t>UPAT</a:t>
            </a:r>
            <a:r>
              <a:rPr lang="en-GB" sz="1400" dirty="0"/>
              <a:t>)</a:t>
            </a:r>
            <a:r>
              <a:rPr lang="en-GB" sz="1400" i="1" dirty="0"/>
              <a:t> 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73F5C-D25B-BE33-04D8-7DD21A91F7DD}"/>
              </a:ext>
            </a:extLst>
          </p:cNvPr>
          <p:cNvSpPr txBox="1"/>
          <p:nvPr/>
        </p:nvSpPr>
        <p:spPr>
          <a:xfrm>
            <a:off x="6904823" y="4598698"/>
            <a:ext cx="2835599" cy="110799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b="1" dirty="0"/>
              <a:t>Technical Committee</a:t>
            </a:r>
          </a:p>
          <a:p>
            <a:r>
              <a:rPr lang="en-GB" dirty="0"/>
              <a:t> </a:t>
            </a:r>
            <a:r>
              <a:rPr lang="en-GB" sz="1400" dirty="0"/>
              <a:t>Prof. P. Papadimitriou (</a:t>
            </a:r>
            <a:r>
              <a:rPr lang="en-GB" sz="1400" dirty="0" err="1"/>
              <a:t>UoA</a:t>
            </a:r>
            <a:r>
              <a:rPr lang="en-GB" sz="1400" dirty="0"/>
              <a:t>)</a:t>
            </a:r>
          </a:p>
          <a:p>
            <a:r>
              <a:rPr lang="en-GB" sz="1400" dirty="0"/>
              <a:t> Prof. C. Papazachos (AUTH)</a:t>
            </a:r>
          </a:p>
          <a:p>
            <a:r>
              <a:rPr lang="en-GB" sz="1400" dirty="0"/>
              <a:t> </a:t>
            </a:r>
            <a:r>
              <a:rPr lang="en-GB" sz="1400" dirty="0" err="1"/>
              <a:t>Dr.</a:t>
            </a:r>
            <a:r>
              <a:rPr lang="en-GB" sz="1400" dirty="0"/>
              <a:t> Ch. Evangelidis (NOA)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883EA9-C389-1844-6B66-CEDE5D65A0C2}"/>
              </a:ext>
            </a:extLst>
          </p:cNvPr>
          <p:cNvSpPr/>
          <p:nvPr/>
        </p:nvSpPr>
        <p:spPr>
          <a:xfrm>
            <a:off x="3869376" y="1492464"/>
            <a:ext cx="4453246" cy="250272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5029B-1023-7C79-060D-ECEA7AFB84A1}"/>
              </a:ext>
            </a:extLst>
          </p:cNvPr>
          <p:cNvSpPr txBox="1"/>
          <p:nvPr/>
        </p:nvSpPr>
        <p:spPr>
          <a:xfrm>
            <a:off x="4737596" y="1921708"/>
            <a:ext cx="2795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rgbClr val="FFFF00"/>
                </a:solidFill>
              </a:rPr>
              <a:t>Distributed Eight entities with their various departments for a total of </a:t>
            </a:r>
            <a:r>
              <a:rPr lang="en-GB" sz="2000" b="1" i="1" dirty="0">
                <a:solidFill>
                  <a:srgbClr val="FFFF00"/>
                </a:solidFill>
              </a:rPr>
              <a:t>13 members</a:t>
            </a:r>
            <a:r>
              <a:rPr lang="en-GB" sz="2000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8AE23-E928-0031-BCE2-7F25C8C05C7C}"/>
              </a:ext>
            </a:extLst>
          </p:cNvPr>
          <p:cNvSpPr txBox="1"/>
          <p:nvPr/>
        </p:nvSpPr>
        <p:spPr>
          <a:xfrm>
            <a:off x="4452288" y="4049779"/>
            <a:ext cx="3578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/>
              <a:t>Two internal bodies assisting the GA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49B66A-C915-3027-D13F-84625C97EBEF}"/>
              </a:ext>
            </a:extLst>
          </p:cNvPr>
          <p:cNvSpPr txBox="1"/>
          <p:nvPr/>
        </p:nvSpPr>
        <p:spPr>
          <a:xfrm>
            <a:off x="5897769" y="360397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Well established governance and communication with the </a:t>
            </a:r>
            <a:r>
              <a:rPr lang="en-GB" i="1" dirty="0" err="1"/>
              <a:t>NRI</a:t>
            </a:r>
            <a:endParaRPr lang="en-GB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C73CD940-0629-9FC0-B0DC-D11956887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636" y="153337"/>
            <a:ext cx="7210973" cy="563562"/>
          </a:xfrm>
          <a:prstGeom prst="horizontalScroll">
            <a:avLst>
              <a:gd name="adj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marL="271463" indent="-2698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1185863" algn="l"/>
                <a:tab pos="2100263" algn="l"/>
                <a:tab pos="3014663" algn="l"/>
                <a:tab pos="3929063" algn="l"/>
                <a:tab pos="4843463" algn="l"/>
                <a:tab pos="5757863" algn="l"/>
                <a:tab pos="6672263" algn="l"/>
                <a:tab pos="7586663" algn="l"/>
                <a:tab pos="8501063" algn="l"/>
                <a:tab pos="9415463" algn="l"/>
                <a:tab pos="10329863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2400" b="1" dirty="0">
                <a:solidFill>
                  <a:srgbClr val="275536"/>
                </a:solidFill>
                <a:latin typeface="+mn-lt"/>
                <a:cs typeface="+mn-cs"/>
              </a:rPr>
              <a:t>2022 – HELPOS Evaluation by a panel of external experts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25B93-B23B-4047-3132-4341B201746C}"/>
              </a:ext>
            </a:extLst>
          </p:cNvPr>
          <p:cNvSpPr txBox="1"/>
          <p:nvPr/>
        </p:nvSpPr>
        <p:spPr>
          <a:xfrm>
            <a:off x="7678760" y="1249214"/>
            <a:ext cx="42787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The reputation is well established also at the international level</a:t>
            </a:r>
            <a:r>
              <a:rPr lang="en-GB" dirty="0"/>
              <a:t>, and established </a:t>
            </a:r>
            <a:r>
              <a:rPr lang="en-GB" b="1" dirty="0"/>
              <a:t>structural connections with European </a:t>
            </a:r>
            <a:r>
              <a:rPr lang="en-GB" b="1" dirty="0" err="1"/>
              <a:t>Ris</a:t>
            </a:r>
            <a:endParaRPr lang="en-GB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000000"/>
                </a:solidFill>
              </a:rPr>
              <a:t>HELPOS has </a:t>
            </a:r>
            <a:r>
              <a:rPr lang="en-GB" sz="1800" b="1" i="0" u="none" strike="noStrike" baseline="0" dirty="0">
                <a:solidFill>
                  <a:srgbClr val="000000"/>
                </a:solidFill>
              </a:rPr>
              <a:t>clear participation in European projects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000000"/>
                </a:solidFill>
              </a:rPr>
              <a:t>These experiences </a:t>
            </a:r>
            <a:r>
              <a:rPr lang="en-GB" sz="1800" b="1" i="0" u="none" strike="noStrike" baseline="0" dirty="0">
                <a:solidFill>
                  <a:srgbClr val="000000"/>
                </a:solidFill>
              </a:rPr>
              <a:t>shape their service provision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GB" sz="1800" b="1" i="0" u="none" strike="noStrike" baseline="0" dirty="0">
                <a:solidFill>
                  <a:srgbClr val="000000"/>
                </a:solidFill>
              </a:rPr>
              <a:t>their ability to deliver excellent science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, their results and outreach potential, </a:t>
            </a:r>
            <a:r>
              <a:rPr lang="en-GB" sz="1800" b="1" i="0" u="none" strike="noStrike" baseline="0" dirty="0">
                <a:solidFill>
                  <a:srgbClr val="000000"/>
                </a:solidFill>
              </a:rPr>
              <a:t>and ultimately, their financial sustainability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000000"/>
                </a:solidFill>
              </a:rPr>
              <a:t>HELPOS described a publication record </a:t>
            </a:r>
            <a:r>
              <a:rPr lang="en-GB" sz="1800" b="1" i="0" u="none" strike="noStrike" baseline="0" dirty="0">
                <a:solidFill>
                  <a:srgbClr val="000000"/>
                </a:solidFill>
              </a:rPr>
              <a:t>above target and a balanced participation of younger and female researchers</a:t>
            </a:r>
            <a:r>
              <a:rPr lang="en-GB" sz="18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b="1" i="0" u="none" strike="noStrike" baseline="0" dirty="0">
                <a:solidFill>
                  <a:srgbClr val="000000"/>
                </a:solidFill>
              </a:rPr>
              <a:t>Intellectual property is being handled through an attribution request and licence system  </a:t>
            </a:r>
            <a:r>
              <a:rPr lang="en-GB" b="1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94458F-0674-F843-D94D-5EFB7E31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1" y="1375980"/>
            <a:ext cx="7597589" cy="596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FF5D30-4F98-5BB7-E260-93A45F07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1" y="2128613"/>
            <a:ext cx="7597588" cy="23882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1B544-F9A3-D7CB-EBFD-D31CE1B1DDF5}"/>
              </a:ext>
            </a:extLst>
          </p:cNvPr>
          <p:cNvSpPr txBox="1"/>
          <p:nvPr/>
        </p:nvSpPr>
        <p:spPr>
          <a:xfrm>
            <a:off x="9334005" y="749203"/>
            <a:ext cx="116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Key Points</a:t>
            </a:r>
            <a:endParaRPr lang="en-GB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6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3FB95-C87A-9AF4-4ADA-A06D01A45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49BB36-70B3-2B45-257A-12594EAC8301}"/>
              </a:ext>
            </a:extLst>
          </p:cNvPr>
          <p:cNvSpPr txBox="1"/>
          <p:nvPr/>
        </p:nvSpPr>
        <p:spPr>
          <a:xfrm>
            <a:off x="1364602" y="322114"/>
            <a:ext cx="900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75536"/>
                </a:solidFill>
              </a:rPr>
              <a:t>Funding 2021-2022</a:t>
            </a:r>
            <a:endParaRPr lang="it-IT" sz="2400" b="1" dirty="0">
              <a:solidFill>
                <a:srgbClr val="27553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F3FEE-5C7B-E3E9-5B49-A351D5B4F4F8}"/>
              </a:ext>
            </a:extLst>
          </p:cNvPr>
          <p:cNvSpPr txBox="1"/>
          <p:nvPr/>
        </p:nvSpPr>
        <p:spPr>
          <a:xfrm>
            <a:off x="375472" y="1218553"/>
            <a:ext cx="37899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75536"/>
                </a:solidFill>
              </a:rPr>
              <a:t>F</a:t>
            </a:r>
            <a:r>
              <a:rPr lang="it-IT" sz="2000" b="1" dirty="0">
                <a:solidFill>
                  <a:srgbClr val="275536"/>
                </a:solidFill>
              </a:rPr>
              <a:t>inancial support </a:t>
            </a:r>
          </a:p>
          <a:p>
            <a:r>
              <a:rPr lang="en-GB" sz="2000" dirty="0"/>
              <a:t>Mainly from projects (EU +private sector + public services) 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275536"/>
                </a:solidFill>
              </a:rPr>
              <a:t>EPOS-ERIC funding via the annual Work Programs</a:t>
            </a:r>
          </a:p>
          <a:p>
            <a:r>
              <a:rPr lang="en-GB" sz="2000" dirty="0"/>
              <a:t>Mainly to NOA for EIDA-node development &amp; maintenance</a:t>
            </a:r>
          </a:p>
          <a:p>
            <a:endParaRPr lang="it-IT" sz="2000" b="1" dirty="0">
              <a:solidFill>
                <a:srgbClr val="275536"/>
              </a:solidFill>
            </a:endParaRPr>
          </a:p>
          <a:p>
            <a:r>
              <a:rPr lang="it-IT" sz="2000" b="1" dirty="0">
                <a:solidFill>
                  <a:srgbClr val="275536"/>
                </a:solidFill>
              </a:rPr>
              <a:t>Participation in EPOS-ERIC</a:t>
            </a:r>
          </a:p>
          <a:p>
            <a:r>
              <a:rPr lang="en-GB" sz="2000" dirty="0"/>
              <a:t>Opportunities to be part of a vivid community and participate in research proposals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0B82E-6061-9C17-D914-DEAE86BE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143" y="1490266"/>
            <a:ext cx="6777819" cy="4012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8A391A-B4A9-30C0-AAF4-049DAD0339A5}"/>
              </a:ext>
            </a:extLst>
          </p:cNvPr>
          <p:cNvSpPr txBox="1"/>
          <p:nvPr/>
        </p:nvSpPr>
        <p:spPr>
          <a:xfrm>
            <a:off x="7203683" y="984700"/>
            <a:ext cx="3007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Horizon 2021-2022 funding </a:t>
            </a:r>
          </a:p>
        </p:txBody>
      </p:sp>
    </p:spTree>
    <p:extLst>
      <p:ext uri="{BB962C8B-B14F-4D97-AF65-F5344CB8AC3E}">
        <p14:creationId xmlns:p14="http://schemas.microsoft.com/office/powerpoint/2010/main" val="56805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B6C4-E9E7-6145-F41E-EB6811B33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0" t="4079" r="688"/>
          <a:stretch/>
        </p:blipFill>
        <p:spPr>
          <a:xfrm>
            <a:off x="217326" y="1998422"/>
            <a:ext cx="5405989" cy="40658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01D5C-9F59-0970-CF9B-89B1D604BFD7}"/>
              </a:ext>
            </a:extLst>
          </p:cNvPr>
          <p:cNvSpPr txBox="1"/>
          <p:nvPr/>
        </p:nvSpPr>
        <p:spPr>
          <a:xfrm>
            <a:off x="1445648" y="129718"/>
            <a:ext cx="10646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it-IT" sz="240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ea typeface="+mn-ea"/>
                <a:cs typeface="+mn-cs"/>
              </a:rPr>
              <a:t>Feb 2024 –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  <a:r>
              <a:rPr lang="en-US" sz="2400" dirty="0">
                <a:solidFill>
                  <a:srgbClr val="275536"/>
                </a:solidFill>
              </a:rPr>
              <a:t> proposal to secure funding for 5 years </a:t>
            </a:r>
            <a:endParaRPr lang="it-IT" sz="2400" dirty="0">
              <a:solidFill>
                <a:srgbClr val="27553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9B8DD-2823-0672-419C-D1F90A12F122}"/>
              </a:ext>
            </a:extLst>
          </p:cNvPr>
          <p:cNvSpPr txBox="1"/>
          <p:nvPr/>
        </p:nvSpPr>
        <p:spPr>
          <a:xfrm>
            <a:off x="7155621" y="5855463"/>
            <a:ext cx="4625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@EPOS-ERIC Nominal fees </a:t>
            </a:r>
            <a:endParaRPr lang="en-GB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87A3C-5558-3601-4283-E84C74CEEB03}"/>
              </a:ext>
            </a:extLst>
          </p:cNvPr>
          <p:cNvSpPr txBox="1"/>
          <p:nvPr/>
        </p:nvSpPr>
        <p:spPr>
          <a:xfrm>
            <a:off x="134199" y="1220550"/>
            <a:ext cx="11724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accent2">
                    <a:lumMod val="50000"/>
                  </a:schemeClr>
                </a:solidFill>
              </a:rPr>
              <a:t>“HELPOS has a clear mandate to monitor, store and provide real-time data from an extensive network of telemetric stations distributed in the country, forming a complex surveillance system of international value for seismic research activities”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22F4B-8486-652D-C167-8CBBD606A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62" y="2546560"/>
            <a:ext cx="6304074" cy="1938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3998B-43BB-491B-8E6E-BF3155CB4091}"/>
              </a:ext>
            </a:extLst>
          </p:cNvPr>
          <p:cNvSpPr txBox="1"/>
          <p:nvPr/>
        </p:nvSpPr>
        <p:spPr>
          <a:xfrm>
            <a:off x="2309165" y="1911997"/>
            <a:ext cx="87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Criteria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25739-4181-54E0-D61D-DF9E562E1203}"/>
              </a:ext>
            </a:extLst>
          </p:cNvPr>
          <p:cNvSpPr txBox="1"/>
          <p:nvPr/>
        </p:nvSpPr>
        <p:spPr>
          <a:xfrm>
            <a:off x="8300577" y="2097968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 Evaluation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E6DCC-8A30-D3CC-EB39-2EB6D9DECBAB}"/>
              </a:ext>
            </a:extLst>
          </p:cNvPr>
          <p:cNvSpPr txBox="1"/>
          <p:nvPr/>
        </p:nvSpPr>
        <p:spPr>
          <a:xfrm>
            <a:off x="1923802" y="540872"/>
            <a:ext cx="8643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6">
                    <a:lumMod val="50000"/>
                  </a:schemeClr>
                </a:solidFill>
              </a:rPr>
              <a:t>Maintain our impact on policy, helping to support the decision-making process</a:t>
            </a:r>
          </a:p>
        </p:txBody>
      </p:sp>
    </p:spTree>
    <p:extLst>
      <p:ext uri="{BB962C8B-B14F-4D97-AF65-F5344CB8AC3E}">
        <p14:creationId xmlns:p14="http://schemas.microsoft.com/office/powerpoint/2010/main" val="119296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46295482-CA31-4007-C681-5CDD9493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4" y="1621636"/>
            <a:ext cx="4197322" cy="221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2">
            <a:extLst>
              <a:ext uri="{FF2B5EF4-FFF2-40B4-BE49-F238E27FC236}">
                <a16:creationId xmlns:a16="http://schemas.microsoft.com/office/drawing/2014/main" id="{97CA13B4-8E45-8C2D-F45B-F5245897D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04" y="1184151"/>
            <a:ext cx="3617301" cy="40229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Broad Band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BB5CA1-6208-9C47-EF39-C6381C7A5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899" y="103186"/>
            <a:ext cx="3286029" cy="51881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42F1008-CB48-F57A-1B74-3571515A5418}"/>
              </a:ext>
            </a:extLst>
          </p:cNvPr>
          <p:cNvSpPr/>
          <p:nvPr/>
        </p:nvSpPr>
        <p:spPr>
          <a:xfrm>
            <a:off x="8038353" y="2501326"/>
            <a:ext cx="706546" cy="560439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461E50-F3BA-E4BC-B99A-B0F3A164B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749" y="5475662"/>
            <a:ext cx="3732179" cy="1046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8C6752-D92C-B177-324A-C4283054B804}"/>
              </a:ext>
            </a:extLst>
          </p:cNvPr>
          <p:cNvSpPr txBox="1"/>
          <p:nvPr/>
        </p:nvSpPr>
        <p:spPr>
          <a:xfrm>
            <a:off x="1173898" y="99494"/>
            <a:ext cx="6095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Upcoming plans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18E54-CF2A-E3F5-0C0A-00B7FD8B5B1F}"/>
              </a:ext>
            </a:extLst>
          </p:cNvPr>
          <p:cNvSpPr txBox="1"/>
          <p:nvPr/>
        </p:nvSpPr>
        <p:spPr>
          <a:xfrm>
            <a:off x="534391" y="627267"/>
            <a:ext cx="812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Increase the number of archived stations in our data-</a:t>
            </a:r>
            <a:r>
              <a:rPr lang="en-US" b="1" i="1" dirty="0" err="1"/>
              <a:t>centres</a:t>
            </a:r>
            <a:r>
              <a:rPr lang="en-US" b="1" i="1" dirty="0"/>
              <a:t> </a:t>
            </a:r>
            <a:r>
              <a:rPr lang="en-US" i="1" dirty="0"/>
              <a:t>(from northern Africa, additional strong motion) </a:t>
            </a:r>
            <a:endParaRPr lang="en-GB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1435D-F743-48C8-8585-9F2B9D6B4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382" y="1621636"/>
            <a:ext cx="3529890" cy="295681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7B32B8B-7D0F-B4CE-6232-EC8D9BB2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6508" y="1176875"/>
            <a:ext cx="3286029" cy="40229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Strong Motion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B0E52-1847-B54E-E9B1-7E3BFE818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60" y="3832666"/>
            <a:ext cx="3529890" cy="19813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>
            <a:extLst>
              <a:ext uri="{FF2B5EF4-FFF2-40B4-BE49-F238E27FC236}">
                <a16:creationId xmlns:a16="http://schemas.microsoft.com/office/drawing/2014/main" id="{ABD26950-EBB7-F392-7300-7DFDD959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2" y="1735610"/>
            <a:ext cx="5118752" cy="299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8CE17C9D-253E-9CA0-5DBE-99230D9B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" y="1257486"/>
            <a:ext cx="5461000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3840" rIns="0" bIns="0"/>
          <a:lstStyle>
            <a:lvl1pPr marL="254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l-GR" sz="2000" b="1" dirty="0">
                <a:solidFill>
                  <a:schemeClr val="tx1"/>
                </a:solidFill>
                <a:latin typeface="Segoe UI Black" panose="020B0A02040204020203" pitchFamily="34" charset="0"/>
              </a:rPr>
              <a:t>Upgrade of Backbone Seismic Stations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969E1-AC1F-D929-36F2-947860A4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176" y="1735610"/>
            <a:ext cx="5816608" cy="338678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764F82D-C407-DF03-779A-A03238AC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842" y="1257486"/>
            <a:ext cx="6020239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760" rIns="0" bIns="0"/>
          <a:lstStyle>
            <a:lvl1pPr marL="254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7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1pPr>
            <a:lvl2pPr>
              <a:spcBef>
                <a:spcPts val="3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3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2pPr>
            <a:lvl3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1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3pPr>
            <a:lvl4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900"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54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Lucida Sans Unicode" panose="020B0602030504020204" pitchFamily="34" charset="0"/>
                <a:cs typeface="Noto Sans CJK SC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l-GR" sz="1800" b="1" dirty="0">
                <a:solidFill>
                  <a:schemeClr val="tx1"/>
                </a:solidFill>
                <a:latin typeface="Segoe UI Black" panose="020B0A02040204020203" pitchFamily="34" charset="0"/>
              </a:rPr>
              <a:t>Best Practices for Seismic and GNSS Stations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9EFCA-7CF8-317A-6313-35C0989C37E9}"/>
              </a:ext>
            </a:extLst>
          </p:cNvPr>
          <p:cNvSpPr txBox="1"/>
          <p:nvPr/>
        </p:nvSpPr>
        <p:spPr>
          <a:xfrm>
            <a:off x="2736438" y="503727"/>
            <a:ext cx="659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Collocated Seismic + GNSS + other + boreholes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6743</TotalTime>
  <Words>766</Words>
  <Application>Microsoft Office PowerPoint</Application>
  <PresentationFormat>Widescreen</PresentationFormat>
  <Paragraphs>122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Abadi</vt:lpstr>
      <vt:lpstr>Arial</vt:lpstr>
      <vt:lpstr>Lucida Sans Unicode</vt:lpstr>
      <vt:lpstr>Open Sans</vt:lpstr>
      <vt:lpstr>Segoe UI</vt:lpstr>
      <vt:lpstr>Segoe UI Black</vt:lpstr>
      <vt:lpstr>Wingdings</vt:lpstr>
      <vt:lpstr>Tema di Office</vt:lpstr>
      <vt:lpstr>Hellenic Plate Observing System   HELPOS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Anastasia Kiratzi</cp:lastModifiedBy>
  <cp:revision>301</cp:revision>
  <cp:lastPrinted>2024-03-06T15:35:34Z</cp:lastPrinted>
  <dcterms:created xsi:type="dcterms:W3CDTF">2021-05-05T12:54:12Z</dcterms:created>
  <dcterms:modified xsi:type="dcterms:W3CDTF">2024-03-06T16:13:08Z</dcterms:modified>
</cp:coreProperties>
</file>