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Lst>
  <p:sldSz cx="12192000" cy="6858000"/>
  <p:notesSz cx="7559675" cy="106918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8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sl-SI" sz="4400" b="0" strike="noStrike" spc="-1">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sl-SI" sz="3200" b="0" strike="noStrike" spc="-1">
              <a:solidFill>
                <a:srgbClr val="000000"/>
              </a:solidFill>
              <a:latin typeface="Calibri"/>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C956FF7B-6517-4E84-B91B-98F609DFA505}"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sl-SI" sz="4400" b="0" strike="noStrike" spc="-1">
              <a:solidFill>
                <a:srgbClr val="000000"/>
              </a:solidFill>
              <a:latin typeface="Calibri"/>
            </a:endParaRPr>
          </a:p>
        </p:txBody>
      </p:sp>
      <p:sp>
        <p:nvSpPr>
          <p:cNvPr id="13"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sl-SI" sz="3200" b="0" strike="noStrike" spc="-1">
              <a:solidFill>
                <a:srgbClr val="000000"/>
              </a:solidFill>
              <a:latin typeface="Calibri"/>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7148FD36-7D3B-468F-9217-C2CF32645BFA}"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ntestazione sezion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lstStyle/>
          <a:p>
            <a:r>
              <a:t>Footer</a:t>
            </a:r>
          </a:p>
        </p:txBody>
      </p:sp>
      <p:sp>
        <p:nvSpPr>
          <p:cNvPr id="3" name="PlaceHolder 2"/>
          <p:cNvSpPr>
            <a:spLocks noGrp="1"/>
          </p:cNvSpPr>
          <p:nvPr>
            <p:ph type="sldNum" idx="8"/>
          </p:nvPr>
        </p:nvSpPr>
        <p:spPr/>
        <p:txBody>
          <a:bodyPr/>
          <a:lstStyle/>
          <a:p>
            <a:fld id="{B1ED5A50-29B8-417F-964A-2453E2A79304}" type="slidenum">
              <a:t>‹#›</a:t>
            </a:fld>
            <a:endParaRPr/>
          </a:p>
        </p:txBody>
      </p:sp>
      <p:sp>
        <p:nvSpPr>
          <p:cNvPr id="4" name="PlaceHolder 3"/>
          <p:cNvSpPr>
            <a:spLocks noGrp="1"/>
          </p:cNvSpPr>
          <p:nvPr>
            <p:ph type="dt" idx="9"/>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sl-SI" sz="4400" b="0" strike="noStrike" spc="-1">
              <a:solidFill>
                <a:srgbClr val="000000"/>
              </a:solidFill>
              <a:latin typeface="Calibri"/>
            </a:endParaRPr>
          </a:p>
        </p:txBody>
      </p:sp>
      <p:sp>
        <p:nvSpPr>
          <p:cNvPr id="2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sl-SI" sz="3200" b="0" strike="noStrike" spc="-1">
              <a:solidFill>
                <a:srgbClr val="000000"/>
              </a:solidFill>
              <a:latin typeface="Calibri"/>
            </a:endParaRPr>
          </a:p>
        </p:txBody>
      </p:sp>
      <p:sp>
        <p:nvSpPr>
          <p:cNvPr id="2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sl-SI" sz="3200" b="0" strike="noStrike" spc="-1">
              <a:solidFill>
                <a:srgbClr val="000000"/>
              </a:solidFill>
              <a:latin typeface="Calibri"/>
            </a:endParaRPr>
          </a:p>
        </p:txBody>
      </p:sp>
      <p:sp>
        <p:nvSpPr>
          <p:cNvPr id="5" name="PlaceHolder 4"/>
          <p:cNvSpPr>
            <a:spLocks noGrp="1"/>
          </p:cNvSpPr>
          <p:nvPr>
            <p:ph type="ftr" idx="10"/>
          </p:nvPr>
        </p:nvSpPr>
        <p:spPr/>
        <p:txBody>
          <a:bodyPr/>
          <a:lstStyle/>
          <a:p>
            <a:r>
              <a:t>Footer</a:t>
            </a:r>
          </a:p>
        </p:txBody>
      </p:sp>
      <p:sp>
        <p:nvSpPr>
          <p:cNvPr id="6" name="PlaceHolder 5"/>
          <p:cNvSpPr>
            <a:spLocks noGrp="1"/>
          </p:cNvSpPr>
          <p:nvPr>
            <p:ph type="sldNum" idx="11"/>
          </p:nvPr>
        </p:nvSpPr>
        <p:spPr/>
        <p:txBody>
          <a:bodyPr/>
          <a:lstStyle/>
          <a:p>
            <a:fld id="{28166880-79F6-42D8-86F2-D822F642AD11}" type="slidenum">
              <a:t>‹#›</a:t>
            </a:fld>
            <a:endParaRPr/>
          </a:p>
        </p:txBody>
      </p:sp>
      <p:sp>
        <p:nvSpPr>
          <p:cNvPr id="7" name="PlaceHolder 6"/>
          <p:cNvSpPr>
            <a:spLocks noGrp="1"/>
          </p:cNvSpPr>
          <p:nvPr>
            <p:ph type="dt" idx="12"/>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sl-SI" sz="4400" b="0" strike="noStrike" spc="-1">
              <a:solidFill>
                <a:srgbClr val="000000"/>
              </a:solidFill>
              <a:latin typeface="Calibri"/>
            </a:endParaRPr>
          </a:p>
        </p:txBody>
      </p:sp>
      <p:sp>
        <p:nvSpPr>
          <p:cNvPr id="3" name="PlaceHolder 2"/>
          <p:cNvSpPr>
            <a:spLocks noGrp="1"/>
          </p:cNvSpPr>
          <p:nvPr>
            <p:ph type="ftr" idx="13"/>
          </p:nvPr>
        </p:nvSpPr>
        <p:spPr/>
        <p:txBody>
          <a:bodyPr/>
          <a:lstStyle/>
          <a:p>
            <a:r>
              <a:t>Footer</a:t>
            </a:r>
          </a:p>
        </p:txBody>
      </p:sp>
      <p:sp>
        <p:nvSpPr>
          <p:cNvPr id="4" name="PlaceHolder 3"/>
          <p:cNvSpPr>
            <a:spLocks noGrp="1"/>
          </p:cNvSpPr>
          <p:nvPr>
            <p:ph type="sldNum" idx="14"/>
          </p:nvPr>
        </p:nvSpPr>
        <p:spPr/>
        <p:txBody>
          <a:bodyPr/>
          <a:lstStyle/>
          <a:p>
            <a:fld id="{39A0EA3C-B1CF-48DE-9C94-3815B111A801}" type="slidenum">
              <a:t>‹#›</a:t>
            </a:fld>
            <a:endParaRPr/>
          </a:p>
        </p:txBody>
      </p:sp>
      <p:sp>
        <p:nvSpPr>
          <p:cNvPr id="5" name="PlaceHolder 4"/>
          <p:cNvSpPr>
            <a:spLocks noGrp="1"/>
          </p:cNvSpPr>
          <p:nvPr>
            <p:ph type="dt" idx="15"/>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PlaceHolder 1"/>
          <p:cNvSpPr>
            <a:spLocks noGrp="1"/>
          </p:cNvSpPr>
          <p:nvPr>
            <p:ph type="ftr" idx="16"/>
          </p:nvPr>
        </p:nvSpPr>
        <p:spPr/>
        <p:txBody>
          <a:bodyPr/>
          <a:lstStyle/>
          <a:p>
            <a:r>
              <a:t>Footer</a:t>
            </a:r>
          </a:p>
        </p:txBody>
      </p:sp>
      <p:sp>
        <p:nvSpPr>
          <p:cNvPr id="3" name="PlaceHolder 2"/>
          <p:cNvSpPr>
            <a:spLocks noGrp="1"/>
          </p:cNvSpPr>
          <p:nvPr>
            <p:ph type="sldNum" idx="17"/>
          </p:nvPr>
        </p:nvSpPr>
        <p:spPr/>
        <p:txBody>
          <a:bodyPr/>
          <a:lstStyle/>
          <a:p>
            <a:fld id="{C295AF83-08BA-44FA-8BC1-ED071A8B0588}" type="slidenum">
              <a:t>‹#›</a:t>
            </a:fld>
            <a:endParaRPr/>
          </a:p>
        </p:txBody>
      </p:sp>
      <p:sp>
        <p:nvSpPr>
          <p:cNvPr id="4" name="PlaceHolder 3"/>
          <p:cNvSpPr>
            <a:spLocks noGrp="1"/>
          </p:cNvSpPr>
          <p:nvPr>
            <p:ph type="dt" idx="18"/>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Immagine con didascalia">
    <p:spTree>
      <p:nvGrpSpPr>
        <p:cNvPr id="1" name=""/>
        <p:cNvGrpSpPr/>
        <p:nvPr/>
      </p:nvGrpSpPr>
      <p:grpSpPr>
        <a:xfrm>
          <a:off x="0" y="0"/>
          <a:ext cx="0" cy="0"/>
          <a:chOff x="0" y="0"/>
          <a:chExt cx="0" cy="0"/>
        </a:xfrm>
      </p:grpSpPr>
      <p:sp>
        <p:nvSpPr>
          <p:cNvPr id="2" name="PlaceHolder 1"/>
          <p:cNvSpPr>
            <a:spLocks noGrp="1"/>
          </p:cNvSpPr>
          <p:nvPr>
            <p:ph type="ftr" idx="19"/>
          </p:nvPr>
        </p:nvSpPr>
        <p:spPr/>
        <p:txBody>
          <a:bodyPr/>
          <a:lstStyle/>
          <a:p>
            <a:r>
              <a:t>Footer</a:t>
            </a:r>
          </a:p>
        </p:txBody>
      </p:sp>
      <p:sp>
        <p:nvSpPr>
          <p:cNvPr id="3" name="PlaceHolder 2"/>
          <p:cNvSpPr>
            <a:spLocks noGrp="1"/>
          </p:cNvSpPr>
          <p:nvPr>
            <p:ph type="sldNum" idx="20"/>
          </p:nvPr>
        </p:nvSpPr>
        <p:spPr/>
        <p:txBody>
          <a:bodyPr/>
          <a:lstStyle/>
          <a:p>
            <a:fld id="{CD388D00-E398-4F38-A618-C360A3A0C726}" type="slidenum">
              <a:t>‹#›</a:t>
            </a:fld>
            <a:endParaRPr/>
          </a:p>
        </p:txBody>
      </p:sp>
      <p:sp>
        <p:nvSpPr>
          <p:cNvPr id="4" name="PlaceHolder 3"/>
          <p:cNvSpPr>
            <a:spLocks noGrp="1"/>
          </p:cNvSpPr>
          <p:nvPr>
            <p:ph type="dt" idx="2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Titolo e contenut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sl-SI" sz="1800" b="0" strike="noStrike" spc="-1">
                <a:solidFill>
                  <a:srgbClr val="000000"/>
                </a:solidFill>
                <a:latin typeface="Calibri"/>
              </a:rPr>
              <a:t>Click to edit the title text format</a:t>
            </a:r>
          </a:p>
        </p:txBody>
      </p:sp>
      <p:sp>
        <p:nvSpPr>
          <p:cNvPr id="6" name="PlaceHolder 2"/>
          <p:cNvSpPr>
            <a:spLocks noGrp="1"/>
          </p:cNvSpPr>
          <p:nvPr>
            <p:ph type="ftr" idx="1"/>
          </p:nvPr>
        </p:nvSpPr>
        <p:spPr>
          <a:xfrm>
            <a:off x="4038480" y="6356520"/>
            <a:ext cx="4108680" cy="358920"/>
          </a:xfrm>
          <a:prstGeom prst="rect">
            <a:avLst/>
          </a:prstGeom>
          <a:noFill/>
          <a:ln w="0">
            <a:noFill/>
          </a:ln>
        </p:spPr>
        <p:txBody>
          <a:bodyPr lIns="90000" tIns="45000" rIns="90000" bIns="45000" anchor="t">
            <a:noAutofit/>
          </a:bodyPr>
          <a:lstStyle>
            <a:lvl1pPr indent="0" algn="ctr">
              <a:lnSpc>
                <a:spcPct val="100000"/>
              </a:lnSpc>
              <a:buNone/>
              <a:tabLst>
                <a:tab pos="0" algn="l"/>
              </a:tabLst>
              <a:defRPr lang="sl-SI" sz="1400" b="0" strike="noStrike" spc="-1">
                <a:solidFill>
                  <a:srgbClr val="000000"/>
                </a:solidFill>
                <a:latin typeface="Calibri"/>
              </a:defRPr>
            </a:lvl1pPr>
          </a:lstStyle>
          <a:p>
            <a:pPr indent="0" algn="ctr">
              <a:lnSpc>
                <a:spcPct val="100000"/>
              </a:lnSpc>
              <a:buNone/>
              <a:tabLst>
                <a:tab pos="0" algn="l"/>
              </a:tabLst>
            </a:pPr>
            <a:r>
              <a:rPr lang="sl-SI" sz="1400" b="0" strike="noStrike" spc="-1">
                <a:solidFill>
                  <a:srgbClr val="000000"/>
                </a:solidFill>
                <a:latin typeface="Calibri"/>
              </a:rPr>
              <a:t> </a:t>
            </a:r>
          </a:p>
        </p:txBody>
      </p:sp>
      <p:sp>
        <p:nvSpPr>
          <p:cNvPr id="2" name="PlaceHolder 3"/>
          <p:cNvSpPr>
            <a:spLocks noGrp="1"/>
          </p:cNvSpPr>
          <p:nvPr>
            <p:ph type="sldNum" idx="2"/>
          </p:nvPr>
        </p:nvSpPr>
        <p:spPr>
          <a:xfrm>
            <a:off x="8610480" y="6356520"/>
            <a:ext cx="2737080" cy="358920"/>
          </a:xfrm>
          <a:prstGeom prst="rect">
            <a:avLst/>
          </a:prstGeom>
          <a:noFill/>
          <a:ln w="0">
            <a:noFill/>
          </a:ln>
        </p:spPr>
        <p:txBody>
          <a:bodyPr lIns="90000" tIns="45000" rIns="90000" bIns="45000" anchor="t">
            <a:noAutofit/>
          </a:bodyPr>
          <a:lstStyle>
            <a:lvl1pPr indent="0" defTabSz="914400">
              <a:lnSpc>
                <a:spcPct val="100000"/>
              </a:lnSpc>
              <a:buNone/>
              <a:tabLst>
                <a:tab pos="0" algn="l"/>
              </a:tabLst>
              <a:defRPr lang="it-IT" sz="1800" b="0" strike="noStrike" spc="-1">
                <a:solidFill>
                  <a:schemeClr val="dk1"/>
                </a:solidFill>
                <a:latin typeface="Calibri"/>
              </a:defRPr>
            </a:lvl1pPr>
          </a:lstStyle>
          <a:p>
            <a:pPr indent="0" defTabSz="914400">
              <a:lnSpc>
                <a:spcPct val="100000"/>
              </a:lnSpc>
              <a:buNone/>
              <a:tabLst>
                <a:tab pos="0" algn="l"/>
              </a:tabLst>
            </a:pPr>
            <a:fld id="{E9E514A8-BA20-4621-A723-6FD0E7C05383}" type="slidenum">
              <a:rPr lang="it-IT" sz="1800" b="0" strike="noStrike" spc="-1">
                <a:solidFill>
                  <a:schemeClr val="dk1"/>
                </a:solidFill>
                <a:latin typeface="Calibri"/>
              </a:rPr>
              <a:t>‹#›</a:t>
            </a:fld>
            <a:endParaRPr lang="sl-SI" sz="1800" b="0" strike="noStrike" spc="-1">
              <a:solidFill>
                <a:srgbClr val="000000"/>
              </a:solidFill>
              <a:latin typeface="Calibri"/>
            </a:endParaRPr>
          </a:p>
        </p:txBody>
      </p:sp>
      <p:sp>
        <p:nvSpPr>
          <p:cNvPr id="3" name="PlaceHolder 4"/>
          <p:cNvSpPr>
            <a:spLocks noGrp="1"/>
          </p:cNvSpPr>
          <p:nvPr>
            <p:ph type="dt" idx="3"/>
          </p:nvPr>
        </p:nvSpPr>
        <p:spPr>
          <a:xfrm>
            <a:off x="838080" y="6356520"/>
            <a:ext cx="2737080" cy="358920"/>
          </a:xfrm>
          <a:prstGeom prst="rect">
            <a:avLst/>
          </a:prstGeom>
          <a:noFill/>
          <a:ln w="0">
            <a:noFill/>
          </a:ln>
        </p:spPr>
        <p:txBody>
          <a:bodyPr lIns="90000" tIns="45000" rIns="90000" bIns="45000" anchor="t">
            <a:noAutofit/>
          </a:bodyPr>
          <a:lstStyle>
            <a:lvl1pPr indent="0">
              <a:buNone/>
              <a:defRPr lang="sl-SI" sz="1400" b="0" strike="noStrike" spc="-1">
                <a:solidFill>
                  <a:srgbClr val="000000"/>
                </a:solidFill>
                <a:latin typeface="Calibri"/>
              </a:defRPr>
            </a:lvl1pPr>
          </a:lstStyle>
          <a:p>
            <a:pPr indent="0">
              <a:buNone/>
            </a:pPr>
            <a:r>
              <a:rPr lang="sl-SI" sz="1400" b="0" strike="noStrike" spc="-1">
                <a:solidFill>
                  <a:srgbClr val="000000"/>
                </a:solidFill>
                <a:latin typeface="Calibri"/>
              </a:rPr>
              <a:t> </a:t>
            </a: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sl-SI" sz="32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sl-SI" sz="28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sl-SI" sz="24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sl-SI" sz="20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sl-SI"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sl-SI"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sl-SI"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sl-SI" sz="1800" b="0" strike="noStrike" spc="-1">
                <a:solidFill>
                  <a:srgbClr val="000000"/>
                </a:solidFill>
                <a:latin typeface="Calibri"/>
              </a:rPr>
              <a:t>Click to edit the title text format</a:t>
            </a:r>
          </a:p>
        </p:txBody>
      </p:sp>
      <p:sp>
        <p:nvSpPr>
          <p:cNvPr id="8" name="PlaceHolder 2"/>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sl-SI" sz="1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sl-SI" sz="18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sl-SI"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sl-SI"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sl-SI" sz="18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sl-SI" sz="18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sl-SI" sz="1800" b="0" strike="noStrike" spc="-1">
                <a:solidFill>
                  <a:srgbClr val="000000"/>
                </a:solidFill>
                <a:latin typeface="Calibri"/>
              </a:rPr>
              <a:t>Seventh Outline Level</a:t>
            </a:r>
          </a:p>
        </p:txBody>
      </p:sp>
      <p:sp>
        <p:nvSpPr>
          <p:cNvPr id="9" name="PlaceHolder 3"/>
          <p:cNvSpPr>
            <a:spLocks noGrp="1"/>
          </p:cNvSpPr>
          <p:nvPr>
            <p:ph type="ftr" idx="4"/>
          </p:nvPr>
        </p:nvSpPr>
        <p:spPr>
          <a:xfrm>
            <a:off x="4038480" y="6356520"/>
            <a:ext cx="4108680" cy="358920"/>
          </a:xfrm>
          <a:prstGeom prst="rect">
            <a:avLst/>
          </a:prstGeom>
          <a:noFill/>
          <a:ln w="0">
            <a:noFill/>
          </a:ln>
        </p:spPr>
        <p:txBody>
          <a:bodyPr lIns="90000" tIns="45000" rIns="90000" bIns="45000" anchor="t">
            <a:noAutofit/>
          </a:bodyPr>
          <a:lstStyle>
            <a:lvl1pPr indent="0" algn="ctr">
              <a:lnSpc>
                <a:spcPct val="100000"/>
              </a:lnSpc>
              <a:buNone/>
              <a:tabLst>
                <a:tab pos="0" algn="l"/>
              </a:tabLst>
              <a:defRPr lang="sl-SI" sz="1400" b="0" strike="noStrike" spc="-1">
                <a:solidFill>
                  <a:srgbClr val="000000"/>
                </a:solidFill>
                <a:latin typeface="Calibri"/>
              </a:defRPr>
            </a:lvl1pPr>
          </a:lstStyle>
          <a:p>
            <a:pPr indent="0" algn="ctr">
              <a:lnSpc>
                <a:spcPct val="100000"/>
              </a:lnSpc>
              <a:buNone/>
              <a:tabLst>
                <a:tab pos="0" algn="l"/>
              </a:tabLst>
            </a:pPr>
            <a:r>
              <a:rPr lang="sl-SI" sz="1400" b="0" strike="noStrike" spc="-1">
                <a:solidFill>
                  <a:srgbClr val="000000"/>
                </a:solidFill>
                <a:latin typeface="Calibri"/>
              </a:rPr>
              <a:t>&lt;footer&gt;</a:t>
            </a:r>
          </a:p>
        </p:txBody>
      </p:sp>
      <p:sp>
        <p:nvSpPr>
          <p:cNvPr id="10" name="PlaceHolder 4"/>
          <p:cNvSpPr>
            <a:spLocks noGrp="1"/>
          </p:cNvSpPr>
          <p:nvPr>
            <p:ph type="sldNum" idx="5"/>
          </p:nvPr>
        </p:nvSpPr>
        <p:spPr>
          <a:xfrm>
            <a:off x="8610480" y="6356520"/>
            <a:ext cx="2737080" cy="358920"/>
          </a:xfrm>
          <a:prstGeom prst="rect">
            <a:avLst/>
          </a:prstGeom>
          <a:noFill/>
          <a:ln w="0">
            <a:noFill/>
          </a:ln>
        </p:spPr>
        <p:txBody>
          <a:bodyPr lIns="90000" tIns="45000" rIns="90000" bIns="45000" anchor="t">
            <a:noAutofit/>
          </a:bodyPr>
          <a:lstStyle>
            <a:lvl1pPr indent="0" defTabSz="914400">
              <a:lnSpc>
                <a:spcPct val="100000"/>
              </a:lnSpc>
              <a:buNone/>
              <a:tabLst>
                <a:tab pos="0" algn="l"/>
              </a:tabLst>
              <a:defRPr lang="it-IT" sz="1800" b="0" strike="noStrike" spc="-1">
                <a:solidFill>
                  <a:schemeClr val="dk1"/>
                </a:solidFill>
                <a:latin typeface="Calibri"/>
              </a:defRPr>
            </a:lvl1pPr>
          </a:lstStyle>
          <a:p>
            <a:pPr indent="0" defTabSz="914400">
              <a:lnSpc>
                <a:spcPct val="100000"/>
              </a:lnSpc>
              <a:buNone/>
              <a:tabLst>
                <a:tab pos="0" algn="l"/>
              </a:tabLst>
            </a:pPr>
            <a:fld id="{0AB1DC5D-C110-414A-9A4B-C14ACE8E9249}" type="slidenum">
              <a:rPr lang="it-IT" sz="1800" b="0" strike="noStrike" spc="-1">
                <a:solidFill>
                  <a:schemeClr val="dk1"/>
                </a:solidFill>
                <a:latin typeface="Calibri"/>
              </a:rPr>
              <a:t>‹#›</a:t>
            </a:fld>
            <a:endParaRPr lang="sl-SI" sz="1800" b="0" strike="noStrike" spc="-1">
              <a:solidFill>
                <a:srgbClr val="000000"/>
              </a:solidFill>
              <a:latin typeface="Calibri"/>
            </a:endParaRPr>
          </a:p>
        </p:txBody>
      </p:sp>
      <p:sp>
        <p:nvSpPr>
          <p:cNvPr id="11" name="PlaceHolder 5"/>
          <p:cNvSpPr>
            <a:spLocks noGrp="1"/>
          </p:cNvSpPr>
          <p:nvPr>
            <p:ph type="dt" idx="6"/>
          </p:nvPr>
        </p:nvSpPr>
        <p:spPr>
          <a:xfrm>
            <a:off x="838080" y="6356520"/>
            <a:ext cx="2737080" cy="358920"/>
          </a:xfrm>
          <a:prstGeom prst="rect">
            <a:avLst/>
          </a:prstGeom>
          <a:noFill/>
          <a:ln w="0">
            <a:noFill/>
          </a:ln>
        </p:spPr>
        <p:txBody>
          <a:bodyPr lIns="90000" tIns="45000" rIns="90000" bIns="45000" anchor="t">
            <a:noAutofit/>
          </a:bodyPr>
          <a:lstStyle>
            <a:lvl1pPr indent="0">
              <a:buNone/>
              <a:defRPr lang="sl-SI" sz="1400" b="0" strike="noStrike" spc="-1">
                <a:solidFill>
                  <a:srgbClr val="000000"/>
                </a:solidFill>
                <a:latin typeface="Calibri"/>
              </a:defRPr>
            </a:lvl1pPr>
          </a:lstStyle>
          <a:p>
            <a:pPr indent="0">
              <a:buNone/>
            </a:pPr>
            <a:r>
              <a:rPr lang="sl-SI" sz="1400" b="0" strike="noStrike" spc="-1">
                <a:solidFill>
                  <a:srgbClr val="000000"/>
                </a:solidFill>
                <a:latin typeface="Calibri"/>
              </a:rPr>
              <a:t>&lt;date/time&gt;</a:t>
            </a: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4" name="PlaceHolder 1"/>
          <p:cNvSpPr>
            <a:spLocks noGrp="1"/>
          </p:cNvSpPr>
          <p:nvPr>
            <p:ph type="ftr" idx="7"/>
          </p:nvPr>
        </p:nvSpPr>
        <p:spPr>
          <a:xfrm>
            <a:off x="4038480" y="6356520"/>
            <a:ext cx="4108680" cy="358920"/>
          </a:xfrm>
          <a:prstGeom prst="rect">
            <a:avLst/>
          </a:prstGeom>
          <a:noFill/>
          <a:ln w="0">
            <a:noFill/>
          </a:ln>
        </p:spPr>
        <p:txBody>
          <a:bodyPr lIns="90000" tIns="45000" rIns="90000" bIns="45000" anchor="t">
            <a:noAutofit/>
          </a:bodyPr>
          <a:lstStyle>
            <a:lvl1pPr indent="0" algn="ctr">
              <a:lnSpc>
                <a:spcPct val="100000"/>
              </a:lnSpc>
              <a:buNone/>
              <a:tabLst>
                <a:tab pos="0" algn="l"/>
              </a:tabLst>
              <a:defRPr lang="sl-SI" sz="1400" b="0" strike="noStrike" spc="-1">
                <a:solidFill>
                  <a:srgbClr val="000000"/>
                </a:solidFill>
                <a:latin typeface="Calibri"/>
              </a:defRPr>
            </a:lvl1pPr>
          </a:lstStyle>
          <a:p>
            <a:pPr indent="0" algn="ctr">
              <a:lnSpc>
                <a:spcPct val="100000"/>
              </a:lnSpc>
              <a:buNone/>
              <a:tabLst>
                <a:tab pos="0" algn="l"/>
              </a:tabLst>
            </a:pPr>
            <a:r>
              <a:rPr lang="sl-SI" sz="1400" b="0" strike="noStrike" spc="-1">
                <a:solidFill>
                  <a:srgbClr val="000000"/>
                </a:solidFill>
                <a:latin typeface="Calibri"/>
              </a:rPr>
              <a:t>&lt;footer&gt;</a:t>
            </a:r>
          </a:p>
        </p:txBody>
      </p:sp>
      <p:sp>
        <p:nvSpPr>
          <p:cNvPr id="15" name="PlaceHolder 2"/>
          <p:cNvSpPr>
            <a:spLocks noGrp="1"/>
          </p:cNvSpPr>
          <p:nvPr>
            <p:ph type="sldNum" idx="8"/>
          </p:nvPr>
        </p:nvSpPr>
        <p:spPr>
          <a:xfrm>
            <a:off x="8610480" y="6356520"/>
            <a:ext cx="2737080" cy="358920"/>
          </a:xfrm>
          <a:prstGeom prst="rect">
            <a:avLst/>
          </a:prstGeom>
          <a:noFill/>
          <a:ln w="0">
            <a:noFill/>
          </a:ln>
        </p:spPr>
        <p:txBody>
          <a:bodyPr lIns="90000" tIns="45000" rIns="90000" bIns="45000" anchor="t">
            <a:noAutofit/>
          </a:bodyPr>
          <a:lstStyle>
            <a:lvl1pPr indent="0" defTabSz="914400">
              <a:lnSpc>
                <a:spcPct val="100000"/>
              </a:lnSpc>
              <a:buNone/>
              <a:tabLst>
                <a:tab pos="0" algn="l"/>
              </a:tabLst>
              <a:defRPr lang="it-IT" sz="1800" b="0" strike="noStrike" spc="-1">
                <a:solidFill>
                  <a:schemeClr val="dk1"/>
                </a:solidFill>
                <a:latin typeface="Calibri"/>
              </a:defRPr>
            </a:lvl1pPr>
          </a:lstStyle>
          <a:p>
            <a:pPr indent="0" defTabSz="914400">
              <a:lnSpc>
                <a:spcPct val="100000"/>
              </a:lnSpc>
              <a:buNone/>
              <a:tabLst>
                <a:tab pos="0" algn="l"/>
              </a:tabLst>
            </a:pPr>
            <a:fld id="{87F02FD3-41EB-4A63-A94C-6ADF58A1515D}" type="slidenum">
              <a:rPr lang="it-IT" sz="1800" b="0" strike="noStrike" spc="-1">
                <a:solidFill>
                  <a:schemeClr val="dk1"/>
                </a:solidFill>
                <a:latin typeface="Calibri"/>
              </a:rPr>
              <a:t>‹#›</a:t>
            </a:fld>
            <a:endParaRPr lang="sl-SI" sz="1800" b="0" strike="noStrike" spc="-1">
              <a:solidFill>
                <a:srgbClr val="000000"/>
              </a:solidFill>
              <a:latin typeface="Calibri"/>
            </a:endParaRPr>
          </a:p>
        </p:txBody>
      </p:sp>
      <p:sp>
        <p:nvSpPr>
          <p:cNvPr id="16" name="PlaceHolder 3"/>
          <p:cNvSpPr>
            <a:spLocks noGrp="1"/>
          </p:cNvSpPr>
          <p:nvPr>
            <p:ph type="dt" idx="9"/>
          </p:nvPr>
        </p:nvSpPr>
        <p:spPr>
          <a:xfrm>
            <a:off x="838080" y="6356520"/>
            <a:ext cx="2737080" cy="358920"/>
          </a:xfrm>
          <a:prstGeom prst="rect">
            <a:avLst/>
          </a:prstGeom>
          <a:noFill/>
          <a:ln w="0">
            <a:noFill/>
          </a:ln>
        </p:spPr>
        <p:txBody>
          <a:bodyPr lIns="90000" tIns="45000" rIns="90000" bIns="45000" anchor="t">
            <a:noAutofit/>
          </a:bodyPr>
          <a:lstStyle>
            <a:lvl1pPr indent="0">
              <a:buNone/>
              <a:defRPr lang="sl-SI" sz="1400" b="0" strike="noStrike" spc="-1">
                <a:solidFill>
                  <a:srgbClr val="000000"/>
                </a:solidFill>
                <a:latin typeface="Calibri"/>
              </a:defRPr>
            </a:lvl1pPr>
          </a:lstStyle>
          <a:p>
            <a:pPr indent="0">
              <a:buNone/>
            </a:pPr>
            <a:r>
              <a:rPr lang="sl-SI" sz="1400" b="0" strike="noStrike" spc="-1">
                <a:solidFill>
                  <a:srgbClr val="000000"/>
                </a:solidFill>
                <a:latin typeface="Calibri"/>
              </a:rPr>
              <a:t>&lt;date/time&gt;</a:t>
            </a: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sl-SI" sz="1800" b="0" strike="noStrike" spc="-1">
                <a:solidFill>
                  <a:srgbClr val="000000"/>
                </a:solidFill>
                <a:latin typeface="Calibri"/>
              </a:rPr>
              <a:t>Click to edit the title text format</a:t>
            </a:r>
          </a:p>
        </p:txBody>
      </p:sp>
      <p:sp>
        <p:nvSpPr>
          <p:cNvPr id="18" name="PlaceHolder 2"/>
          <p:cNvSpPr>
            <a:spLocks noGrp="1"/>
          </p:cNvSpPr>
          <p:nvPr>
            <p:ph type="body"/>
          </p:nvPr>
        </p:nvSpPr>
        <p:spPr>
          <a:xfrm>
            <a:off x="609480" y="1604520"/>
            <a:ext cx="535392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sl-SI" sz="1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sl-SI" sz="18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sl-SI"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sl-SI"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sl-SI" sz="18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sl-SI" sz="18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sl-SI" sz="1800" b="0" strike="noStrike" spc="-1">
                <a:solidFill>
                  <a:srgbClr val="000000"/>
                </a:solidFill>
                <a:latin typeface="Calibri"/>
              </a:rPr>
              <a:t>Seventh Outline Level</a:t>
            </a:r>
          </a:p>
        </p:txBody>
      </p:sp>
      <p:sp>
        <p:nvSpPr>
          <p:cNvPr id="19" name="PlaceHolder 3"/>
          <p:cNvSpPr>
            <a:spLocks noGrp="1"/>
          </p:cNvSpPr>
          <p:nvPr>
            <p:ph type="body"/>
          </p:nvPr>
        </p:nvSpPr>
        <p:spPr>
          <a:xfrm>
            <a:off x="6231960" y="1604520"/>
            <a:ext cx="535392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sl-SI" sz="1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sl-SI" sz="18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sl-SI"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sl-SI"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sl-SI" sz="18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sl-SI" sz="18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sl-SI" sz="1800" b="0" strike="noStrike" spc="-1">
                <a:solidFill>
                  <a:srgbClr val="000000"/>
                </a:solidFill>
                <a:latin typeface="Calibri"/>
              </a:rPr>
              <a:t>Seventh Outline Level</a:t>
            </a:r>
          </a:p>
        </p:txBody>
      </p:sp>
      <p:sp>
        <p:nvSpPr>
          <p:cNvPr id="20" name="PlaceHolder 4"/>
          <p:cNvSpPr>
            <a:spLocks noGrp="1"/>
          </p:cNvSpPr>
          <p:nvPr>
            <p:ph type="ftr" idx="10"/>
          </p:nvPr>
        </p:nvSpPr>
        <p:spPr>
          <a:xfrm>
            <a:off x="4038480" y="6356520"/>
            <a:ext cx="4108680" cy="358920"/>
          </a:xfrm>
          <a:prstGeom prst="rect">
            <a:avLst/>
          </a:prstGeom>
          <a:noFill/>
          <a:ln w="0">
            <a:noFill/>
          </a:ln>
        </p:spPr>
        <p:txBody>
          <a:bodyPr lIns="90000" tIns="45000" rIns="90000" bIns="45000" anchor="t">
            <a:noAutofit/>
          </a:bodyPr>
          <a:lstStyle>
            <a:lvl1pPr indent="0" algn="ctr">
              <a:lnSpc>
                <a:spcPct val="100000"/>
              </a:lnSpc>
              <a:buNone/>
              <a:tabLst>
                <a:tab pos="0" algn="l"/>
              </a:tabLst>
              <a:defRPr lang="sl-SI" sz="1400" b="0" strike="noStrike" spc="-1">
                <a:solidFill>
                  <a:srgbClr val="000000"/>
                </a:solidFill>
                <a:latin typeface="Calibri"/>
              </a:defRPr>
            </a:lvl1pPr>
          </a:lstStyle>
          <a:p>
            <a:pPr indent="0" algn="ctr">
              <a:lnSpc>
                <a:spcPct val="100000"/>
              </a:lnSpc>
              <a:buNone/>
              <a:tabLst>
                <a:tab pos="0" algn="l"/>
              </a:tabLst>
            </a:pPr>
            <a:r>
              <a:rPr lang="sl-SI" sz="1400" b="0" strike="noStrike" spc="-1">
                <a:solidFill>
                  <a:srgbClr val="000000"/>
                </a:solidFill>
                <a:latin typeface="Calibri"/>
              </a:rPr>
              <a:t>&lt;footer&gt;</a:t>
            </a:r>
          </a:p>
        </p:txBody>
      </p:sp>
      <p:sp>
        <p:nvSpPr>
          <p:cNvPr id="21" name="PlaceHolder 5"/>
          <p:cNvSpPr>
            <a:spLocks noGrp="1"/>
          </p:cNvSpPr>
          <p:nvPr>
            <p:ph type="sldNum" idx="11"/>
          </p:nvPr>
        </p:nvSpPr>
        <p:spPr>
          <a:xfrm>
            <a:off x="8610480" y="6356520"/>
            <a:ext cx="2737080" cy="358920"/>
          </a:xfrm>
          <a:prstGeom prst="rect">
            <a:avLst/>
          </a:prstGeom>
          <a:noFill/>
          <a:ln w="0">
            <a:noFill/>
          </a:ln>
        </p:spPr>
        <p:txBody>
          <a:bodyPr lIns="90000" tIns="45000" rIns="90000" bIns="45000" anchor="t">
            <a:noAutofit/>
          </a:bodyPr>
          <a:lstStyle>
            <a:lvl1pPr indent="0" defTabSz="914400">
              <a:lnSpc>
                <a:spcPct val="100000"/>
              </a:lnSpc>
              <a:buNone/>
              <a:tabLst>
                <a:tab pos="0" algn="l"/>
              </a:tabLst>
              <a:defRPr lang="it-IT" sz="1800" b="0" strike="noStrike" spc="-1">
                <a:solidFill>
                  <a:schemeClr val="dk1"/>
                </a:solidFill>
                <a:latin typeface="Calibri"/>
              </a:defRPr>
            </a:lvl1pPr>
          </a:lstStyle>
          <a:p>
            <a:pPr indent="0" defTabSz="914400">
              <a:lnSpc>
                <a:spcPct val="100000"/>
              </a:lnSpc>
              <a:buNone/>
              <a:tabLst>
                <a:tab pos="0" algn="l"/>
              </a:tabLst>
            </a:pPr>
            <a:fld id="{600E70FD-D721-43D2-8467-DADB004847EA}" type="slidenum">
              <a:rPr lang="it-IT" sz="1800" b="0" strike="noStrike" spc="-1">
                <a:solidFill>
                  <a:schemeClr val="dk1"/>
                </a:solidFill>
                <a:latin typeface="Calibri"/>
              </a:rPr>
              <a:t>‹#›</a:t>
            </a:fld>
            <a:endParaRPr lang="sl-SI" sz="1800" b="0" strike="noStrike" spc="-1">
              <a:solidFill>
                <a:srgbClr val="000000"/>
              </a:solidFill>
              <a:latin typeface="Calibri"/>
            </a:endParaRPr>
          </a:p>
        </p:txBody>
      </p:sp>
      <p:sp>
        <p:nvSpPr>
          <p:cNvPr id="22" name="PlaceHolder 6"/>
          <p:cNvSpPr>
            <a:spLocks noGrp="1"/>
          </p:cNvSpPr>
          <p:nvPr>
            <p:ph type="dt" idx="12"/>
          </p:nvPr>
        </p:nvSpPr>
        <p:spPr>
          <a:xfrm>
            <a:off x="838080" y="6356520"/>
            <a:ext cx="2737080" cy="358920"/>
          </a:xfrm>
          <a:prstGeom prst="rect">
            <a:avLst/>
          </a:prstGeom>
          <a:noFill/>
          <a:ln w="0">
            <a:noFill/>
          </a:ln>
        </p:spPr>
        <p:txBody>
          <a:bodyPr lIns="90000" tIns="45000" rIns="90000" bIns="45000" anchor="t">
            <a:noAutofit/>
          </a:bodyPr>
          <a:lstStyle>
            <a:lvl1pPr indent="0">
              <a:buNone/>
              <a:defRPr lang="sl-SI" sz="1400" b="0" strike="noStrike" spc="-1">
                <a:solidFill>
                  <a:srgbClr val="000000"/>
                </a:solidFill>
                <a:latin typeface="Calibri"/>
              </a:defRPr>
            </a:lvl1pPr>
          </a:lstStyle>
          <a:p>
            <a:pPr indent="0">
              <a:buNone/>
            </a:pPr>
            <a:r>
              <a:rPr lang="sl-SI" sz="1400" b="0" strike="noStrike" spc="-1">
                <a:solidFill>
                  <a:srgbClr val="000000"/>
                </a:solidFill>
                <a:latin typeface="Calibri"/>
              </a:rPr>
              <a:t>&lt;date/time&gt;</a:t>
            </a: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sl-SI" sz="1800" b="0" strike="noStrike" spc="-1">
                <a:solidFill>
                  <a:srgbClr val="000000"/>
                </a:solidFill>
                <a:latin typeface="Calibri"/>
              </a:rPr>
              <a:t>Click to edit the title text format</a:t>
            </a:r>
          </a:p>
        </p:txBody>
      </p:sp>
      <p:sp>
        <p:nvSpPr>
          <p:cNvPr id="27" name="PlaceHolder 2"/>
          <p:cNvSpPr>
            <a:spLocks noGrp="1"/>
          </p:cNvSpPr>
          <p:nvPr>
            <p:ph type="ftr" idx="13"/>
          </p:nvPr>
        </p:nvSpPr>
        <p:spPr>
          <a:xfrm>
            <a:off x="4038480" y="6356520"/>
            <a:ext cx="4108680" cy="358920"/>
          </a:xfrm>
          <a:prstGeom prst="rect">
            <a:avLst/>
          </a:prstGeom>
          <a:noFill/>
          <a:ln w="0">
            <a:noFill/>
          </a:ln>
        </p:spPr>
        <p:txBody>
          <a:bodyPr lIns="90000" tIns="45000" rIns="90000" bIns="45000" anchor="t">
            <a:noAutofit/>
          </a:bodyPr>
          <a:lstStyle>
            <a:lvl1pPr indent="0" algn="ctr">
              <a:lnSpc>
                <a:spcPct val="100000"/>
              </a:lnSpc>
              <a:buNone/>
              <a:tabLst>
                <a:tab pos="0" algn="l"/>
              </a:tabLst>
              <a:defRPr lang="sl-SI" sz="1400" b="0" strike="noStrike" spc="-1">
                <a:solidFill>
                  <a:srgbClr val="000000"/>
                </a:solidFill>
                <a:latin typeface="Calibri"/>
              </a:defRPr>
            </a:lvl1pPr>
          </a:lstStyle>
          <a:p>
            <a:pPr indent="0" algn="ctr">
              <a:lnSpc>
                <a:spcPct val="100000"/>
              </a:lnSpc>
              <a:buNone/>
              <a:tabLst>
                <a:tab pos="0" algn="l"/>
              </a:tabLst>
            </a:pPr>
            <a:r>
              <a:rPr lang="sl-SI" sz="1400" b="0" strike="noStrike" spc="-1">
                <a:solidFill>
                  <a:srgbClr val="000000"/>
                </a:solidFill>
                <a:latin typeface="Calibri"/>
              </a:rPr>
              <a:t>&lt;footer&gt;</a:t>
            </a:r>
          </a:p>
        </p:txBody>
      </p:sp>
      <p:sp>
        <p:nvSpPr>
          <p:cNvPr id="28" name="PlaceHolder 3"/>
          <p:cNvSpPr>
            <a:spLocks noGrp="1"/>
          </p:cNvSpPr>
          <p:nvPr>
            <p:ph type="sldNum" idx="14"/>
          </p:nvPr>
        </p:nvSpPr>
        <p:spPr>
          <a:xfrm>
            <a:off x="8610480" y="6356520"/>
            <a:ext cx="2737080" cy="358920"/>
          </a:xfrm>
          <a:prstGeom prst="rect">
            <a:avLst/>
          </a:prstGeom>
          <a:noFill/>
          <a:ln w="0">
            <a:noFill/>
          </a:ln>
        </p:spPr>
        <p:txBody>
          <a:bodyPr lIns="90000" tIns="45000" rIns="90000" bIns="45000" anchor="t">
            <a:noAutofit/>
          </a:bodyPr>
          <a:lstStyle>
            <a:lvl1pPr indent="0" defTabSz="914400">
              <a:lnSpc>
                <a:spcPct val="100000"/>
              </a:lnSpc>
              <a:buNone/>
              <a:tabLst>
                <a:tab pos="0" algn="l"/>
              </a:tabLst>
              <a:defRPr lang="it-IT" sz="1800" b="0" strike="noStrike" spc="-1">
                <a:solidFill>
                  <a:schemeClr val="dk1"/>
                </a:solidFill>
                <a:latin typeface="Calibri"/>
              </a:defRPr>
            </a:lvl1pPr>
          </a:lstStyle>
          <a:p>
            <a:pPr indent="0" defTabSz="914400">
              <a:lnSpc>
                <a:spcPct val="100000"/>
              </a:lnSpc>
              <a:buNone/>
              <a:tabLst>
                <a:tab pos="0" algn="l"/>
              </a:tabLst>
            </a:pPr>
            <a:fld id="{C0670CA3-E5CD-48AB-8C2D-D460DAAA2129}" type="slidenum">
              <a:rPr lang="it-IT" sz="1800" b="0" strike="noStrike" spc="-1">
                <a:solidFill>
                  <a:schemeClr val="dk1"/>
                </a:solidFill>
                <a:latin typeface="Calibri"/>
              </a:rPr>
              <a:t>‹#›</a:t>
            </a:fld>
            <a:endParaRPr lang="sl-SI" sz="1800" b="0" strike="noStrike" spc="-1">
              <a:solidFill>
                <a:srgbClr val="000000"/>
              </a:solidFill>
              <a:latin typeface="Calibri"/>
            </a:endParaRPr>
          </a:p>
        </p:txBody>
      </p:sp>
      <p:sp>
        <p:nvSpPr>
          <p:cNvPr id="29" name="PlaceHolder 4"/>
          <p:cNvSpPr>
            <a:spLocks noGrp="1"/>
          </p:cNvSpPr>
          <p:nvPr>
            <p:ph type="dt" idx="15"/>
          </p:nvPr>
        </p:nvSpPr>
        <p:spPr>
          <a:xfrm>
            <a:off x="838080" y="6356520"/>
            <a:ext cx="2737080" cy="358920"/>
          </a:xfrm>
          <a:prstGeom prst="rect">
            <a:avLst/>
          </a:prstGeom>
          <a:noFill/>
          <a:ln w="0">
            <a:noFill/>
          </a:ln>
        </p:spPr>
        <p:txBody>
          <a:bodyPr lIns="90000" tIns="45000" rIns="90000" bIns="45000" anchor="t">
            <a:noAutofit/>
          </a:bodyPr>
          <a:lstStyle>
            <a:lvl1pPr indent="0">
              <a:buNone/>
              <a:defRPr lang="sl-SI" sz="1400" b="0" strike="noStrike" spc="-1">
                <a:solidFill>
                  <a:srgbClr val="000000"/>
                </a:solidFill>
                <a:latin typeface="Calibri"/>
              </a:defRPr>
            </a:lvl1pPr>
          </a:lstStyle>
          <a:p>
            <a:pPr indent="0">
              <a:buNone/>
            </a:pPr>
            <a:r>
              <a:rPr lang="sl-SI" sz="1400" b="0" strike="noStrike" spc="-1">
                <a:solidFill>
                  <a:srgbClr val="000000"/>
                </a:solidFill>
                <a:latin typeface="Calibri"/>
              </a:rPr>
              <a:t>&lt;date/time&gt;</a:t>
            </a: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1" name="PlaceHolder 1"/>
          <p:cNvSpPr>
            <a:spLocks noGrp="1"/>
          </p:cNvSpPr>
          <p:nvPr>
            <p:ph type="ftr" idx="16"/>
          </p:nvPr>
        </p:nvSpPr>
        <p:spPr>
          <a:xfrm>
            <a:off x="4038480" y="6356520"/>
            <a:ext cx="4108680" cy="358920"/>
          </a:xfrm>
          <a:prstGeom prst="rect">
            <a:avLst/>
          </a:prstGeom>
          <a:noFill/>
          <a:ln w="0">
            <a:noFill/>
          </a:ln>
        </p:spPr>
        <p:txBody>
          <a:bodyPr lIns="90000" tIns="45000" rIns="90000" bIns="45000" anchor="t">
            <a:noAutofit/>
          </a:bodyPr>
          <a:lstStyle>
            <a:lvl1pPr indent="0" algn="ctr">
              <a:lnSpc>
                <a:spcPct val="100000"/>
              </a:lnSpc>
              <a:buNone/>
              <a:tabLst>
                <a:tab pos="0" algn="l"/>
              </a:tabLst>
              <a:defRPr lang="sl-SI" sz="1400" b="0" strike="noStrike" spc="-1">
                <a:solidFill>
                  <a:srgbClr val="000000"/>
                </a:solidFill>
                <a:latin typeface="Calibri"/>
              </a:defRPr>
            </a:lvl1pPr>
          </a:lstStyle>
          <a:p>
            <a:pPr indent="0" algn="ctr">
              <a:lnSpc>
                <a:spcPct val="100000"/>
              </a:lnSpc>
              <a:buNone/>
              <a:tabLst>
                <a:tab pos="0" algn="l"/>
              </a:tabLst>
            </a:pPr>
            <a:r>
              <a:rPr lang="sl-SI" sz="1400" b="0" strike="noStrike" spc="-1">
                <a:solidFill>
                  <a:srgbClr val="000000"/>
                </a:solidFill>
                <a:latin typeface="Calibri"/>
              </a:rPr>
              <a:t>&lt;footer&gt;</a:t>
            </a:r>
          </a:p>
        </p:txBody>
      </p:sp>
      <p:sp>
        <p:nvSpPr>
          <p:cNvPr id="32" name="PlaceHolder 2"/>
          <p:cNvSpPr>
            <a:spLocks noGrp="1"/>
          </p:cNvSpPr>
          <p:nvPr>
            <p:ph type="sldNum" idx="17"/>
          </p:nvPr>
        </p:nvSpPr>
        <p:spPr>
          <a:xfrm>
            <a:off x="8610480" y="6356520"/>
            <a:ext cx="2737080" cy="358920"/>
          </a:xfrm>
          <a:prstGeom prst="rect">
            <a:avLst/>
          </a:prstGeom>
          <a:noFill/>
          <a:ln w="0">
            <a:noFill/>
          </a:ln>
        </p:spPr>
        <p:txBody>
          <a:bodyPr lIns="90000" tIns="45000" rIns="90000" bIns="45000" anchor="t">
            <a:noAutofit/>
          </a:bodyPr>
          <a:lstStyle>
            <a:lvl1pPr indent="0" defTabSz="914400">
              <a:lnSpc>
                <a:spcPct val="100000"/>
              </a:lnSpc>
              <a:buNone/>
              <a:tabLst>
                <a:tab pos="0" algn="l"/>
              </a:tabLst>
              <a:defRPr lang="it-IT" sz="1800" b="0" strike="noStrike" spc="-1">
                <a:solidFill>
                  <a:schemeClr val="dk1"/>
                </a:solidFill>
                <a:latin typeface="Calibri"/>
              </a:defRPr>
            </a:lvl1pPr>
          </a:lstStyle>
          <a:p>
            <a:pPr indent="0" defTabSz="914400">
              <a:lnSpc>
                <a:spcPct val="100000"/>
              </a:lnSpc>
              <a:buNone/>
              <a:tabLst>
                <a:tab pos="0" algn="l"/>
              </a:tabLst>
            </a:pPr>
            <a:fld id="{3831A44A-F114-4F9B-A52A-577EC759C23B}" type="slidenum">
              <a:rPr lang="it-IT" sz="1800" b="0" strike="noStrike" spc="-1">
                <a:solidFill>
                  <a:schemeClr val="dk1"/>
                </a:solidFill>
                <a:latin typeface="Calibri"/>
              </a:rPr>
              <a:t>‹#›</a:t>
            </a:fld>
            <a:endParaRPr lang="sl-SI" sz="1800" b="0" strike="noStrike" spc="-1">
              <a:solidFill>
                <a:srgbClr val="000000"/>
              </a:solidFill>
              <a:latin typeface="Calibri"/>
            </a:endParaRPr>
          </a:p>
        </p:txBody>
      </p:sp>
      <p:sp>
        <p:nvSpPr>
          <p:cNvPr id="33" name="PlaceHolder 3"/>
          <p:cNvSpPr>
            <a:spLocks noGrp="1"/>
          </p:cNvSpPr>
          <p:nvPr>
            <p:ph type="dt" idx="18"/>
          </p:nvPr>
        </p:nvSpPr>
        <p:spPr>
          <a:xfrm>
            <a:off x="838080" y="6356520"/>
            <a:ext cx="2737080" cy="358920"/>
          </a:xfrm>
          <a:prstGeom prst="rect">
            <a:avLst/>
          </a:prstGeom>
          <a:noFill/>
          <a:ln w="0">
            <a:noFill/>
          </a:ln>
        </p:spPr>
        <p:txBody>
          <a:bodyPr lIns="90000" tIns="45000" rIns="90000" bIns="45000" anchor="t">
            <a:noAutofit/>
          </a:bodyPr>
          <a:lstStyle>
            <a:lvl1pPr indent="0">
              <a:buNone/>
              <a:defRPr lang="sl-SI" sz="1400" b="0" strike="noStrike" spc="-1">
                <a:solidFill>
                  <a:srgbClr val="000000"/>
                </a:solidFill>
                <a:latin typeface="Calibri"/>
              </a:defRPr>
            </a:lvl1pPr>
          </a:lstStyle>
          <a:p>
            <a:pPr indent="0">
              <a:buNone/>
            </a:pPr>
            <a:r>
              <a:rPr lang="sl-SI" sz="1400" b="0" strike="noStrike" spc="-1">
                <a:solidFill>
                  <a:srgbClr val="000000"/>
                </a:solidFill>
                <a:latin typeface="Calibri"/>
              </a:rPr>
              <a:t>&lt;date/time&gt;</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4" name="PlaceHolder 1"/>
          <p:cNvSpPr>
            <a:spLocks noGrp="1"/>
          </p:cNvSpPr>
          <p:nvPr>
            <p:ph type="ftr" idx="19"/>
          </p:nvPr>
        </p:nvSpPr>
        <p:spPr>
          <a:xfrm>
            <a:off x="4038480" y="6356520"/>
            <a:ext cx="4108680" cy="358920"/>
          </a:xfrm>
          <a:prstGeom prst="rect">
            <a:avLst/>
          </a:prstGeom>
          <a:noFill/>
          <a:ln w="0">
            <a:noFill/>
          </a:ln>
        </p:spPr>
        <p:txBody>
          <a:bodyPr lIns="90000" tIns="45000" rIns="90000" bIns="45000" anchor="t">
            <a:noAutofit/>
          </a:bodyPr>
          <a:lstStyle>
            <a:lvl1pPr indent="0" algn="ctr">
              <a:lnSpc>
                <a:spcPct val="100000"/>
              </a:lnSpc>
              <a:buNone/>
              <a:tabLst>
                <a:tab pos="0" algn="l"/>
              </a:tabLst>
              <a:defRPr lang="sl-SI" sz="1400" b="0" strike="noStrike" spc="-1">
                <a:solidFill>
                  <a:srgbClr val="000000"/>
                </a:solidFill>
                <a:latin typeface="Calibri"/>
              </a:defRPr>
            </a:lvl1pPr>
          </a:lstStyle>
          <a:p>
            <a:pPr indent="0" algn="ctr">
              <a:lnSpc>
                <a:spcPct val="100000"/>
              </a:lnSpc>
              <a:buNone/>
              <a:tabLst>
                <a:tab pos="0" algn="l"/>
              </a:tabLst>
            </a:pPr>
            <a:r>
              <a:rPr lang="sl-SI" sz="1400" b="0" strike="noStrike" spc="-1">
                <a:solidFill>
                  <a:srgbClr val="000000"/>
                </a:solidFill>
                <a:latin typeface="Calibri"/>
              </a:rPr>
              <a:t>&lt;footer&gt;</a:t>
            </a:r>
          </a:p>
        </p:txBody>
      </p:sp>
      <p:sp>
        <p:nvSpPr>
          <p:cNvPr id="35" name="PlaceHolder 2"/>
          <p:cNvSpPr>
            <a:spLocks noGrp="1"/>
          </p:cNvSpPr>
          <p:nvPr>
            <p:ph type="sldNum" idx="20"/>
          </p:nvPr>
        </p:nvSpPr>
        <p:spPr>
          <a:xfrm>
            <a:off x="8610480" y="6356520"/>
            <a:ext cx="2737080" cy="358920"/>
          </a:xfrm>
          <a:prstGeom prst="rect">
            <a:avLst/>
          </a:prstGeom>
          <a:noFill/>
          <a:ln w="0">
            <a:noFill/>
          </a:ln>
        </p:spPr>
        <p:txBody>
          <a:bodyPr lIns="90000" tIns="45000" rIns="90000" bIns="45000" anchor="t">
            <a:noAutofit/>
          </a:bodyPr>
          <a:lstStyle>
            <a:lvl1pPr indent="0" defTabSz="914400">
              <a:lnSpc>
                <a:spcPct val="100000"/>
              </a:lnSpc>
              <a:buNone/>
              <a:tabLst>
                <a:tab pos="0" algn="l"/>
              </a:tabLst>
              <a:defRPr lang="it-IT" sz="1800" b="0" strike="noStrike" spc="-1">
                <a:solidFill>
                  <a:schemeClr val="dk1"/>
                </a:solidFill>
                <a:latin typeface="Calibri"/>
              </a:defRPr>
            </a:lvl1pPr>
          </a:lstStyle>
          <a:p>
            <a:pPr indent="0" defTabSz="914400">
              <a:lnSpc>
                <a:spcPct val="100000"/>
              </a:lnSpc>
              <a:buNone/>
              <a:tabLst>
                <a:tab pos="0" algn="l"/>
              </a:tabLst>
            </a:pPr>
            <a:fld id="{987B0B0D-E2E2-4E82-9EA9-DBD0447E7085}" type="slidenum">
              <a:rPr lang="it-IT" sz="1800" b="0" strike="noStrike" spc="-1">
                <a:solidFill>
                  <a:schemeClr val="dk1"/>
                </a:solidFill>
                <a:latin typeface="Calibri"/>
              </a:rPr>
              <a:t>‹#›</a:t>
            </a:fld>
            <a:endParaRPr lang="sl-SI" sz="1800" b="0" strike="noStrike" spc="-1">
              <a:solidFill>
                <a:srgbClr val="000000"/>
              </a:solidFill>
              <a:latin typeface="Calibri"/>
            </a:endParaRPr>
          </a:p>
        </p:txBody>
      </p:sp>
      <p:sp>
        <p:nvSpPr>
          <p:cNvPr id="36" name="PlaceHolder 3"/>
          <p:cNvSpPr>
            <a:spLocks noGrp="1"/>
          </p:cNvSpPr>
          <p:nvPr>
            <p:ph type="dt" idx="21"/>
          </p:nvPr>
        </p:nvSpPr>
        <p:spPr>
          <a:xfrm>
            <a:off x="838080" y="6356520"/>
            <a:ext cx="2737080" cy="358920"/>
          </a:xfrm>
          <a:prstGeom prst="rect">
            <a:avLst/>
          </a:prstGeom>
          <a:noFill/>
          <a:ln w="0">
            <a:noFill/>
          </a:ln>
        </p:spPr>
        <p:txBody>
          <a:bodyPr lIns="90000" tIns="45000" rIns="90000" bIns="45000" anchor="t">
            <a:noAutofit/>
          </a:bodyPr>
          <a:lstStyle>
            <a:lvl1pPr indent="0">
              <a:buNone/>
              <a:defRPr lang="sl-SI" sz="1400" b="0" strike="noStrike" spc="-1">
                <a:solidFill>
                  <a:srgbClr val="000000"/>
                </a:solidFill>
                <a:latin typeface="Calibri"/>
              </a:defRPr>
            </a:lvl1pPr>
          </a:lstStyle>
          <a:p>
            <a:pPr indent="0">
              <a:buNone/>
            </a:pPr>
            <a:r>
              <a:rPr lang="sl-SI" sz="1400" b="0" strike="noStrike" spc="-1">
                <a:solidFill>
                  <a:srgbClr val="000000"/>
                </a:solidFill>
                <a:latin typeface="Calibri"/>
              </a:rPr>
              <a:t>&lt;date/time&gt;</a:t>
            </a: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sl-SI" sz="4400" b="0" strike="noStrike" spc="-1">
                <a:solidFill>
                  <a:srgbClr val="000000"/>
                </a:solidFill>
                <a:latin typeface="Calibri"/>
              </a:rPr>
              <a:t>Click to edit the title text format</a:t>
            </a:r>
          </a:p>
        </p:txBody>
      </p:sp>
      <p:sp>
        <p:nvSpPr>
          <p:cNvPr id="38"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sl-SI" sz="32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sl-SI" sz="28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sl-SI" sz="24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sl-SI" sz="20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sl-SI"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sl-SI"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sl-SI"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tadata.izrk.zrc-sazu.si/" TargetMode="External"/><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hyperlink" Target="https://epos-cloud.izrk.zrc-sazu.si/"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hyperlink" Target="https://karstdb.izrk.zrc-sazu.si/" TargetMode="External"/><Relationship Id="rId7" Type="http://schemas.openxmlformats.org/officeDocument/2006/relationships/hyperlink" Target="https://gu-signal.si/gnss/" TargetMode="External"/><Relationship Id="rId2" Type="http://schemas.openxmlformats.org/officeDocument/2006/relationships/hyperlink" Target="https://metadata.izrk.zrc-sazu.si/" TargetMode="External"/><Relationship Id="rId1" Type="http://schemas.openxmlformats.org/officeDocument/2006/relationships/slideLayout" Target="../slideLayouts/slideLayout8.xml"/><Relationship Id="rId6" Type="http://schemas.openxmlformats.org/officeDocument/2006/relationships/hyperlink" Target="https://potresi.arso.gov.si/" TargetMode="External"/><Relationship Id="rId5" Type="http://schemas.openxmlformats.org/officeDocument/2006/relationships/hyperlink" Target="https://glvn.geo-zs.si/en/index.html" TargetMode="External"/><Relationship Id="rId4" Type="http://schemas.openxmlformats.org/officeDocument/2006/relationships/hyperlink" Target="https://egeologija.si/geonetwork/srv/eng/catalog.search#/hom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arcg.is/1SbLqG" TargetMode="External"/><Relationship Id="rId2" Type="http://schemas.openxmlformats.org/officeDocument/2006/relationships/hyperlink" Target="https://epos-ip.zrc-sazu.si" TargetMode="Externa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epos-eu.org/epos-eric" TargetMode="External"/><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7.png"/><Relationship Id="rId7"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hyperlink" Target="https://epos-ip.zrc-sazu.si/slo-karst-nfo/" TargetMode="External"/><Relationship Id="rId5" Type="http://schemas.openxmlformats.org/officeDocument/2006/relationships/hyperlink" Target="https://epos-ip.zrc-sazu.si/epos-sp/" TargetMode="External"/><Relationship Id="rId4" Type="http://schemas.openxmlformats.org/officeDocument/2006/relationships/hyperlink" Target="https://epos-ip.zrc-sazu.si/ri-si-epos/"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epos-ip.zrc-sazu.si/"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izrkp.zrc-sazu.si/en/programi-in-projekti/co-financing-of-international-infrastructure-project-epos"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07/s13146-023-00864-y" TargetMode="External"/><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hyperlink" Target="https://doi.org/10.7914/7w0j-ge8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1523880" y="1122480"/>
            <a:ext cx="9137880" cy="2381400"/>
          </a:xfrm>
          <a:prstGeom prst="rect">
            <a:avLst/>
          </a:prstGeom>
          <a:noFill/>
          <a:ln w="0">
            <a:noFill/>
          </a:ln>
        </p:spPr>
        <p:txBody>
          <a:bodyPr lIns="0" tIns="0" rIns="0" bIns="0" anchor="b">
            <a:normAutofit/>
          </a:bodyPr>
          <a:lstStyle/>
          <a:p>
            <a:pPr indent="0" algn="ctr" defTabSz="914400">
              <a:lnSpc>
                <a:spcPct val="90000"/>
              </a:lnSpc>
              <a:buNone/>
              <a:tabLst>
                <a:tab pos="0" algn="l"/>
              </a:tabLst>
            </a:pPr>
            <a:r>
              <a:rPr lang="sl-SI" sz="2800" b="1" strike="noStrike" spc="-1">
                <a:solidFill>
                  <a:srgbClr val="275536"/>
                </a:solidFill>
                <a:latin typeface="Open Sans"/>
                <a:ea typeface="Open Sans"/>
              </a:rPr>
              <a:t>EPOS Slovenia</a:t>
            </a:r>
            <a:br>
              <a:rPr sz="2800"/>
            </a:br>
            <a:endParaRPr lang="sl-SI" sz="2800" b="0" strike="noStrike" spc="-1">
              <a:solidFill>
                <a:srgbClr val="000000"/>
              </a:solidFill>
              <a:latin typeface="Calibri"/>
            </a:endParaRPr>
          </a:p>
        </p:txBody>
      </p:sp>
      <p:sp>
        <p:nvSpPr>
          <p:cNvPr id="40" name="PlaceHolder 2"/>
          <p:cNvSpPr>
            <a:spLocks noGrp="1"/>
          </p:cNvSpPr>
          <p:nvPr>
            <p:ph type="subTitle"/>
          </p:nvPr>
        </p:nvSpPr>
        <p:spPr>
          <a:xfrm>
            <a:off x="1523880" y="3602160"/>
            <a:ext cx="9137880" cy="1649520"/>
          </a:xfrm>
          <a:prstGeom prst="rect">
            <a:avLst/>
          </a:prstGeom>
          <a:noFill/>
          <a:ln w="0">
            <a:noFill/>
          </a:ln>
        </p:spPr>
        <p:txBody>
          <a:bodyPr lIns="0" tIns="0" rIns="0" bIns="0" anchor="t">
            <a:noAutofit/>
          </a:bodyPr>
          <a:lstStyle/>
          <a:p>
            <a:pPr indent="0" algn="ctr" defTabSz="914400">
              <a:lnSpc>
                <a:spcPct val="90000"/>
              </a:lnSpc>
              <a:spcBef>
                <a:spcPts val="1001"/>
              </a:spcBef>
              <a:buNone/>
              <a:tabLst>
                <a:tab pos="0" algn="l"/>
              </a:tabLst>
            </a:pPr>
            <a:r>
              <a:rPr lang="sl-SI" sz="2400" b="0" strike="noStrike" spc="-1">
                <a:solidFill>
                  <a:srgbClr val="275536"/>
                </a:solidFill>
                <a:latin typeface="Open Sans"/>
              </a:rPr>
              <a:t>Stanka Šebela and Magdalena Aljančič</a:t>
            </a:r>
            <a:endParaRPr lang="sl-SI" sz="2400" b="0" strike="noStrike" spc="-1">
              <a:solidFill>
                <a:srgbClr val="000000"/>
              </a:solidFill>
              <a:latin typeface="Calibri"/>
            </a:endParaRPr>
          </a:p>
          <a:p>
            <a:pPr indent="0" algn="ctr" defTabSz="914400">
              <a:lnSpc>
                <a:spcPct val="90000"/>
              </a:lnSpc>
              <a:spcBef>
                <a:spcPts val="1001"/>
              </a:spcBef>
              <a:buNone/>
              <a:tabLst>
                <a:tab pos="0" algn="l"/>
              </a:tabLst>
            </a:pPr>
            <a:r>
              <a:rPr lang="sl-SI" sz="2400" b="0" strike="noStrike" spc="-1">
                <a:solidFill>
                  <a:srgbClr val="275536"/>
                </a:solidFill>
                <a:latin typeface="Open Sans"/>
              </a:rPr>
              <a:t>Karst Research Institute ZRC SAZU</a:t>
            </a:r>
            <a:endParaRPr lang="sl-SI" sz="2400" b="0" strike="noStrike" spc="-1">
              <a:solidFill>
                <a:srgbClr val="000000"/>
              </a:solidFill>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2" descr="https://lh7-us.googleusercontent.com/rCHzCPsH-E5hI8xsTlkCM0Dr8br5NnRxk5wEmp3ifZlXOjB88JLH4SgUQSbzTCiq6cxkXDLIEgla_xI3aD7hO5LIgnxa0symToEqqThzK26HDS2VGYQRKseSW1b-fgVfVTb_Xbib10cJ4BwD2m9Lg-8rfw=s2048"/>
          <p:cNvPicPr/>
          <p:nvPr/>
        </p:nvPicPr>
        <p:blipFill>
          <a:blip r:embed="rId2"/>
          <a:stretch/>
        </p:blipFill>
        <p:spPr>
          <a:xfrm>
            <a:off x="271800" y="3718080"/>
            <a:ext cx="6199560" cy="2546640"/>
          </a:xfrm>
          <a:prstGeom prst="rect">
            <a:avLst/>
          </a:prstGeom>
          <a:ln w="0">
            <a:noFill/>
          </a:ln>
        </p:spPr>
      </p:pic>
      <p:sp>
        <p:nvSpPr>
          <p:cNvPr id="97" name="CasellaDiTesto 5"/>
          <p:cNvSpPr/>
          <p:nvPr/>
        </p:nvSpPr>
        <p:spPr>
          <a:xfrm>
            <a:off x="330120" y="638640"/>
            <a:ext cx="1177812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it-IT" sz="2400" b="1" strike="noStrike" spc="-1">
                <a:solidFill>
                  <a:srgbClr val="275536"/>
                </a:solidFill>
                <a:latin typeface="Calibri"/>
              </a:rPr>
              <a:t>Current activities</a:t>
            </a:r>
            <a:endParaRPr lang="sl-SI" sz="2400" b="0" strike="noStrike" spc="-1">
              <a:solidFill>
                <a:srgbClr val="000000"/>
              </a:solidFill>
              <a:latin typeface="Calibri"/>
            </a:endParaRPr>
          </a:p>
        </p:txBody>
      </p:sp>
      <p:sp>
        <p:nvSpPr>
          <p:cNvPr id="98" name="TextBox 1"/>
          <p:cNvSpPr/>
          <p:nvPr/>
        </p:nvSpPr>
        <p:spPr>
          <a:xfrm>
            <a:off x="157320" y="1148040"/>
            <a:ext cx="5612760" cy="261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sl-SI" sz="1800" b="0" strike="noStrike" spc="-1">
              <a:solidFill>
                <a:srgbClr val="000000"/>
              </a:solidFill>
              <a:latin typeface="Calibri"/>
            </a:endParaRPr>
          </a:p>
          <a:p>
            <a:pPr defTabSz="914400">
              <a:lnSpc>
                <a:spcPct val="100000"/>
              </a:lnSpc>
            </a:pPr>
            <a:r>
              <a:rPr lang="sl-SI" sz="1800" b="1" u="sng" strike="noStrike" spc="-1">
                <a:solidFill>
                  <a:schemeClr val="accent6">
                    <a:lumMod val="50000"/>
                  </a:schemeClr>
                </a:solidFill>
                <a:uFillTx/>
                <a:latin typeface="Calibri"/>
              </a:rPr>
              <a:t>2. IZRK Metadata Portal &amp; NextCloud repository</a:t>
            </a:r>
            <a:endParaRPr lang="sl-SI" sz="1800" b="0" strike="noStrike" spc="-1">
              <a:solidFill>
                <a:srgbClr val="000000"/>
              </a:solidFill>
              <a:latin typeface="Calibri"/>
            </a:endParaRPr>
          </a:p>
          <a:p>
            <a:pPr defTabSz="914400">
              <a:lnSpc>
                <a:spcPct val="100000"/>
              </a:lnSpc>
            </a:pPr>
            <a:r>
              <a:rPr lang="en-US" sz="1800" b="1" strike="noStrike" spc="-1">
                <a:solidFill>
                  <a:schemeClr val="dk1"/>
                </a:solidFill>
                <a:latin typeface="Calibri"/>
              </a:rPr>
              <a:t>End-user benefits</a:t>
            </a:r>
            <a:endParaRPr lang="sl-SI" sz="1800" b="0" strike="noStrike" spc="-1">
              <a:solidFill>
                <a:srgbClr val="000000"/>
              </a:solidFill>
              <a:latin typeface="Calibri"/>
            </a:endParaRPr>
          </a:p>
          <a:p>
            <a:pPr defTabSz="914400">
              <a:lnSpc>
                <a:spcPct val="100000"/>
              </a:lnSpc>
            </a:pPr>
            <a:br>
              <a:rPr sz="1200"/>
            </a:br>
            <a:r>
              <a:rPr lang="sl-SI" sz="1800" b="0" strike="noStrike" spc="-1">
                <a:solidFill>
                  <a:schemeClr val="dk1"/>
                </a:solidFill>
                <a:latin typeface="Calibri"/>
              </a:rPr>
              <a:t> -</a:t>
            </a:r>
            <a:r>
              <a:rPr lang="sl-SI" sz="1600" b="0" strike="noStrike" spc="-1">
                <a:solidFill>
                  <a:schemeClr val="dk1"/>
                </a:solidFill>
                <a:latin typeface="Calibri"/>
              </a:rPr>
              <a:t> standardized</a:t>
            </a:r>
            <a:r>
              <a:rPr lang="en-US" sz="1600" b="0" strike="noStrike" spc="-1">
                <a:solidFill>
                  <a:schemeClr val="dk1"/>
                </a:solidFill>
                <a:latin typeface="Calibri"/>
              </a:rPr>
              <a:t> metadata for multidisciplinary research domains (e.g., hydrological, bio-geo-chemical data, time series, models and codes);</a:t>
            </a:r>
            <a:endParaRPr lang="sl-SI" sz="1600" b="0" strike="noStrike" spc="-1">
              <a:solidFill>
                <a:srgbClr val="000000"/>
              </a:solidFill>
              <a:latin typeface="Calibri"/>
            </a:endParaRPr>
          </a:p>
          <a:p>
            <a:pPr defTabSz="914400">
              <a:lnSpc>
                <a:spcPct val="100000"/>
              </a:lnSpc>
            </a:pPr>
            <a:r>
              <a:rPr lang="sl-SI" sz="1600" b="0" strike="noStrike" spc="-1">
                <a:solidFill>
                  <a:schemeClr val="dk1"/>
                </a:solidFill>
                <a:latin typeface="Calibri"/>
              </a:rPr>
              <a:t>-  native ISO metadata standards for geodata;</a:t>
            </a:r>
            <a:endParaRPr lang="sl-SI" sz="1600" b="0" strike="noStrike" spc="-1">
              <a:solidFill>
                <a:srgbClr val="000000"/>
              </a:solidFill>
              <a:latin typeface="Calibri"/>
            </a:endParaRPr>
          </a:p>
          <a:p>
            <a:pPr defTabSz="914400">
              <a:lnSpc>
                <a:spcPct val="100000"/>
              </a:lnSpc>
            </a:pPr>
            <a:r>
              <a:rPr lang="sl-SI" sz="1600" b="0" strike="noStrike" spc="-1">
                <a:solidFill>
                  <a:schemeClr val="dk1"/>
                </a:solidFill>
                <a:latin typeface="Calibri"/>
              </a:rPr>
              <a:t> - </a:t>
            </a:r>
            <a:r>
              <a:rPr lang="en-US" sz="1600" b="0" strike="noStrike" spc="-1">
                <a:solidFill>
                  <a:schemeClr val="dk1"/>
                </a:solidFill>
                <a:latin typeface="Calibri"/>
              </a:rPr>
              <a:t>established platform with interoperability APIs.</a:t>
            </a:r>
            <a:endParaRPr lang="sl-SI" sz="16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p:txBody>
      </p:sp>
      <p:sp>
        <p:nvSpPr>
          <p:cNvPr id="99" name="Pravokotnik 2"/>
          <p:cNvSpPr/>
          <p:nvPr/>
        </p:nvSpPr>
        <p:spPr>
          <a:xfrm>
            <a:off x="6280920" y="1531080"/>
            <a:ext cx="5886000" cy="1369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800" b="1" strike="noStrike" spc="-1">
                <a:solidFill>
                  <a:srgbClr val="000000"/>
                </a:solidFill>
                <a:latin typeface="Calibri"/>
              </a:rPr>
              <a:t>Users</a:t>
            </a:r>
            <a:endParaRPr lang="sl-SI" sz="1800" b="0" strike="noStrike" spc="-1">
              <a:solidFill>
                <a:srgbClr val="000000"/>
              </a:solidFill>
              <a:latin typeface="Calibri"/>
            </a:endParaRPr>
          </a:p>
          <a:p>
            <a:pPr defTabSz="914400">
              <a:lnSpc>
                <a:spcPct val="100000"/>
              </a:lnSpc>
            </a:pPr>
            <a:br>
              <a:rPr sz="1800"/>
            </a:br>
            <a:r>
              <a:rPr lang="en-US" sz="1600" b="0" strike="noStrike" spc="-1">
                <a:solidFill>
                  <a:srgbClr val="000000"/>
                </a:solidFill>
                <a:latin typeface="Calibri"/>
              </a:rPr>
              <a:t>The metadata portal is open to all members of the Slovenian </a:t>
            </a:r>
            <a:r>
              <a:rPr lang="sl-SI" sz="1600" b="0" strike="noStrike" spc="-1">
                <a:solidFill>
                  <a:srgbClr val="000000"/>
                </a:solidFill>
                <a:latin typeface="Calibri"/>
              </a:rPr>
              <a:t>EPOS</a:t>
            </a:r>
            <a:r>
              <a:rPr lang="en-US" sz="1600" b="0" strike="noStrike" spc="-1">
                <a:solidFill>
                  <a:srgbClr val="000000"/>
                </a:solidFill>
                <a:latin typeface="Calibri"/>
              </a:rPr>
              <a:t> community and their stakeholders and collaborators from Slovenia and abroad.</a:t>
            </a:r>
            <a:endParaRPr lang="sl-SI" sz="1600" b="0" strike="noStrike" spc="-1">
              <a:solidFill>
                <a:srgbClr val="000000"/>
              </a:solidFill>
              <a:latin typeface="Calibri"/>
            </a:endParaRPr>
          </a:p>
        </p:txBody>
      </p:sp>
      <p:sp>
        <p:nvSpPr>
          <p:cNvPr id="100" name="Pravokotnik 4"/>
          <p:cNvSpPr/>
          <p:nvPr/>
        </p:nvSpPr>
        <p:spPr>
          <a:xfrm>
            <a:off x="1397160" y="3605040"/>
            <a:ext cx="376128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1800" b="1" u="sng" strike="noStrike" spc="-1">
                <a:solidFill>
                  <a:srgbClr val="0563C1"/>
                </a:solidFill>
                <a:uFillTx/>
                <a:latin typeface="Arial"/>
                <a:hlinkClick r:id="rId3"/>
              </a:rPr>
              <a:t>https://metadata.izrk.zrc-sazu.si/</a:t>
            </a:r>
            <a:r>
              <a:rPr lang="en-US" sz="1800" b="1" strike="noStrike" spc="-1">
                <a:solidFill>
                  <a:srgbClr val="000000"/>
                </a:solidFill>
                <a:latin typeface="Arial"/>
              </a:rPr>
              <a:t> </a:t>
            </a:r>
            <a:endParaRPr lang="sl-SI" sz="1800" b="0" strike="noStrike" spc="-1">
              <a:solidFill>
                <a:srgbClr val="000000"/>
              </a:solidFill>
              <a:latin typeface="Calibri"/>
            </a:endParaRPr>
          </a:p>
        </p:txBody>
      </p:sp>
      <p:pic>
        <p:nvPicPr>
          <p:cNvPr id="101" name="Slika 100"/>
          <p:cNvPicPr/>
          <p:nvPr/>
        </p:nvPicPr>
        <p:blipFill>
          <a:blip r:embed="rId4"/>
          <a:stretch/>
        </p:blipFill>
        <p:spPr>
          <a:xfrm>
            <a:off x="7559640" y="3290040"/>
            <a:ext cx="3253680" cy="3405600"/>
          </a:xfrm>
          <a:prstGeom prst="rect">
            <a:avLst/>
          </a:prstGeom>
          <a:ln w="0">
            <a:noFill/>
          </a:ln>
        </p:spPr>
      </p:pic>
      <p:sp>
        <p:nvSpPr>
          <p:cNvPr id="102" name="Pravokotnik 101"/>
          <p:cNvSpPr/>
          <p:nvPr/>
        </p:nvSpPr>
        <p:spPr>
          <a:xfrm>
            <a:off x="4655880" y="2528640"/>
            <a:ext cx="287892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sl-SI" sz="1800" b="0" strike="noStrike" spc="-1">
              <a:solidFill>
                <a:srgbClr val="000000"/>
              </a:solidFill>
              <a:latin typeface="Calibri"/>
            </a:endParaRPr>
          </a:p>
        </p:txBody>
      </p:sp>
      <p:sp>
        <p:nvSpPr>
          <p:cNvPr id="103" name="Pravokotnik 102"/>
          <p:cNvSpPr/>
          <p:nvPr/>
        </p:nvSpPr>
        <p:spPr>
          <a:xfrm>
            <a:off x="7550280" y="3037680"/>
            <a:ext cx="3380400" cy="32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sl-SI" sz="1600" b="1" u="sng" strike="noStrike" spc="-1">
                <a:solidFill>
                  <a:srgbClr val="0563C1"/>
                </a:solidFill>
                <a:uFillTx/>
                <a:latin typeface="Calibri"/>
                <a:hlinkClick r:id="rId5"/>
              </a:rPr>
              <a:t>https://epos-cloud.izrk.zrc-sazu.si/</a:t>
            </a:r>
            <a:r>
              <a:rPr lang="sl-SI" sz="1600" b="1" strike="noStrike" spc="-1">
                <a:solidFill>
                  <a:srgbClr val="FFFFFF"/>
                </a:solidFill>
                <a:latin typeface="Calibri"/>
              </a:rPr>
              <a:t> </a:t>
            </a:r>
            <a:endParaRPr lang="sl-SI" sz="1600" b="0" strike="noStrike" spc="-1">
              <a:solidFill>
                <a:srgbClr val="000000"/>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asellaDiTesto 5"/>
          <p:cNvSpPr/>
          <p:nvPr/>
        </p:nvSpPr>
        <p:spPr>
          <a:xfrm>
            <a:off x="233640" y="661320"/>
            <a:ext cx="1177812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it-IT" sz="2400" b="1" strike="noStrike" spc="-1">
                <a:solidFill>
                  <a:srgbClr val="275536"/>
                </a:solidFill>
                <a:latin typeface="Calibri"/>
              </a:rPr>
              <a:t>Current activities</a:t>
            </a:r>
            <a:endParaRPr lang="sl-SI" sz="2400" b="0" strike="noStrike" spc="-1">
              <a:solidFill>
                <a:srgbClr val="000000"/>
              </a:solidFill>
              <a:latin typeface="Calibri"/>
            </a:endParaRPr>
          </a:p>
        </p:txBody>
      </p:sp>
      <p:sp>
        <p:nvSpPr>
          <p:cNvPr id="105" name="TextBox 1"/>
          <p:cNvSpPr/>
          <p:nvPr/>
        </p:nvSpPr>
        <p:spPr>
          <a:xfrm>
            <a:off x="1058400" y="1469520"/>
            <a:ext cx="10563120" cy="420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a:p>
            <a:pPr marL="343080" indent="-343080" defTabSz="914400">
              <a:lnSpc>
                <a:spcPct val="150000"/>
              </a:lnSpc>
              <a:buClr>
                <a:srgbClr val="000000"/>
              </a:buClr>
              <a:buFont typeface="Calibri Light"/>
              <a:buAutoNum type="arabicPeriod"/>
            </a:pPr>
            <a:r>
              <a:rPr lang="sl-SI" sz="1800" b="1" strike="noStrike" spc="-1">
                <a:solidFill>
                  <a:schemeClr val="dk1"/>
                </a:solidFill>
                <a:latin typeface="Calibri"/>
              </a:rPr>
              <a:t>ZRC SAZU</a:t>
            </a:r>
            <a:r>
              <a:rPr lang="sl-SI" sz="1800" b="0" strike="noStrike" spc="-1">
                <a:solidFill>
                  <a:schemeClr val="dk1"/>
                </a:solidFill>
                <a:latin typeface="Calibri"/>
              </a:rPr>
              <a:t> – geological and seismological data, </a:t>
            </a:r>
            <a:r>
              <a:rPr lang="sl-SI" sz="1800" b="0" u="sng" strike="noStrike" spc="-1">
                <a:solidFill>
                  <a:schemeClr val="dk1"/>
                </a:solidFill>
                <a:uFillTx/>
                <a:latin typeface="Calibri"/>
                <a:hlinkClick r:id="rId2"/>
              </a:rPr>
              <a:t>https://metadata.izrk.zrc-sazu.si</a:t>
            </a:r>
            <a:r>
              <a:rPr lang="sl-SI" sz="1800" b="0" strike="noStrike" spc="-1">
                <a:solidFill>
                  <a:schemeClr val="dk1"/>
                </a:solidFill>
                <a:latin typeface="Calibri"/>
              </a:rPr>
              <a:t> , </a:t>
            </a:r>
            <a:r>
              <a:rPr lang="sl-SI" sz="1800" b="0" u="sng" strike="noStrike" spc="-1">
                <a:solidFill>
                  <a:schemeClr val="dk1"/>
                </a:solidFill>
                <a:uFillTx/>
                <a:latin typeface="Calibri"/>
                <a:hlinkClick r:id="rId3"/>
              </a:rPr>
              <a:t>KarstDB</a:t>
            </a:r>
            <a:r>
              <a:rPr lang="sl-SI" sz="1800" b="0" strike="noStrike" spc="-1">
                <a:solidFill>
                  <a:schemeClr val="dk1"/>
                </a:solidFill>
                <a:latin typeface="Calibri"/>
              </a:rPr>
              <a:t> (in development)</a:t>
            </a:r>
            <a:endParaRPr lang="sl-SI" sz="1800" b="0" strike="noStrike" spc="-1">
              <a:solidFill>
                <a:srgbClr val="000000"/>
              </a:solidFill>
              <a:latin typeface="Calibri"/>
            </a:endParaRPr>
          </a:p>
          <a:p>
            <a:pPr marL="343080" indent="-343080" defTabSz="914400">
              <a:lnSpc>
                <a:spcPct val="150000"/>
              </a:lnSpc>
              <a:buClr>
                <a:srgbClr val="000000"/>
              </a:buClr>
              <a:buFont typeface="Calibri Light"/>
              <a:buAutoNum type="arabicPeriod"/>
            </a:pPr>
            <a:r>
              <a:rPr lang="sl-SI" sz="1800" b="1" strike="noStrike" spc="-1">
                <a:solidFill>
                  <a:schemeClr val="dk1"/>
                </a:solidFill>
                <a:latin typeface="Calibri"/>
              </a:rPr>
              <a:t>GeoZS</a:t>
            </a:r>
            <a:r>
              <a:rPr lang="sl-SI" sz="1800" b="0" strike="noStrike" spc="-1">
                <a:solidFill>
                  <a:schemeClr val="dk1"/>
                </a:solidFill>
                <a:latin typeface="Calibri"/>
              </a:rPr>
              <a:t> – geological data, </a:t>
            </a:r>
            <a:r>
              <a:rPr lang="sl-SI" sz="1800" b="0" u="sng" strike="noStrike" spc="-1">
                <a:solidFill>
                  <a:schemeClr val="dk1"/>
                </a:solidFill>
                <a:uFillTx/>
                <a:latin typeface="Calibri"/>
                <a:hlinkClick r:id="rId4"/>
              </a:rPr>
              <a:t>https://egeologija.si/</a:t>
            </a:r>
            <a:r>
              <a:rPr lang="sl-SI" sz="1800" b="0" strike="noStrike" spc="-1">
                <a:solidFill>
                  <a:schemeClr val="dk1"/>
                </a:solidFill>
                <a:latin typeface="Calibri"/>
              </a:rPr>
              <a:t>; </a:t>
            </a:r>
            <a:r>
              <a:rPr lang="sl-SI" sz="1800" b="0" u="sng" strike="noStrike" spc="-1">
                <a:solidFill>
                  <a:schemeClr val="dk1"/>
                </a:solidFill>
                <a:uFillTx/>
                <a:latin typeface="Calibri"/>
                <a:hlinkClick r:id="rId5"/>
              </a:rPr>
              <a:t>Geological field observatories</a:t>
            </a:r>
            <a:r>
              <a:rPr lang="sl-SI" sz="1800" b="0" strike="noStrike" spc="-1">
                <a:solidFill>
                  <a:schemeClr val="dk1"/>
                </a:solidFill>
                <a:latin typeface="Calibri"/>
              </a:rPr>
              <a:t> </a:t>
            </a:r>
            <a:endParaRPr lang="sl-SI" sz="1800" b="0" strike="noStrike" spc="-1">
              <a:solidFill>
                <a:srgbClr val="000000"/>
              </a:solidFill>
              <a:latin typeface="Calibri"/>
            </a:endParaRPr>
          </a:p>
          <a:p>
            <a:pPr marL="343080" indent="-343080" defTabSz="914400">
              <a:lnSpc>
                <a:spcPct val="150000"/>
              </a:lnSpc>
              <a:buClr>
                <a:srgbClr val="000000"/>
              </a:buClr>
              <a:buFont typeface="Calibri Light"/>
              <a:buAutoNum type="arabicPeriod"/>
            </a:pPr>
            <a:r>
              <a:rPr lang="sl-SI" sz="1800" b="1" strike="noStrike" spc="-1">
                <a:solidFill>
                  <a:schemeClr val="dk1"/>
                </a:solidFill>
                <a:latin typeface="Calibri"/>
              </a:rPr>
              <a:t>ARSO</a:t>
            </a:r>
            <a:r>
              <a:rPr lang="sl-SI" sz="1800" b="0" strike="noStrike" spc="-1">
                <a:solidFill>
                  <a:schemeClr val="dk1"/>
                </a:solidFill>
                <a:latin typeface="Calibri"/>
              </a:rPr>
              <a:t> – seismological data, </a:t>
            </a:r>
            <a:r>
              <a:rPr lang="sl-SI" sz="1800" b="0" u="sng" strike="noStrike" spc="-1">
                <a:solidFill>
                  <a:schemeClr val="dk1"/>
                </a:solidFill>
                <a:uFillTx/>
                <a:latin typeface="Calibri"/>
                <a:hlinkClick r:id="rId6"/>
              </a:rPr>
              <a:t>https://potresi.arso.gov.si/</a:t>
            </a:r>
            <a:r>
              <a:rPr lang="sl-SI" sz="1800" b="0" strike="noStrike" spc="-1">
                <a:solidFill>
                  <a:schemeClr val="dk1"/>
                </a:solidFill>
                <a:latin typeface="Calibri"/>
              </a:rPr>
              <a:t> </a:t>
            </a:r>
            <a:endParaRPr lang="sl-SI" sz="1800" b="0" strike="noStrike" spc="-1">
              <a:solidFill>
                <a:srgbClr val="000000"/>
              </a:solidFill>
              <a:latin typeface="Calibri"/>
            </a:endParaRPr>
          </a:p>
          <a:p>
            <a:pPr marL="343080" indent="-343080" defTabSz="914400">
              <a:lnSpc>
                <a:spcPct val="150000"/>
              </a:lnSpc>
              <a:buClr>
                <a:srgbClr val="000000"/>
              </a:buClr>
              <a:buFont typeface="Calibri Light"/>
              <a:buAutoNum type="arabicPeriod"/>
            </a:pPr>
            <a:r>
              <a:rPr lang="sl-SI" sz="1800" b="1" strike="noStrike" spc="-1">
                <a:solidFill>
                  <a:schemeClr val="dk1"/>
                </a:solidFill>
                <a:latin typeface="Calibri"/>
              </a:rPr>
              <a:t>UL FGG</a:t>
            </a:r>
            <a:r>
              <a:rPr lang="sl-SI" sz="1800" b="0" strike="noStrike" spc="-1">
                <a:solidFill>
                  <a:schemeClr val="dk1"/>
                </a:solidFill>
                <a:latin typeface="Calibri"/>
              </a:rPr>
              <a:t> – GNSS data, </a:t>
            </a:r>
            <a:r>
              <a:rPr lang="sl-SI" sz="1800" b="0" u="sng" strike="noStrike" spc="-1">
                <a:solidFill>
                  <a:schemeClr val="dk1"/>
                </a:solidFill>
                <a:uFillTx/>
                <a:latin typeface="Calibri"/>
                <a:hlinkClick r:id="rId7"/>
              </a:rPr>
              <a:t>https://gu-signal.si/gnss/</a:t>
            </a:r>
            <a:r>
              <a:rPr lang="sl-SI" sz="1800" b="0" strike="noStrike" spc="-1">
                <a:solidFill>
                  <a:schemeClr val="dk1"/>
                </a:solidFill>
                <a:latin typeface="Calibri"/>
              </a:rPr>
              <a:t> </a:t>
            </a:r>
            <a:endParaRPr lang="sl-SI" sz="1800" b="0" strike="noStrike" spc="-1">
              <a:solidFill>
                <a:srgbClr val="000000"/>
              </a:solidFill>
              <a:latin typeface="Calibri"/>
            </a:endParaRPr>
          </a:p>
          <a:p>
            <a:pPr marL="343080" indent="-343080" defTabSz="914400">
              <a:lnSpc>
                <a:spcPct val="150000"/>
              </a:lnSpc>
              <a:buClr>
                <a:srgbClr val="000000"/>
              </a:buClr>
              <a:buFont typeface="Calibri Light"/>
              <a:buAutoNum type="arabicPeriod"/>
            </a:pPr>
            <a:r>
              <a:rPr lang="sl-SI" sz="1800" b="1" strike="noStrike" spc="-1">
                <a:solidFill>
                  <a:schemeClr val="dk1"/>
                </a:solidFill>
                <a:latin typeface="Calibri"/>
              </a:rPr>
              <a:t>IJS</a:t>
            </a:r>
            <a:r>
              <a:rPr lang="sl-SI" sz="1800" b="0" strike="noStrike" spc="-1">
                <a:solidFill>
                  <a:schemeClr val="dk1"/>
                </a:solidFill>
                <a:latin typeface="Calibri"/>
              </a:rPr>
              <a:t> – radon and carbon dioxide data</a:t>
            </a:r>
            <a:endParaRPr lang="sl-SI" sz="1800" b="0" strike="noStrike" spc="-1">
              <a:solidFill>
                <a:srgbClr val="000000"/>
              </a:solidFill>
              <a:latin typeface="Calibri"/>
            </a:endParaRPr>
          </a:p>
          <a:p>
            <a:pPr defTabSz="914400">
              <a:lnSpc>
                <a:spcPct val="150000"/>
              </a:lnSpc>
            </a:pP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CasellaDiTesto 3"/>
          <p:cNvSpPr/>
          <p:nvPr/>
        </p:nvSpPr>
        <p:spPr>
          <a:xfrm>
            <a:off x="233640" y="661320"/>
            <a:ext cx="1177812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it-IT" sz="2400" b="1" strike="noStrike" spc="-1">
                <a:solidFill>
                  <a:srgbClr val="275536"/>
                </a:solidFill>
                <a:latin typeface="Calibri"/>
              </a:rPr>
              <a:t>Future plans</a:t>
            </a:r>
            <a:endParaRPr lang="sl-SI" sz="2400" b="0" strike="noStrike" spc="-1">
              <a:solidFill>
                <a:srgbClr val="000000"/>
              </a:solidFill>
              <a:latin typeface="Calibri"/>
            </a:endParaRPr>
          </a:p>
        </p:txBody>
      </p:sp>
      <p:sp>
        <p:nvSpPr>
          <p:cNvPr id="107" name="TextBox 3"/>
          <p:cNvSpPr/>
          <p:nvPr/>
        </p:nvSpPr>
        <p:spPr>
          <a:xfrm>
            <a:off x="1058400" y="1469520"/>
            <a:ext cx="10563120" cy="5576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sl-SI" sz="1800" b="1" strike="noStrike" spc="-1">
                <a:solidFill>
                  <a:schemeClr val="accent6">
                    <a:lumMod val="50000"/>
                  </a:schemeClr>
                </a:solidFill>
                <a:latin typeface="Calibri"/>
              </a:rPr>
              <a:t>Plans &amp; M</a:t>
            </a:r>
            <a:r>
              <a:rPr lang="en-GB" sz="1800" b="1" strike="noStrike" spc="-1">
                <a:solidFill>
                  <a:schemeClr val="accent6">
                    <a:lumMod val="50000"/>
                  </a:schemeClr>
                </a:solidFill>
                <a:latin typeface="Calibri"/>
              </a:rPr>
              <a:t>ain challenges</a:t>
            </a:r>
            <a:r>
              <a:rPr lang="sl-SI" sz="1800" b="1" strike="noStrike" spc="-1">
                <a:solidFill>
                  <a:schemeClr val="accent6">
                    <a:lumMod val="50000"/>
                  </a:schemeClr>
                </a:solidFill>
                <a:latin typeface="Calibri"/>
              </a:rPr>
              <a:t> for 2024</a:t>
            </a: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a:p>
            <a:pPr marL="343080" indent="-343080" defTabSz="914400">
              <a:lnSpc>
                <a:spcPct val="150000"/>
              </a:lnSpc>
              <a:buClr>
                <a:srgbClr val="000000"/>
              </a:buClr>
              <a:buFont typeface="Calibri Light"/>
              <a:buAutoNum type="arabicPeriod"/>
            </a:pPr>
            <a:r>
              <a:rPr lang="sl-SI" sz="1800" b="0" strike="noStrike" spc="-1">
                <a:solidFill>
                  <a:schemeClr val="dk1"/>
                </a:solidFill>
                <a:latin typeface="Calibri"/>
              </a:rPr>
              <a:t>ZRC SAZU partner in EPOS ON project (2024 -2027)</a:t>
            </a:r>
            <a:endParaRPr lang="sl-SI" sz="1800" b="0" strike="noStrike" spc="-1">
              <a:solidFill>
                <a:srgbClr val="000000"/>
              </a:solidFill>
              <a:latin typeface="Calibri"/>
            </a:endParaRPr>
          </a:p>
          <a:p>
            <a:pPr marL="343080" indent="-343080" defTabSz="914400">
              <a:lnSpc>
                <a:spcPct val="150000"/>
              </a:lnSpc>
              <a:buClr>
                <a:srgbClr val="000000"/>
              </a:buClr>
              <a:buFont typeface="Calibri Light"/>
              <a:buAutoNum type="arabicPeriod"/>
            </a:pPr>
            <a:r>
              <a:rPr lang="sl-SI" sz="1800" b="0" strike="noStrike" spc="-1">
                <a:solidFill>
                  <a:schemeClr val="dk1"/>
                </a:solidFill>
                <a:latin typeface="Calibri"/>
                <a:ea typeface="DejaVu Sans"/>
              </a:rPr>
              <a:t>SLO KARST NFO full membership within EPOS NFO to be in place in 2024-2025</a:t>
            </a:r>
            <a:endParaRPr lang="sl-SI" sz="1800" b="0" strike="noStrike" spc="-1">
              <a:solidFill>
                <a:srgbClr val="000000"/>
              </a:solidFill>
              <a:latin typeface="Calibri"/>
            </a:endParaRPr>
          </a:p>
          <a:p>
            <a:pPr marL="343080" indent="-343080" defTabSz="914400">
              <a:lnSpc>
                <a:spcPct val="150000"/>
              </a:lnSpc>
              <a:buClr>
                <a:srgbClr val="000000"/>
              </a:buClr>
              <a:buFont typeface="Calibri Light"/>
              <a:buAutoNum type="arabicPeriod"/>
            </a:pPr>
            <a:r>
              <a:rPr lang="sl-SI" sz="1800" b="0" strike="noStrike" spc="-1">
                <a:solidFill>
                  <a:schemeClr val="dk1"/>
                </a:solidFill>
                <a:latin typeface="Calibri"/>
                <a:ea typeface="DejaVu Sans"/>
              </a:rPr>
              <a:t>ZRC SAZU - partner in the new EU Horizont Transformer 2 proposal (submitted on March 2024)</a:t>
            </a:r>
            <a:endParaRPr lang="sl-SI" sz="1800" b="0" strike="noStrike" spc="-1">
              <a:solidFill>
                <a:srgbClr val="000000"/>
              </a:solidFill>
              <a:latin typeface="Calibri"/>
            </a:endParaRPr>
          </a:p>
          <a:p>
            <a:pPr marL="343080" indent="-343080" defTabSz="914400">
              <a:lnSpc>
                <a:spcPct val="150000"/>
              </a:lnSpc>
              <a:buClr>
                <a:srgbClr val="000000"/>
              </a:buClr>
              <a:buFont typeface="Calibri Light"/>
              <a:buAutoNum type="arabicPeriod"/>
            </a:pPr>
            <a:r>
              <a:rPr lang="sl-SI" sz="1800" b="0" strike="noStrike" spc="-1">
                <a:solidFill>
                  <a:schemeClr val="dk1"/>
                </a:solidFill>
                <a:latin typeface="Calibri"/>
                <a:ea typeface="DejaVu Sans"/>
              </a:rPr>
              <a:t>Enlarging research staff to work in the new project</a:t>
            </a:r>
            <a:endParaRPr lang="sl-SI" sz="1800" b="0" strike="noStrike" spc="-1">
              <a:solidFill>
                <a:srgbClr val="000000"/>
              </a:solidFill>
              <a:latin typeface="Calibri"/>
            </a:endParaRPr>
          </a:p>
          <a:p>
            <a:pPr marL="343080" indent="-343080" defTabSz="914400">
              <a:lnSpc>
                <a:spcPct val="150000"/>
              </a:lnSpc>
              <a:buClr>
                <a:srgbClr val="000000"/>
              </a:buClr>
              <a:buFont typeface="Calibri Light"/>
              <a:buAutoNum type="arabicPeriod"/>
            </a:pPr>
            <a:r>
              <a:rPr lang="sl-SI" sz="1800" b="0" strike="noStrike" spc="-1">
                <a:solidFill>
                  <a:schemeClr val="dk1"/>
                </a:solidFill>
                <a:latin typeface="Calibri"/>
                <a:ea typeface="DejaVu Sans"/>
              </a:rPr>
              <a:t>Development and operation of the EPOS Slovenia data Center</a:t>
            </a:r>
            <a:endParaRPr lang="sl-SI" sz="1800" b="0" strike="noStrike" spc="-1">
              <a:solidFill>
                <a:srgbClr val="000000"/>
              </a:solidFill>
              <a:latin typeface="Calibri"/>
            </a:endParaRPr>
          </a:p>
          <a:p>
            <a:pPr marL="343080" indent="-343080" defTabSz="914400">
              <a:lnSpc>
                <a:spcPct val="150000"/>
              </a:lnSpc>
              <a:buClr>
                <a:srgbClr val="000000"/>
              </a:buClr>
              <a:buFont typeface="Calibri Light"/>
              <a:buAutoNum type="arabicPeriod"/>
            </a:pPr>
            <a:r>
              <a:rPr lang="sl-SI" sz="1800" b="0" strike="noStrike" spc="-1">
                <a:solidFill>
                  <a:schemeClr val="dk1"/>
                </a:solidFill>
                <a:latin typeface="Calibri"/>
                <a:ea typeface="DejaVu Sans"/>
              </a:rPr>
              <a:t>Contribution of EPOS Slovenia partners to EPOS Data portal</a:t>
            </a: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a:p>
            <a:pPr defTabSz="914400">
              <a:lnSpc>
                <a:spcPct val="100000"/>
              </a:lnSpc>
            </a:pPr>
            <a:r>
              <a:rPr lang="en-GB" sz="1800" b="1" strike="noStrike" spc="-1">
                <a:solidFill>
                  <a:schemeClr val="accent6">
                    <a:lumMod val="50000"/>
                  </a:schemeClr>
                </a:solidFill>
                <a:latin typeface="Calibri"/>
                <a:ea typeface="DejaVu Sans"/>
              </a:rPr>
              <a:t>Expectations</a:t>
            </a:r>
            <a:endParaRPr lang="sl-SI" sz="1800" b="0" strike="noStrike" spc="-1">
              <a:solidFill>
                <a:srgbClr val="000000"/>
              </a:solidFill>
              <a:latin typeface="Calibri"/>
            </a:endParaRPr>
          </a:p>
          <a:p>
            <a:pPr marL="343080" indent="-343080" defTabSz="914400">
              <a:lnSpc>
                <a:spcPct val="150000"/>
              </a:lnSpc>
              <a:buClr>
                <a:srgbClr val="000000"/>
              </a:buClr>
              <a:buFont typeface="Calibri Light"/>
              <a:buAutoNum type="arabicPeriod"/>
            </a:pPr>
            <a:r>
              <a:rPr lang="sl-SI" sz="1800" b="0" strike="noStrike" spc="-1">
                <a:solidFill>
                  <a:schemeClr val="dk1"/>
                </a:solidFill>
                <a:latin typeface="Calibri"/>
                <a:ea typeface="DejaVu Sans"/>
              </a:rPr>
              <a:t>Increasing research contribution of EPOS Slovenia partners in EPOS community</a:t>
            </a:r>
            <a:endParaRPr lang="sl-SI" sz="1800" b="0" strike="noStrike" spc="-1">
              <a:solidFill>
                <a:srgbClr val="000000"/>
              </a:solidFill>
              <a:latin typeface="Calibri"/>
            </a:endParaRPr>
          </a:p>
          <a:p>
            <a:pPr marL="343080" indent="-343080" defTabSz="914400">
              <a:lnSpc>
                <a:spcPct val="150000"/>
              </a:lnSpc>
              <a:buClr>
                <a:srgbClr val="000000"/>
              </a:buClr>
              <a:buFont typeface="Calibri Light"/>
              <a:buAutoNum type="arabicPeriod"/>
            </a:pPr>
            <a:r>
              <a:rPr lang="sl-SI" sz="1800" b="0" strike="noStrike" spc="-1">
                <a:solidFill>
                  <a:schemeClr val="dk1"/>
                </a:solidFill>
                <a:latin typeface="Calibri"/>
                <a:ea typeface="DejaVu Sans"/>
              </a:rPr>
              <a:t>SLO KARST NFO research data to be available via FDSN and FRIDGE portals</a:t>
            </a: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asellaDiTesto 2"/>
          <p:cNvSpPr/>
          <p:nvPr/>
        </p:nvSpPr>
        <p:spPr>
          <a:xfrm>
            <a:off x="233640" y="661320"/>
            <a:ext cx="1177812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it-IT" sz="2400" b="1" strike="noStrike" spc="-1">
                <a:solidFill>
                  <a:srgbClr val="275536"/>
                </a:solidFill>
                <a:latin typeface="Calibri"/>
              </a:rPr>
              <a:t>Thank you!</a:t>
            </a:r>
            <a:endParaRPr lang="sl-SI" sz="2400" b="0" strike="noStrike" spc="-1">
              <a:solidFill>
                <a:srgbClr val="000000"/>
              </a:solidFill>
              <a:latin typeface="Calibri"/>
            </a:endParaRPr>
          </a:p>
        </p:txBody>
      </p:sp>
      <p:sp>
        <p:nvSpPr>
          <p:cNvPr id="109" name="TextBox 2"/>
          <p:cNvSpPr/>
          <p:nvPr/>
        </p:nvSpPr>
        <p:spPr>
          <a:xfrm>
            <a:off x="1058400" y="1440000"/>
            <a:ext cx="10563120" cy="255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sl-SI" sz="1800" b="1" strike="noStrike" spc="-1">
                <a:solidFill>
                  <a:srgbClr val="275536"/>
                </a:solidFill>
                <a:latin typeface="Calibri"/>
              </a:rPr>
              <a:t>EPOS  Slovenia</a:t>
            </a:r>
            <a:endParaRPr lang="sl-SI" sz="1800" b="0" strike="noStrike" spc="-1">
              <a:solidFill>
                <a:srgbClr val="000000"/>
              </a:solidFill>
              <a:latin typeface="Calibri"/>
            </a:endParaRPr>
          </a:p>
          <a:p>
            <a:pPr defTabSz="914400">
              <a:lnSpc>
                <a:spcPct val="100000"/>
              </a:lnSpc>
            </a:pPr>
            <a:r>
              <a:rPr lang="sl-SI" sz="1800" b="1" strike="noStrike" spc="-1">
                <a:solidFill>
                  <a:srgbClr val="275536"/>
                </a:solidFill>
                <a:latin typeface="Calibri"/>
              </a:rPr>
              <a:t>Stanka Šebela, PhD.</a:t>
            </a:r>
            <a:endParaRPr lang="sl-SI" sz="1800" b="0" strike="noStrike" spc="-1">
              <a:solidFill>
                <a:srgbClr val="000000"/>
              </a:solidFill>
              <a:latin typeface="Calibri"/>
            </a:endParaRPr>
          </a:p>
          <a:p>
            <a:pPr defTabSz="914400">
              <a:lnSpc>
                <a:spcPct val="100000"/>
              </a:lnSpc>
            </a:pPr>
            <a:r>
              <a:rPr lang="sl-SI" sz="1800" b="0" strike="noStrike" spc="-1">
                <a:solidFill>
                  <a:srgbClr val="275536"/>
                </a:solidFill>
                <a:latin typeface="Calibri"/>
              </a:rPr>
              <a:t>National representative for EPOS Slovenia</a:t>
            </a: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a:p>
            <a:pPr defTabSz="914400">
              <a:lnSpc>
                <a:spcPct val="100000"/>
              </a:lnSpc>
            </a:pPr>
            <a:r>
              <a:rPr lang="sl-SI" sz="1800" b="1" strike="noStrike" spc="-1">
                <a:solidFill>
                  <a:srgbClr val="275536"/>
                </a:solidFill>
                <a:latin typeface="Calibri"/>
              </a:rPr>
              <a:t>Karst Research Institute ZRC SAZU</a:t>
            </a:r>
            <a:endParaRPr lang="sl-SI" sz="1800" b="0" strike="noStrike" spc="-1">
              <a:solidFill>
                <a:srgbClr val="000000"/>
              </a:solidFill>
              <a:latin typeface="Calibri"/>
            </a:endParaRPr>
          </a:p>
          <a:p>
            <a:pPr defTabSz="914400">
              <a:lnSpc>
                <a:spcPct val="100000"/>
              </a:lnSpc>
            </a:pPr>
            <a:r>
              <a:rPr lang="sl-SI" sz="1800" b="0" strike="noStrike" spc="-1">
                <a:solidFill>
                  <a:srgbClr val="385724"/>
                </a:solidFill>
                <a:latin typeface="Calibri"/>
              </a:rPr>
              <a:t>Web</a:t>
            </a:r>
            <a:r>
              <a:rPr lang="sl-SI" sz="1800" b="0" strike="noStrike" spc="-1">
                <a:solidFill>
                  <a:srgbClr val="275536"/>
                </a:solidFill>
                <a:latin typeface="Calibri"/>
              </a:rPr>
              <a:t>: </a:t>
            </a:r>
            <a:r>
              <a:rPr lang="sl-SI" sz="1800" b="0" u="sng" strike="noStrike" spc="-1">
                <a:solidFill>
                  <a:srgbClr val="0563C1"/>
                </a:solidFill>
                <a:uFillTx/>
                <a:latin typeface="Calibri"/>
                <a:hlinkClick r:id="rId2"/>
              </a:rPr>
              <a:t>https://epos-ip.zrc-sazu.si</a:t>
            </a:r>
            <a:r>
              <a:rPr lang="sl-SI" sz="1800" b="0" strike="noStrike" spc="-1">
                <a:solidFill>
                  <a:srgbClr val="275536"/>
                </a:solidFill>
                <a:latin typeface="Calibri"/>
              </a:rPr>
              <a:t> </a:t>
            </a:r>
            <a:endParaRPr lang="sl-SI" sz="1800" b="0" strike="noStrike" spc="-1">
              <a:solidFill>
                <a:srgbClr val="000000"/>
              </a:solidFill>
              <a:latin typeface="Calibri"/>
            </a:endParaRPr>
          </a:p>
          <a:p>
            <a:pPr defTabSz="914400">
              <a:lnSpc>
                <a:spcPct val="100000"/>
              </a:lnSpc>
            </a:pPr>
            <a:r>
              <a:rPr lang="sl-SI" sz="1800" b="0" strike="noStrike" spc="-1">
                <a:solidFill>
                  <a:srgbClr val="275536"/>
                </a:solidFill>
                <a:latin typeface="Calibri"/>
              </a:rPr>
              <a:t>E-mail: sebela@zrc-sazu.si</a:t>
            </a:r>
            <a:endParaRPr lang="sl-SI" sz="1800" b="0" strike="noStrike" spc="-1">
              <a:solidFill>
                <a:srgbClr val="000000"/>
              </a:solidFill>
              <a:latin typeface="Calibri"/>
            </a:endParaRPr>
          </a:p>
          <a:p>
            <a:pPr defTabSz="914400">
              <a:lnSpc>
                <a:spcPct val="100000"/>
              </a:lnSpc>
            </a:pPr>
            <a:r>
              <a:rPr lang="sl-SI" sz="1800" b="0" strike="noStrike" spc="-1">
                <a:solidFill>
                  <a:srgbClr val="275536"/>
                </a:solidFill>
                <a:latin typeface="Calibri"/>
              </a:rPr>
              <a:t>Twitter: @EPOS_Slovenia</a:t>
            </a:r>
            <a:endParaRPr lang="sl-SI" sz="1800" b="0" strike="noStrike" spc="-1">
              <a:solidFill>
                <a:srgbClr val="000000"/>
              </a:solidFill>
              <a:latin typeface="Calibri"/>
            </a:endParaRPr>
          </a:p>
          <a:p>
            <a:pPr defTabSz="914400">
              <a:lnSpc>
                <a:spcPct val="100000"/>
              </a:lnSpc>
            </a:pPr>
            <a:r>
              <a:rPr lang="sl-SI" sz="1800" b="0" u="sng" strike="noStrike" spc="-1">
                <a:solidFill>
                  <a:srgbClr val="0563C1"/>
                </a:solidFill>
                <a:uFillTx/>
                <a:latin typeface="Calibri"/>
                <a:hlinkClick r:id="rId3"/>
              </a:rPr>
              <a:t>EPOS Slovenia Data &amp; Sites</a:t>
            </a:r>
            <a:endParaRPr lang="sl-SI" sz="1800" b="0" strike="noStrike" spc="-1">
              <a:solidFill>
                <a:srgbClr val="000000"/>
              </a:solidFill>
              <a:latin typeface="Calibri"/>
            </a:endParaRPr>
          </a:p>
        </p:txBody>
      </p:sp>
      <p:sp>
        <p:nvSpPr>
          <p:cNvPr id="110" name="Pravokotnik 109"/>
          <p:cNvSpPr/>
          <p:nvPr/>
        </p:nvSpPr>
        <p:spPr>
          <a:xfrm>
            <a:off x="9360000" y="3060000"/>
            <a:ext cx="2321640" cy="135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sl-SI" sz="1000" b="0" strike="noStrike" spc="-1">
              <a:solidFill>
                <a:srgbClr val="000000"/>
              </a:solidFill>
              <a:latin typeface="Calibri"/>
            </a:endParaRPr>
          </a:p>
        </p:txBody>
      </p:sp>
      <p:sp>
        <p:nvSpPr>
          <p:cNvPr id="111" name="Pravokotnik 110"/>
          <p:cNvSpPr/>
          <p:nvPr/>
        </p:nvSpPr>
        <p:spPr>
          <a:xfrm>
            <a:off x="0" y="0"/>
            <a:ext cx="178200" cy="21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sl-SI" sz="1000" b="0" strike="noStrike" spc="-1">
              <a:solidFill>
                <a:srgbClr val="000000"/>
              </a:solidFill>
              <a:latin typeface="Calibri"/>
            </a:endParaRPr>
          </a:p>
        </p:txBody>
      </p:sp>
      <p:sp>
        <p:nvSpPr>
          <p:cNvPr id="112" name="Pravokotnik 111"/>
          <p:cNvSpPr/>
          <p:nvPr/>
        </p:nvSpPr>
        <p:spPr>
          <a:xfrm>
            <a:off x="6751800" y="2505240"/>
            <a:ext cx="4045680" cy="271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sl-SI" sz="1000" b="0" strike="noStrike" spc="-1">
                <a:solidFill>
                  <a:srgbClr val="000000"/>
                </a:solidFill>
                <a:latin typeface="Calibri"/>
              </a:rPr>
              <a:t> </a:t>
            </a:r>
          </a:p>
        </p:txBody>
      </p:sp>
      <p:pic>
        <p:nvPicPr>
          <p:cNvPr id="113" name="Slika 112"/>
          <p:cNvPicPr/>
          <p:nvPr/>
        </p:nvPicPr>
        <p:blipFill>
          <a:blip r:embed="rId4"/>
          <a:stretch/>
        </p:blipFill>
        <p:spPr>
          <a:xfrm>
            <a:off x="5264280" y="1126440"/>
            <a:ext cx="6577200" cy="5014440"/>
          </a:xfrm>
          <a:prstGeom prst="rect">
            <a:avLst/>
          </a:prstGeom>
          <a:ln w="0">
            <a:noFill/>
          </a:ln>
        </p:spPr>
      </p:pic>
      <p:pic>
        <p:nvPicPr>
          <p:cNvPr id="114" name="Slika 1"/>
          <p:cNvPicPr/>
          <p:nvPr/>
        </p:nvPicPr>
        <p:blipFill>
          <a:blip r:embed="rId5"/>
          <a:stretch/>
        </p:blipFill>
        <p:spPr>
          <a:xfrm>
            <a:off x="7823880" y="2429640"/>
            <a:ext cx="1420920" cy="1420920"/>
          </a:xfrm>
          <a:prstGeom prst="rect">
            <a:avLst/>
          </a:prstGeom>
          <a:ln w="0">
            <a:noFill/>
          </a:ln>
        </p:spPr>
      </p:pic>
      <p:sp>
        <p:nvSpPr>
          <p:cNvPr id="115" name="Pravokotnik 114"/>
          <p:cNvSpPr/>
          <p:nvPr/>
        </p:nvSpPr>
        <p:spPr>
          <a:xfrm>
            <a:off x="4655880" y="2528640"/>
            <a:ext cx="856800" cy="1797480"/>
          </a:xfrm>
          <a:prstGeom prst="rect">
            <a:avLst/>
          </a:prstGeom>
          <a:solidFill>
            <a:srgbClr val="FFFFFF"/>
          </a:solidFill>
          <a:ln w="0">
            <a:solidFill>
              <a:srgbClr val="FFFFFF"/>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sl-SI" sz="1800" b="0" strike="noStrike" spc="-1">
              <a:solidFill>
                <a:srgbClr val="000000"/>
              </a:solidFill>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asellaDiTesto 5"/>
          <p:cNvSpPr/>
          <p:nvPr/>
        </p:nvSpPr>
        <p:spPr>
          <a:xfrm>
            <a:off x="233640" y="661320"/>
            <a:ext cx="1177812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it-IT" sz="2400" b="1" strike="noStrike" spc="-1">
                <a:solidFill>
                  <a:srgbClr val="275536"/>
                </a:solidFill>
                <a:latin typeface="Calibri"/>
              </a:rPr>
              <a:t>History and rationale</a:t>
            </a:r>
            <a:endParaRPr lang="sl-SI" sz="2400" b="0" strike="noStrike" spc="-1">
              <a:solidFill>
                <a:srgbClr val="000000"/>
              </a:solidFill>
              <a:latin typeface="Calibri"/>
            </a:endParaRPr>
          </a:p>
        </p:txBody>
      </p:sp>
      <p:sp>
        <p:nvSpPr>
          <p:cNvPr id="42" name="TextBox 1"/>
          <p:cNvSpPr/>
          <p:nvPr/>
        </p:nvSpPr>
        <p:spPr>
          <a:xfrm>
            <a:off x="648720" y="1393200"/>
            <a:ext cx="10563120" cy="3930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sl-SI" sz="1800" b="0" strike="noStrike" spc="-1">
              <a:solidFill>
                <a:srgbClr val="000000"/>
              </a:solidFill>
              <a:latin typeface="Calibri"/>
            </a:endParaRPr>
          </a:p>
          <a:p>
            <a:pPr defTabSz="914400">
              <a:lnSpc>
                <a:spcPct val="100000"/>
              </a:lnSpc>
            </a:pPr>
            <a:r>
              <a:rPr lang="en-US" sz="1800" b="1" strike="noStrike" spc="-1">
                <a:solidFill>
                  <a:schemeClr val="accent6">
                    <a:lumMod val="50000"/>
                  </a:schemeClr>
                </a:solidFill>
                <a:latin typeface="Calibri"/>
              </a:rPr>
              <a:t>Milestones in the EPOS cooperation with Slovenia</a:t>
            </a:r>
            <a:endParaRPr lang="sl-SI" sz="1800" b="0" strike="noStrike" spc="-1">
              <a:solidFill>
                <a:srgbClr val="000000"/>
              </a:solidFill>
              <a:latin typeface="Calibri"/>
            </a:endParaRPr>
          </a:p>
          <a:p>
            <a:pPr marL="285840" indent="-285840" defTabSz="914400">
              <a:lnSpc>
                <a:spcPct val="100000"/>
              </a:lnSpc>
              <a:buClr>
                <a:srgbClr val="385623"/>
              </a:buClr>
              <a:buFont typeface="Arial"/>
              <a:buChar char="•"/>
            </a:pPr>
            <a:r>
              <a:rPr lang="en-US" sz="1800" b="1" strike="noStrike" spc="-1">
                <a:solidFill>
                  <a:schemeClr val="accent6">
                    <a:lumMod val="50000"/>
                  </a:schemeClr>
                </a:solidFill>
                <a:latin typeface="Calibri"/>
              </a:rPr>
              <a:t>2010</a:t>
            </a:r>
            <a:r>
              <a:rPr lang="en-US" sz="1800" b="0" strike="noStrike" spc="-1">
                <a:solidFill>
                  <a:schemeClr val="dk1"/>
                </a:solidFill>
                <a:latin typeface="Calibri"/>
              </a:rPr>
              <a:t>: EPOS PP project started and ZRC SAZU became associate partner within the project;</a:t>
            </a: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a:p>
            <a:pPr marL="285840" indent="-285840" defTabSz="914400">
              <a:lnSpc>
                <a:spcPct val="100000"/>
              </a:lnSpc>
              <a:buClr>
                <a:srgbClr val="385623"/>
              </a:buClr>
              <a:buFont typeface="Arial"/>
              <a:buChar char="•"/>
            </a:pPr>
            <a:r>
              <a:rPr lang="en-US" sz="1800" b="1" strike="noStrike" spc="-1">
                <a:solidFill>
                  <a:schemeClr val="accent6">
                    <a:lumMod val="50000"/>
                  </a:schemeClr>
                </a:solidFill>
                <a:latin typeface="Calibri"/>
              </a:rPr>
              <a:t>2011</a:t>
            </a:r>
            <a:r>
              <a:rPr lang="en-US" sz="1800" b="1" strike="noStrike" spc="-1">
                <a:solidFill>
                  <a:schemeClr val="dk1"/>
                </a:solidFill>
                <a:latin typeface="Calibri"/>
              </a:rPr>
              <a:t>: </a:t>
            </a:r>
            <a:r>
              <a:rPr lang="en-US" sz="1800" b="0" strike="noStrike" spc="-1">
                <a:solidFill>
                  <a:schemeClr val="dk1"/>
                </a:solidFill>
                <a:latin typeface="Calibri"/>
              </a:rPr>
              <a:t>March,</a:t>
            </a:r>
            <a:r>
              <a:rPr lang="en-US" sz="1800" b="1" strike="noStrike" spc="-1">
                <a:solidFill>
                  <a:schemeClr val="dk1"/>
                </a:solidFill>
                <a:latin typeface="Calibri"/>
              </a:rPr>
              <a:t> </a:t>
            </a:r>
            <a:r>
              <a:rPr lang="en-US" sz="1800" b="0" strike="noStrike" spc="-1">
                <a:solidFill>
                  <a:schemeClr val="dk1"/>
                </a:solidFill>
                <a:latin typeface="Calibri"/>
              </a:rPr>
              <a:t>EPOS was listed on the Slovenian roadmap of research infrastructures 2011‒2020;</a:t>
            </a: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a:p>
            <a:pPr marL="285840" indent="-285840" defTabSz="914400">
              <a:lnSpc>
                <a:spcPct val="100000"/>
              </a:lnSpc>
              <a:buClr>
                <a:srgbClr val="385623"/>
              </a:buClr>
              <a:buFont typeface="Arial"/>
              <a:buChar char="•"/>
            </a:pPr>
            <a:r>
              <a:rPr lang="en-US" sz="1800" b="1" strike="noStrike" spc="-1">
                <a:solidFill>
                  <a:schemeClr val="accent6">
                    <a:lumMod val="50000"/>
                  </a:schemeClr>
                </a:solidFill>
                <a:latin typeface="Calibri"/>
              </a:rPr>
              <a:t>2013</a:t>
            </a:r>
            <a:r>
              <a:rPr lang="en-US" sz="1800" b="0" strike="noStrike" spc="-1">
                <a:solidFill>
                  <a:schemeClr val="dk1"/>
                </a:solidFill>
                <a:latin typeface="Calibri"/>
              </a:rPr>
              <a:t>: October 23</a:t>
            </a:r>
            <a:r>
              <a:rPr lang="en-US" sz="1800" b="0" strike="noStrike" spc="-1" baseline="30000">
                <a:solidFill>
                  <a:schemeClr val="dk1"/>
                </a:solidFill>
                <a:latin typeface="Calibri"/>
              </a:rPr>
              <a:t>th</a:t>
            </a:r>
            <a:r>
              <a:rPr lang="en-US" sz="1800" b="0" strike="noStrike" spc="-1">
                <a:solidFill>
                  <a:schemeClr val="dk1"/>
                </a:solidFill>
                <a:latin typeface="Calibri"/>
              </a:rPr>
              <a:t>, Slovenian Ministry of Education, Science and Sports signed the </a:t>
            </a:r>
            <a:r>
              <a:rPr lang="en-US" sz="1800" b="0" i="1" strike="noStrike" spc="-1">
                <a:solidFill>
                  <a:schemeClr val="dk1"/>
                </a:solidFill>
                <a:latin typeface="Calibri"/>
              </a:rPr>
              <a:t>Letter</a:t>
            </a:r>
            <a:r>
              <a:rPr lang="en-US" sz="1800" b="0" strike="noStrike" spc="-1">
                <a:solidFill>
                  <a:schemeClr val="dk1"/>
                </a:solidFill>
                <a:latin typeface="Calibri"/>
              </a:rPr>
              <a:t> </a:t>
            </a:r>
            <a:r>
              <a:rPr lang="en-US" sz="1800" b="0" i="1" strike="noStrike" spc="-1">
                <a:solidFill>
                  <a:schemeClr val="dk1"/>
                </a:solidFill>
                <a:latin typeface="Calibri"/>
              </a:rPr>
              <a:t>of</a:t>
            </a:r>
            <a:r>
              <a:rPr lang="en-US" sz="1800" b="0" strike="noStrike" spc="-1">
                <a:solidFill>
                  <a:schemeClr val="dk1"/>
                </a:solidFill>
                <a:latin typeface="Calibri"/>
              </a:rPr>
              <a:t> </a:t>
            </a:r>
            <a:r>
              <a:rPr lang="en-US" sz="1800" b="0" i="1" strike="noStrike" spc="-1">
                <a:solidFill>
                  <a:schemeClr val="dk1"/>
                </a:solidFill>
                <a:latin typeface="Calibri"/>
              </a:rPr>
              <a:t>Intent</a:t>
            </a:r>
            <a:r>
              <a:rPr lang="en-US" sz="1800" b="0" strike="noStrike" spc="-1">
                <a:solidFill>
                  <a:schemeClr val="dk1"/>
                </a:solidFill>
                <a:latin typeface="Calibri"/>
              </a:rPr>
              <a:t> for Slovenia‘ cooperation in EPOS consortium.</a:t>
            </a: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a:p>
            <a:pPr marL="285840" indent="-285840" defTabSz="914400">
              <a:lnSpc>
                <a:spcPct val="100000"/>
              </a:lnSpc>
              <a:buClr>
                <a:srgbClr val="385623"/>
              </a:buClr>
              <a:buFont typeface="Arial"/>
              <a:buChar char="•"/>
            </a:pPr>
            <a:r>
              <a:rPr lang="en-US" sz="1800" b="1" strike="noStrike" spc="-1">
                <a:solidFill>
                  <a:schemeClr val="accent6">
                    <a:lumMod val="50000"/>
                  </a:schemeClr>
                </a:solidFill>
                <a:latin typeface="Calibri"/>
              </a:rPr>
              <a:t>2015</a:t>
            </a:r>
            <a:r>
              <a:rPr lang="en-US" sz="1800" b="1" strike="noStrike" spc="-1">
                <a:solidFill>
                  <a:schemeClr val="dk1"/>
                </a:solidFill>
                <a:latin typeface="Calibri"/>
              </a:rPr>
              <a:t>: </a:t>
            </a:r>
            <a:r>
              <a:rPr lang="en-US" sz="1800" b="0" strike="noStrike" spc="-1">
                <a:solidFill>
                  <a:schemeClr val="dk1"/>
                </a:solidFill>
                <a:latin typeface="Calibri"/>
              </a:rPr>
              <a:t>September 18</a:t>
            </a:r>
            <a:r>
              <a:rPr lang="en-US" sz="1800" b="0" strike="noStrike" spc="-1" baseline="30000">
                <a:solidFill>
                  <a:schemeClr val="dk1"/>
                </a:solidFill>
                <a:latin typeface="Calibri"/>
              </a:rPr>
              <a:t>th</a:t>
            </a:r>
            <a:r>
              <a:rPr lang="en-US" sz="1800" b="0" strike="noStrike" spc="-1">
                <a:solidFill>
                  <a:schemeClr val="dk1"/>
                </a:solidFill>
                <a:latin typeface="Calibri"/>
              </a:rPr>
              <a:t>,</a:t>
            </a:r>
            <a:r>
              <a:rPr lang="en-US" sz="1800" b="1" strike="noStrike" spc="-1">
                <a:solidFill>
                  <a:schemeClr val="dk1"/>
                </a:solidFill>
                <a:latin typeface="Calibri"/>
              </a:rPr>
              <a:t> </a:t>
            </a:r>
            <a:r>
              <a:rPr lang="en-US" sz="1800" b="0" strike="noStrike" spc="-1">
                <a:solidFill>
                  <a:schemeClr val="dk1"/>
                </a:solidFill>
                <a:latin typeface="Calibri"/>
              </a:rPr>
              <a:t> ZRC SAZU becomes a member of the EPOS IP project (48 months) [Horizon 2020 – Programme for Research and Innovation (2014-2020), Grant Agreement No. 676564, INFRADEV-3-2015 – Individual implementation and operation of ESFRI projects].</a:t>
            </a: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Slika 2"/>
          <p:cNvPicPr/>
          <p:nvPr/>
        </p:nvPicPr>
        <p:blipFill>
          <a:blip r:embed="rId2"/>
          <a:srcRect l="9539" r="6123"/>
          <a:stretch/>
        </p:blipFill>
        <p:spPr>
          <a:xfrm>
            <a:off x="5582160" y="2962800"/>
            <a:ext cx="6406200" cy="3407040"/>
          </a:xfrm>
          <a:prstGeom prst="rect">
            <a:avLst/>
          </a:prstGeom>
          <a:ln w="0">
            <a:noFill/>
          </a:ln>
        </p:spPr>
      </p:pic>
      <p:pic>
        <p:nvPicPr>
          <p:cNvPr id="44" name="Slika 6"/>
          <p:cNvPicPr/>
          <p:nvPr/>
        </p:nvPicPr>
        <p:blipFill>
          <a:blip r:embed="rId3"/>
          <a:stretch/>
        </p:blipFill>
        <p:spPr>
          <a:xfrm>
            <a:off x="8204400" y="1171800"/>
            <a:ext cx="1870200" cy="1870200"/>
          </a:xfrm>
          <a:prstGeom prst="rect">
            <a:avLst/>
          </a:prstGeom>
          <a:ln w="0">
            <a:noFill/>
          </a:ln>
        </p:spPr>
      </p:pic>
      <p:sp>
        <p:nvSpPr>
          <p:cNvPr id="45" name="CasellaDiTesto 5"/>
          <p:cNvSpPr/>
          <p:nvPr/>
        </p:nvSpPr>
        <p:spPr>
          <a:xfrm>
            <a:off x="351720" y="596160"/>
            <a:ext cx="1177812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it-IT" sz="2400" b="1" strike="noStrike" spc="-1">
                <a:solidFill>
                  <a:srgbClr val="275536"/>
                </a:solidFill>
                <a:latin typeface="Calibri"/>
              </a:rPr>
              <a:t>History and rationale</a:t>
            </a:r>
            <a:endParaRPr lang="sl-SI" sz="2400" b="0" strike="noStrike" spc="-1">
              <a:solidFill>
                <a:srgbClr val="000000"/>
              </a:solidFill>
              <a:latin typeface="Calibri"/>
            </a:endParaRPr>
          </a:p>
        </p:txBody>
      </p:sp>
      <p:sp>
        <p:nvSpPr>
          <p:cNvPr id="46" name="TextBox 1"/>
          <p:cNvSpPr/>
          <p:nvPr/>
        </p:nvSpPr>
        <p:spPr>
          <a:xfrm>
            <a:off x="648720" y="1393200"/>
            <a:ext cx="5212440" cy="4813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800" b="1" strike="noStrike" spc="-1">
                <a:solidFill>
                  <a:srgbClr val="275536"/>
                </a:solidFill>
                <a:latin typeface="Calibri"/>
              </a:rPr>
              <a:t>Milestones in the EPOS cooperation with Slovenia</a:t>
            </a: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a:p>
            <a:pPr marL="285840" indent="-285840" defTabSz="914400">
              <a:lnSpc>
                <a:spcPct val="100000"/>
              </a:lnSpc>
              <a:buClr>
                <a:srgbClr val="385623"/>
              </a:buClr>
              <a:buFont typeface="Arial"/>
              <a:buChar char="•"/>
            </a:pPr>
            <a:r>
              <a:rPr lang="en-US" sz="1800" b="1" strike="noStrike" spc="-1">
                <a:solidFill>
                  <a:schemeClr val="accent6">
                    <a:lumMod val="50000"/>
                  </a:schemeClr>
                </a:solidFill>
                <a:latin typeface="Calibri"/>
              </a:rPr>
              <a:t>2016</a:t>
            </a:r>
            <a:r>
              <a:rPr lang="en-US" sz="1800" b="1" strike="noStrike" spc="-1">
                <a:solidFill>
                  <a:schemeClr val="dk1"/>
                </a:solidFill>
                <a:latin typeface="Calibri"/>
              </a:rPr>
              <a:t>: </a:t>
            </a:r>
            <a:r>
              <a:rPr lang="en-US" sz="1800" b="0" strike="noStrike" spc="-1">
                <a:solidFill>
                  <a:schemeClr val="dk1"/>
                </a:solidFill>
                <a:latin typeface="Calibri"/>
              </a:rPr>
              <a:t>EPOS was listed as priority research infrastructure project (environmental sciences).</a:t>
            </a: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a:p>
            <a:pPr marL="285840" indent="-285840" defTabSz="914400">
              <a:lnSpc>
                <a:spcPct val="100000"/>
              </a:lnSpc>
              <a:buClr>
                <a:srgbClr val="000000"/>
              </a:buClr>
              <a:buFont typeface="Arial"/>
              <a:buChar char="•"/>
            </a:pPr>
            <a:r>
              <a:rPr lang="en-US" sz="1800" b="0" strike="noStrike" spc="-1">
                <a:solidFill>
                  <a:schemeClr val="dk1"/>
                </a:solidFill>
                <a:latin typeface="Calibri"/>
              </a:rPr>
              <a:t>2016 May 4</a:t>
            </a:r>
            <a:r>
              <a:rPr lang="en-US" sz="1800" b="0" strike="noStrike" spc="-1" baseline="30000">
                <a:solidFill>
                  <a:schemeClr val="dk1"/>
                </a:solidFill>
                <a:latin typeface="Calibri"/>
              </a:rPr>
              <a:t>th</a:t>
            </a:r>
            <a:r>
              <a:rPr lang="en-US" sz="1800" b="0" strike="noStrike" spc="-1">
                <a:solidFill>
                  <a:schemeClr val="dk1"/>
                </a:solidFill>
                <a:latin typeface="Calibri"/>
              </a:rPr>
              <a:t>: the national consortium EPOS-SI  was established</a:t>
            </a:r>
            <a:r>
              <a:rPr lang="sl-SI" sz="1800" b="0" strike="noStrike" spc="-1">
                <a:solidFill>
                  <a:schemeClr val="dk1"/>
                </a:solidFill>
                <a:latin typeface="Calibri"/>
              </a:rPr>
              <a:t>. </a:t>
            </a:r>
            <a:endParaRPr lang="sl-SI" sz="1800" b="0" strike="noStrike" spc="-1">
              <a:solidFill>
                <a:srgbClr val="000000"/>
              </a:solidFill>
              <a:latin typeface="Calibri"/>
            </a:endParaRPr>
          </a:p>
          <a:p>
            <a:pPr marL="270000" defTabSz="914400">
              <a:lnSpc>
                <a:spcPct val="100000"/>
              </a:lnSpc>
            </a:pPr>
            <a:endParaRPr lang="sl-SI" sz="1800" b="0" strike="noStrike" spc="-1">
              <a:solidFill>
                <a:srgbClr val="000000"/>
              </a:solidFill>
              <a:latin typeface="Calibri"/>
            </a:endParaRPr>
          </a:p>
          <a:p>
            <a:pPr marL="270000" defTabSz="914400">
              <a:lnSpc>
                <a:spcPct val="100000"/>
              </a:lnSpc>
            </a:pPr>
            <a:r>
              <a:rPr lang="sl-SI" sz="1800" b="1" u="sng" strike="noStrike" spc="-1">
                <a:solidFill>
                  <a:schemeClr val="accent6">
                    <a:lumMod val="50000"/>
                  </a:schemeClr>
                </a:solidFill>
                <a:uFillTx/>
                <a:latin typeface="Calibri"/>
              </a:rPr>
              <a:t>Partners in the Slovenian consortium</a:t>
            </a:r>
            <a:r>
              <a:rPr lang="sl-SI" sz="1800" b="0" strike="noStrike" spc="-1">
                <a:solidFill>
                  <a:schemeClr val="accent6">
                    <a:lumMod val="50000"/>
                  </a:schemeClr>
                </a:solidFill>
                <a:latin typeface="Calibri"/>
              </a:rPr>
              <a:t>: </a:t>
            </a:r>
            <a:endParaRPr lang="sl-SI" sz="1800" b="0" strike="noStrike" spc="-1">
              <a:solidFill>
                <a:srgbClr val="000000"/>
              </a:solidFill>
              <a:latin typeface="Calibri"/>
            </a:endParaRPr>
          </a:p>
          <a:p>
            <a:pPr marL="270000" defTabSz="914400">
              <a:lnSpc>
                <a:spcPct val="100000"/>
              </a:lnSpc>
            </a:pPr>
            <a:endParaRPr lang="sl-SI" sz="1800" b="0" strike="noStrike" spc="-1">
              <a:solidFill>
                <a:srgbClr val="000000"/>
              </a:solidFill>
              <a:latin typeface="Calibri"/>
            </a:endParaRPr>
          </a:p>
          <a:p>
            <a:pPr marL="285840" indent="-285840" defTabSz="914400">
              <a:lnSpc>
                <a:spcPct val="100000"/>
              </a:lnSpc>
              <a:buClr>
                <a:srgbClr val="000000"/>
              </a:buClr>
              <a:buFont typeface="Wingdings" charset="2"/>
              <a:buChar char=""/>
            </a:pPr>
            <a:r>
              <a:rPr lang="sl-SI" sz="1600" b="0" strike="noStrike" spc="-1">
                <a:solidFill>
                  <a:schemeClr val="dk1"/>
                </a:solidFill>
                <a:latin typeface="Calibri"/>
              </a:rPr>
              <a:t>Karst Research Institute ZRC SAZU – leading partner;</a:t>
            </a:r>
            <a:endParaRPr lang="sl-SI" sz="1600" b="0" strike="noStrike" spc="-1">
              <a:solidFill>
                <a:srgbClr val="000000"/>
              </a:solidFill>
              <a:latin typeface="Calibri"/>
            </a:endParaRPr>
          </a:p>
          <a:p>
            <a:pPr marL="285840" indent="-285840" defTabSz="914400">
              <a:lnSpc>
                <a:spcPct val="100000"/>
              </a:lnSpc>
              <a:buClr>
                <a:srgbClr val="000000"/>
              </a:buClr>
              <a:buFont typeface="Wingdings" charset="2"/>
              <a:buChar char=""/>
            </a:pPr>
            <a:r>
              <a:rPr lang="sl-SI" sz="1600" b="0" strike="noStrike" spc="-1">
                <a:solidFill>
                  <a:schemeClr val="dk1"/>
                </a:solidFill>
                <a:latin typeface="Calibri"/>
              </a:rPr>
              <a:t>Geological Survey Slovenia (GeoZS)</a:t>
            </a:r>
            <a:endParaRPr lang="sl-SI" sz="1600" b="0" strike="noStrike" spc="-1">
              <a:solidFill>
                <a:srgbClr val="000000"/>
              </a:solidFill>
              <a:latin typeface="Calibri"/>
            </a:endParaRPr>
          </a:p>
          <a:p>
            <a:pPr marL="285840" indent="-285840" defTabSz="914400">
              <a:lnSpc>
                <a:spcPct val="100000"/>
              </a:lnSpc>
              <a:buClr>
                <a:srgbClr val="000000"/>
              </a:buClr>
              <a:buFont typeface="Wingdings" charset="2"/>
              <a:buChar char=""/>
            </a:pPr>
            <a:r>
              <a:rPr lang="en-US" sz="1600" b="0" strike="noStrike" spc="-1">
                <a:solidFill>
                  <a:schemeClr val="dk1"/>
                </a:solidFill>
                <a:latin typeface="Calibri"/>
              </a:rPr>
              <a:t>University of Ljubljana  (Faculty of Civil and Geodetic Engineering</a:t>
            </a:r>
            <a:r>
              <a:rPr lang="sl-SI" sz="1600" b="0" strike="noStrike" spc="-1">
                <a:solidFill>
                  <a:schemeClr val="dk1"/>
                </a:solidFill>
                <a:latin typeface="Calibri"/>
              </a:rPr>
              <a:t>, UL-FGG</a:t>
            </a:r>
            <a:r>
              <a:rPr lang="en-US" sz="1600" b="0" strike="noStrike" spc="-1">
                <a:solidFill>
                  <a:schemeClr val="dk1"/>
                </a:solidFill>
                <a:latin typeface="Calibri"/>
              </a:rPr>
              <a:t>)</a:t>
            </a:r>
            <a:endParaRPr lang="sl-SI" sz="1600" b="0" strike="noStrike" spc="-1">
              <a:solidFill>
                <a:srgbClr val="000000"/>
              </a:solidFill>
              <a:latin typeface="Calibri"/>
            </a:endParaRPr>
          </a:p>
          <a:p>
            <a:pPr marL="285840" indent="-285840" defTabSz="914400">
              <a:lnSpc>
                <a:spcPct val="100000"/>
              </a:lnSpc>
              <a:buClr>
                <a:srgbClr val="000000"/>
              </a:buClr>
              <a:buFont typeface="Wingdings" charset="2"/>
              <a:buChar char=""/>
            </a:pPr>
            <a:r>
              <a:rPr lang="sl-SI" sz="1600" b="0" strike="noStrike" spc="-1">
                <a:solidFill>
                  <a:schemeClr val="dk1"/>
                </a:solidFill>
                <a:latin typeface="Calibri"/>
              </a:rPr>
              <a:t>Jožef Stefan Institute Slovenia (IJS)</a:t>
            </a:r>
            <a:endParaRPr lang="sl-SI" sz="1600" b="0" strike="noStrike" spc="-1">
              <a:solidFill>
                <a:srgbClr val="000000"/>
              </a:solidFill>
              <a:latin typeface="Calibri"/>
            </a:endParaRPr>
          </a:p>
          <a:p>
            <a:pPr marL="285840" indent="-285840" defTabSz="914400">
              <a:lnSpc>
                <a:spcPct val="100000"/>
              </a:lnSpc>
              <a:buClr>
                <a:srgbClr val="000000"/>
              </a:buClr>
              <a:buFont typeface="Wingdings" charset="2"/>
              <a:buChar char=""/>
            </a:pPr>
            <a:r>
              <a:rPr lang="en-US" sz="1600" b="0" strike="noStrike" spc="-1">
                <a:solidFill>
                  <a:schemeClr val="dk1"/>
                </a:solidFill>
                <a:latin typeface="Calibri"/>
              </a:rPr>
              <a:t>Ministry of the Environment and Spatial Planning, Slovenian Environment Agency, Seismology office (ARSO)</a:t>
            </a:r>
            <a:endParaRPr lang="sl-SI" sz="16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1"/>
          <p:cNvSpPr/>
          <p:nvPr/>
        </p:nvSpPr>
        <p:spPr>
          <a:xfrm>
            <a:off x="648720" y="1393200"/>
            <a:ext cx="6355440" cy="3930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800" b="1" strike="noStrike" spc="-1">
                <a:solidFill>
                  <a:schemeClr val="accent6">
                    <a:lumMod val="50000"/>
                  </a:schemeClr>
                </a:solidFill>
                <a:latin typeface="Calibri"/>
              </a:rPr>
              <a:t>Milestones in the EPOS cooperation with Slovenia</a:t>
            </a:r>
            <a:r>
              <a:rPr lang="sl-SI" sz="1800" b="1" strike="noStrike" spc="-1">
                <a:solidFill>
                  <a:schemeClr val="accent6">
                    <a:lumMod val="50000"/>
                  </a:schemeClr>
                </a:solidFill>
                <a:latin typeface="Calibri"/>
              </a:rPr>
              <a:t> (2017 - 2023)</a:t>
            </a: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a:p>
            <a:pPr marL="285840" indent="-285840" defTabSz="914400">
              <a:lnSpc>
                <a:spcPct val="100000"/>
              </a:lnSpc>
              <a:buClr>
                <a:srgbClr val="385623"/>
              </a:buClr>
              <a:buFont typeface="Arial"/>
              <a:buChar char="•"/>
            </a:pPr>
            <a:r>
              <a:rPr lang="en-US" sz="1800" b="1" strike="noStrike" spc="-1">
                <a:solidFill>
                  <a:schemeClr val="accent6">
                    <a:lumMod val="50000"/>
                  </a:schemeClr>
                </a:solidFill>
                <a:latin typeface="Calibri"/>
              </a:rPr>
              <a:t>2017</a:t>
            </a:r>
            <a:r>
              <a:rPr lang="en-US" sz="1800" b="1" strike="noStrike" spc="-1">
                <a:solidFill>
                  <a:schemeClr val="dk1"/>
                </a:solidFill>
                <a:latin typeface="Calibri"/>
              </a:rPr>
              <a:t>:</a:t>
            </a:r>
            <a:r>
              <a:rPr lang="en-US" sz="1800" b="0" strike="noStrike" spc="-1">
                <a:solidFill>
                  <a:schemeClr val="dk1"/>
                </a:solidFill>
                <a:latin typeface="Calibri"/>
              </a:rPr>
              <a:t> the Slovenian Government authorizes the Slovenian Ministry of Education, Science and Sports to make all necessary procedures to become member of EPOS-ERIC and for its realization (no. 51102-8/2017/3).</a:t>
            </a: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a:p>
            <a:pPr marL="285840" indent="-285840" defTabSz="914400">
              <a:lnSpc>
                <a:spcPct val="100000"/>
              </a:lnSpc>
              <a:buClr>
                <a:srgbClr val="385623"/>
              </a:buClr>
              <a:buFont typeface="Arial"/>
              <a:buChar char="•"/>
            </a:pPr>
            <a:r>
              <a:rPr lang="en-US" sz="1800" b="1" strike="noStrike" spc="-1">
                <a:solidFill>
                  <a:schemeClr val="accent6">
                    <a:lumMod val="50000"/>
                  </a:schemeClr>
                </a:solidFill>
                <a:latin typeface="Calibri"/>
              </a:rPr>
              <a:t>2018</a:t>
            </a:r>
            <a:r>
              <a:rPr lang="en-US" sz="1800" b="1" strike="noStrike" spc="-1">
                <a:solidFill>
                  <a:schemeClr val="dk1"/>
                </a:solidFill>
                <a:latin typeface="Calibri"/>
              </a:rPr>
              <a:t>: </a:t>
            </a:r>
            <a:r>
              <a:rPr lang="en-US" sz="1800" b="0" strike="noStrike" spc="-1">
                <a:solidFill>
                  <a:schemeClr val="dk1"/>
                </a:solidFill>
                <a:latin typeface="Calibri"/>
              </a:rPr>
              <a:t>October 30</a:t>
            </a:r>
            <a:r>
              <a:rPr lang="en-US" sz="1800" b="0" strike="noStrike" spc="-1" baseline="30000">
                <a:solidFill>
                  <a:schemeClr val="dk1"/>
                </a:solidFill>
                <a:latin typeface="Calibri"/>
              </a:rPr>
              <a:t>th</a:t>
            </a:r>
            <a:r>
              <a:rPr lang="en-US" sz="1800" b="0" strike="noStrike" spc="-1">
                <a:solidFill>
                  <a:schemeClr val="dk1"/>
                </a:solidFill>
                <a:latin typeface="Calibri"/>
              </a:rPr>
              <a:t>, the European Commission granted the legal status of European Research Infrastructure Consortium (ERIC) to EPOS. </a:t>
            </a:r>
            <a:r>
              <a:rPr lang="en-US" sz="1800" b="1" strike="noStrike" spc="-1">
                <a:solidFill>
                  <a:schemeClr val="accent6">
                    <a:lumMod val="50000"/>
                  </a:schemeClr>
                </a:solidFill>
                <a:latin typeface="Calibri"/>
              </a:rPr>
              <a:t>Slovenia</a:t>
            </a:r>
            <a:r>
              <a:rPr lang="en-US" sz="1800" b="0" strike="noStrike" spc="-1">
                <a:solidFill>
                  <a:schemeClr val="accent6">
                    <a:lumMod val="50000"/>
                  </a:schemeClr>
                </a:solidFill>
                <a:latin typeface="Calibri"/>
              </a:rPr>
              <a:t> </a:t>
            </a:r>
            <a:r>
              <a:rPr lang="en-US" sz="1800" b="1" strike="noStrike" spc="-1">
                <a:solidFill>
                  <a:schemeClr val="accent6">
                    <a:lumMod val="50000"/>
                  </a:schemeClr>
                </a:solidFill>
                <a:latin typeface="Calibri"/>
              </a:rPr>
              <a:t>is one of the countries in establishment</a:t>
            </a:r>
            <a:r>
              <a:rPr lang="en-US" sz="1800" b="0" strike="noStrike" spc="-1">
                <a:solidFill>
                  <a:schemeClr val="accent6">
                    <a:lumMod val="50000"/>
                  </a:schemeClr>
                </a:solidFill>
                <a:latin typeface="Calibri"/>
              </a:rPr>
              <a:t> </a:t>
            </a:r>
            <a:r>
              <a:rPr lang="en-US" sz="1800" b="1" strike="noStrike" spc="-1">
                <a:solidFill>
                  <a:schemeClr val="accent6">
                    <a:lumMod val="50000"/>
                  </a:schemeClr>
                </a:solidFill>
                <a:latin typeface="Calibri"/>
              </a:rPr>
              <a:t>of EPOS-ERIC starting to 1st November 2018.</a:t>
            </a: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p:txBody>
      </p:sp>
      <p:pic>
        <p:nvPicPr>
          <p:cNvPr id="48" name="Slika 2"/>
          <p:cNvPicPr/>
          <p:nvPr/>
        </p:nvPicPr>
        <p:blipFill>
          <a:blip r:embed="rId2"/>
          <a:stretch/>
        </p:blipFill>
        <p:spPr>
          <a:xfrm>
            <a:off x="7010280" y="1696680"/>
            <a:ext cx="5020920" cy="3695760"/>
          </a:xfrm>
          <a:prstGeom prst="rect">
            <a:avLst/>
          </a:prstGeom>
          <a:ln w="0">
            <a:noFill/>
          </a:ln>
        </p:spPr>
      </p:pic>
      <p:sp>
        <p:nvSpPr>
          <p:cNvPr id="49" name="CasellaDiTesto 5"/>
          <p:cNvSpPr/>
          <p:nvPr/>
        </p:nvSpPr>
        <p:spPr>
          <a:xfrm>
            <a:off x="233640" y="661320"/>
            <a:ext cx="1177812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it-IT" sz="2400" b="1" strike="noStrike" spc="-1">
                <a:solidFill>
                  <a:srgbClr val="275536"/>
                </a:solidFill>
                <a:latin typeface="Calibri"/>
              </a:rPr>
              <a:t>History and rationale</a:t>
            </a:r>
            <a:endParaRPr lang="sl-SI" sz="2400" b="0" strike="noStrike" spc="-1">
              <a:solidFill>
                <a:srgbClr val="000000"/>
              </a:solidFill>
              <a:latin typeface="Calibri"/>
            </a:endParaRPr>
          </a:p>
        </p:txBody>
      </p:sp>
      <p:sp>
        <p:nvSpPr>
          <p:cNvPr id="50" name="PoljeZBesedilom 6"/>
          <p:cNvSpPr/>
          <p:nvPr/>
        </p:nvSpPr>
        <p:spPr>
          <a:xfrm>
            <a:off x="8326800" y="5780880"/>
            <a:ext cx="2423160" cy="272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1200" b="0" u="sng" strike="noStrike" spc="-1">
                <a:solidFill>
                  <a:schemeClr val="dk1"/>
                </a:solidFill>
                <a:uFillTx/>
                <a:latin typeface="Calibri"/>
                <a:hlinkClick r:id="rId3"/>
              </a:rPr>
              <a:t>https://</a:t>
            </a:r>
            <a:r>
              <a:rPr lang="en-US" sz="1200" b="0" u="sng" strike="noStrike" spc="-1">
                <a:solidFill>
                  <a:schemeClr val="dk1"/>
                </a:solidFill>
                <a:uFillTx/>
                <a:latin typeface="Calibri"/>
                <a:hlinkClick r:id="rId3"/>
              </a:rPr>
              <a:t>www.epos-eu.org/epos-eric</a:t>
            </a:r>
            <a:r>
              <a:rPr lang="sl-SI" sz="1200" b="0" strike="noStrike" spc="-1">
                <a:solidFill>
                  <a:schemeClr val="dk1"/>
                </a:solidFill>
                <a:latin typeface="Calibri"/>
              </a:rPr>
              <a:t> </a:t>
            </a:r>
            <a:endParaRPr lang="sl-SI" sz="1200" b="0" strike="noStrike" spc="-1">
              <a:solidFill>
                <a:srgbClr val="000000"/>
              </a:solidFill>
              <a:latin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Slika 10"/>
          <p:cNvPicPr/>
          <p:nvPr/>
        </p:nvPicPr>
        <p:blipFill>
          <a:blip r:embed="rId2"/>
          <a:stretch/>
        </p:blipFill>
        <p:spPr>
          <a:xfrm>
            <a:off x="7165440" y="1510920"/>
            <a:ext cx="1453320" cy="383760"/>
          </a:xfrm>
          <a:prstGeom prst="rect">
            <a:avLst/>
          </a:prstGeom>
          <a:ln w="0">
            <a:noFill/>
          </a:ln>
        </p:spPr>
      </p:pic>
      <p:pic>
        <p:nvPicPr>
          <p:cNvPr id="52" name="Slika 2"/>
          <p:cNvPicPr/>
          <p:nvPr/>
        </p:nvPicPr>
        <p:blipFill>
          <a:blip r:embed="rId3"/>
          <a:stretch/>
        </p:blipFill>
        <p:spPr>
          <a:xfrm>
            <a:off x="6208560" y="2324160"/>
            <a:ext cx="5964480" cy="3827520"/>
          </a:xfrm>
          <a:prstGeom prst="rect">
            <a:avLst/>
          </a:prstGeom>
          <a:ln w="0">
            <a:noFill/>
          </a:ln>
        </p:spPr>
      </p:pic>
      <p:sp>
        <p:nvSpPr>
          <p:cNvPr id="53" name="TextBox 1"/>
          <p:cNvSpPr/>
          <p:nvPr/>
        </p:nvSpPr>
        <p:spPr>
          <a:xfrm>
            <a:off x="648720" y="1393200"/>
            <a:ext cx="5428080" cy="530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800" b="1" strike="noStrike" spc="-1">
                <a:solidFill>
                  <a:schemeClr val="accent6">
                    <a:lumMod val="50000"/>
                  </a:schemeClr>
                </a:solidFill>
                <a:latin typeface="Calibri"/>
              </a:rPr>
              <a:t>Milestones in the EPOS cooperation with Slovenia</a:t>
            </a:r>
            <a:r>
              <a:rPr lang="sl-SI" sz="1800" b="1" strike="noStrike" spc="-1">
                <a:solidFill>
                  <a:schemeClr val="accent6">
                    <a:lumMod val="50000"/>
                  </a:schemeClr>
                </a:solidFill>
                <a:latin typeface="Calibri"/>
              </a:rPr>
              <a:t> (2017 - 2023)</a:t>
            </a: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a:p>
            <a:pPr marL="285840" indent="-285840" defTabSz="914400">
              <a:lnSpc>
                <a:spcPct val="100000"/>
              </a:lnSpc>
              <a:buClr>
                <a:srgbClr val="385623"/>
              </a:buClr>
              <a:buFont typeface="Arial"/>
              <a:buChar char="•"/>
            </a:pPr>
            <a:r>
              <a:rPr lang="en-US" sz="1800" b="1" strike="noStrike" spc="-1">
                <a:solidFill>
                  <a:schemeClr val="accent6">
                    <a:lumMod val="50000"/>
                  </a:schemeClr>
                </a:solidFill>
                <a:latin typeface="Calibri"/>
              </a:rPr>
              <a:t>2019</a:t>
            </a:r>
            <a:r>
              <a:rPr lang="en-US" sz="1800" b="1" strike="noStrike" spc="-1">
                <a:solidFill>
                  <a:schemeClr val="dk1"/>
                </a:solidFill>
                <a:latin typeface="Calibri"/>
              </a:rPr>
              <a:t>: </a:t>
            </a:r>
            <a:r>
              <a:rPr lang="en-US" sz="1800" b="0" strike="noStrike" spc="-1">
                <a:solidFill>
                  <a:schemeClr val="dk1"/>
                </a:solidFill>
                <a:latin typeface="Calibri"/>
              </a:rPr>
              <a:t>July 1st, start of the project </a:t>
            </a:r>
            <a:r>
              <a:rPr lang="en-US" sz="1800" b="0" i="1" strike="noStrike" spc="-1">
                <a:solidFill>
                  <a:schemeClr val="dk1"/>
                </a:solidFill>
                <a:latin typeface="Calibri"/>
              </a:rPr>
              <a:t>Development of Research Infrastructure for the International Competitiveness of the Slovenian Development of Research Infrastructure Space</a:t>
            </a:r>
            <a:r>
              <a:rPr lang="en-US" sz="1800" b="0" strike="noStrike" spc="-1">
                <a:solidFill>
                  <a:schemeClr val="dk1"/>
                </a:solidFill>
                <a:latin typeface="Calibri"/>
              </a:rPr>
              <a:t> (</a:t>
            </a:r>
            <a:r>
              <a:rPr lang="en-US" sz="1800" b="0" u="sng" strike="noStrike" spc="-1">
                <a:solidFill>
                  <a:schemeClr val="dk1"/>
                </a:solidFill>
                <a:uFillTx/>
                <a:latin typeface="Calibri"/>
                <a:hlinkClick r:id="rId4"/>
              </a:rPr>
              <a:t>RI-SI-EPOS</a:t>
            </a:r>
            <a:r>
              <a:rPr lang="en-US" sz="1800" b="0" strike="noStrike" spc="-1">
                <a:solidFill>
                  <a:schemeClr val="dk1"/>
                </a:solidFill>
                <a:latin typeface="Calibri"/>
              </a:rPr>
              <a:t>). </a:t>
            </a:r>
            <a:r>
              <a:rPr lang="en-US" sz="1800" b="1" strike="noStrike" spc="-1">
                <a:solidFill>
                  <a:schemeClr val="accent6">
                    <a:lumMod val="50000"/>
                  </a:schemeClr>
                </a:solidFill>
                <a:latin typeface="Calibri"/>
              </a:rPr>
              <a:t>Project was completed in August 2021.</a:t>
            </a: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a:p>
            <a:pPr marL="285840" indent="-285840" defTabSz="914400">
              <a:lnSpc>
                <a:spcPct val="100000"/>
              </a:lnSpc>
              <a:buClr>
                <a:srgbClr val="385623"/>
              </a:buClr>
              <a:buFont typeface="Arial"/>
              <a:buChar char="•"/>
            </a:pPr>
            <a:r>
              <a:rPr lang="en-US" sz="1800" b="1" strike="noStrike" spc="-1">
                <a:solidFill>
                  <a:schemeClr val="accent6">
                    <a:lumMod val="50000"/>
                  </a:schemeClr>
                </a:solidFill>
                <a:latin typeface="Calibri"/>
              </a:rPr>
              <a:t>2020</a:t>
            </a:r>
            <a:r>
              <a:rPr lang="en-US" sz="1800" b="1" strike="noStrike" spc="-1">
                <a:solidFill>
                  <a:schemeClr val="dk1"/>
                </a:solidFill>
                <a:latin typeface="Calibri"/>
              </a:rPr>
              <a:t>:</a:t>
            </a:r>
            <a:r>
              <a:rPr lang="en-US" sz="1800" b="0" strike="noStrike" spc="-1">
                <a:solidFill>
                  <a:schemeClr val="dk1"/>
                </a:solidFill>
                <a:latin typeface="Calibri"/>
              </a:rPr>
              <a:t> January 1</a:t>
            </a:r>
            <a:r>
              <a:rPr lang="en-US" sz="1800" b="0" strike="noStrike" spc="-1" baseline="30000">
                <a:solidFill>
                  <a:schemeClr val="dk1"/>
                </a:solidFill>
                <a:latin typeface="Calibri"/>
              </a:rPr>
              <a:t>st</a:t>
            </a:r>
            <a:r>
              <a:rPr lang="sl-SI" sz="1800" b="0" strike="noStrike" spc="-1">
                <a:solidFill>
                  <a:schemeClr val="dk1"/>
                </a:solidFill>
                <a:latin typeface="Calibri"/>
              </a:rPr>
              <a:t> </a:t>
            </a:r>
            <a:r>
              <a:rPr lang="en-US" sz="1800" b="0" strike="noStrike" spc="-1">
                <a:solidFill>
                  <a:schemeClr val="dk1"/>
                </a:solidFill>
                <a:latin typeface="Calibri"/>
              </a:rPr>
              <a:t>– start of the EU-funded </a:t>
            </a:r>
            <a:r>
              <a:rPr lang="en-US" sz="1800" b="0" u="sng" strike="noStrike" spc="-1">
                <a:solidFill>
                  <a:schemeClr val="dk1"/>
                </a:solidFill>
                <a:uFillTx/>
                <a:latin typeface="Calibri"/>
                <a:hlinkClick r:id="rId5"/>
              </a:rPr>
              <a:t>EPOS SP</a:t>
            </a:r>
            <a:r>
              <a:rPr lang="en-US" sz="1800" b="0" strike="noStrike" spc="-1">
                <a:solidFill>
                  <a:schemeClr val="dk1"/>
                </a:solidFill>
                <a:latin typeface="Calibri"/>
              </a:rPr>
              <a:t> project (long-term sustainability of the EPOS Research Infrastructure). ZRC SAZU was partner, p</a:t>
            </a:r>
            <a:r>
              <a:rPr lang="en-US" sz="1800" b="1" strike="noStrike" spc="-1">
                <a:solidFill>
                  <a:schemeClr val="accent6">
                    <a:lumMod val="50000"/>
                  </a:schemeClr>
                </a:solidFill>
                <a:latin typeface="Calibri"/>
              </a:rPr>
              <a:t>roject was completed in April 2023.</a:t>
            </a: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a:p>
            <a:pPr marL="285840" indent="-285840" defTabSz="914400">
              <a:lnSpc>
                <a:spcPct val="100000"/>
              </a:lnSpc>
              <a:buClr>
                <a:srgbClr val="385623"/>
              </a:buClr>
              <a:buFont typeface="Arial"/>
              <a:buChar char="•"/>
            </a:pPr>
            <a:r>
              <a:rPr lang="sl-SI" sz="1800" b="1" strike="noStrike" spc="-1">
                <a:solidFill>
                  <a:schemeClr val="accent6">
                    <a:lumMod val="50000"/>
                  </a:schemeClr>
                </a:solidFill>
                <a:latin typeface="Calibri"/>
              </a:rPr>
              <a:t>2021</a:t>
            </a:r>
            <a:r>
              <a:rPr lang="sl-SI" sz="1800" b="1" strike="noStrike" spc="-1">
                <a:solidFill>
                  <a:schemeClr val="dk1"/>
                </a:solidFill>
                <a:latin typeface="Calibri"/>
              </a:rPr>
              <a:t>:  </a:t>
            </a:r>
            <a:r>
              <a:rPr lang="sl-SI" sz="1800" b="0" strike="noStrike" spc="-1">
                <a:solidFill>
                  <a:schemeClr val="dk1"/>
                </a:solidFill>
                <a:latin typeface="Calibri"/>
              </a:rPr>
              <a:t>June -  the </a:t>
            </a:r>
            <a:r>
              <a:rPr lang="sl-SI" sz="1800" b="0" u="sng" strike="noStrike" spc="-1">
                <a:solidFill>
                  <a:schemeClr val="dk1"/>
                </a:solidFill>
                <a:uFillTx/>
                <a:latin typeface="Calibri"/>
                <a:hlinkClick r:id="rId6"/>
              </a:rPr>
              <a:t>SLO KARST NFO</a:t>
            </a:r>
            <a:r>
              <a:rPr lang="sl-SI" sz="1800" b="1" strike="noStrike" spc="-1">
                <a:solidFill>
                  <a:srgbClr val="37761D"/>
                </a:solidFill>
                <a:latin typeface="Calibri"/>
              </a:rPr>
              <a:t> </a:t>
            </a:r>
            <a:r>
              <a:rPr lang="sl-SI" sz="1800" b="0" strike="noStrike" spc="-1">
                <a:solidFill>
                  <a:schemeClr val="dk1"/>
                </a:solidFill>
                <a:latin typeface="Calibri"/>
              </a:rPr>
              <a:t>managed by ZRC SAZU was accepted as observer in EPOS NFO community</a:t>
            </a: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p:txBody>
      </p:sp>
      <p:sp>
        <p:nvSpPr>
          <p:cNvPr id="54" name="CasellaDiTesto 5"/>
          <p:cNvSpPr/>
          <p:nvPr/>
        </p:nvSpPr>
        <p:spPr>
          <a:xfrm>
            <a:off x="316800" y="626040"/>
            <a:ext cx="1177812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it-IT" sz="2400" b="1" strike="noStrike" spc="-1">
                <a:solidFill>
                  <a:srgbClr val="275536"/>
                </a:solidFill>
                <a:latin typeface="Calibri"/>
              </a:rPr>
              <a:t>History and rationale</a:t>
            </a:r>
            <a:endParaRPr lang="sl-SI" sz="2400" b="0" strike="noStrike" spc="-1">
              <a:solidFill>
                <a:srgbClr val="000000"/>
              </a:solidFill>
              <a:latin typeface="Calibri"/>
            </a:endParaRPr>
          </a:p>
        </p:txBody>
      </p:sp>
      <p:sp>
        <p:nvSpPr>
          <p:cNvPr id="55" name="Slika 8"/>
          <p:cNvSpPr/>
          <p:nvPr/>
        </p:nvSpPr>
        <p:spPr>
          <a:xfrm>
            <a:off x="10416960" y="1397880"/>
            <a:ext cx="745200" cy="745200"/>
          </a:xfrm>
          <a:prstGeom prst="roundRect">
            <a:avLst>
              <a:gd name="adj" fmla="val 8594"/>
            </a:avLst>
          </a:prstGeom>
          <a:blipFill rotWithShape="0">
            <a:blip r:embed="rId7"/>
            <a:srcRect/>
            <a:stretch/>
          </a:blipFill>
          <a:ln w="0">
            <a:noFill/>
          </a:ln>
          <a:effectLst>
            <a:reflection blurRad="12700" stA="38000" endPos="28000" dist="5000" dir="5400000" sy="-100000" algn="bl" rotWithShape="0"/>
          </a:effectLst>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sl-SI" sz="1800" b="0" strike="noStrike" spc="-1">
              <a:solidFill>
                <a:srgbClr val="000000"/>
              </a:solidFill>
              <a:latin typeface="Calibri"/>
            </a:endParaRPr>
          </a:p>
        </p:txBody>
      </p:sp>
      <p:pic>
        <p:nvPicPr>
          <p:cNvPr id="56" name="Slika 9"/>
          <p:cNvPicPr/>
          <p:nvPr/>
        </p:nvPicPr>
        <p:blipFill>
          <a:blip r:embed="rId8"/>
          <a:srcRect l="1328" t="1181" r="1617" b="1305"/>
          <a:stretch/>
        </p:blipFill>
        <p:spPr>
          <a:xfrm>
            <a:off x="8933760" y="1266120"/>
            <a:ext cx="896400" cy="1229760"/>
          </a:xfrm>
          <a:prstGeom prst="rect">
            <a:avLst/>
          </a:prstGeom>
          <a:ln w="0">
            <a:solidFill>
              <a:srgbClr val="D9D9D9"/>
            </a:solidFill>
          </a:ln>
        </p:spPr>
      </p:pic>
      <p:grpSp>
        <p:nvGrpSpPr>
          <p:cNvPr id="57" name="Skupina 14"/>
          <p:cNvGrpSpPr/>
          <p:nvPr/>
        </p:nvGrpSpPr>
        <p:grpSpPr>
          <a:xfrm>
            <a:off x="10487520" y="2320560"/>
            <a:ext cx="1448280" cy="1245240"/>
            <a:chOff x="10487520" y="2320560"/>
            <a:chExt cx="1448280" cy="1245240"/>
          </a:xfrm>
        </p:grpSpPr>
        <p:sp>
          <p:nvSpPr>
            <p:cNvPr id="58" name="Pravokotnik 11"/>
            <p:cNvSpPr txBox="1"/>
            <p:nvPr/>
          </p:nvSpPr>
          <p:spPr>
            <a:xfrm rot="1473000">
              <a:off x="10789560" y="2666520"/>
              <a:ext cx="871560" cy="496440"/>
            </a:xfrm>
            <a:prstGeom prst="rect">
              <a:avLst/>
            </a:prstGeom>
          </p:spPr>
          <p:txBody>
            <a:bodyPr wrap="none" lIns="90000" tIns="45000" rIns="90000" bIns="45000" anchor="b" anchorCtr="1">
              <a:prstTxWarp prst="textArchUp">
                <a:avLst>
                  <a:gd name="adj" fmla="val 10800000"/>
                </a:avLst>
              </a:prstTxWarp>
              <a:noAutofit/>
            </a:bodyPr>
            <a:lstStyle/>
            <a:p>
              <a:pPr algn="ctr" defTabSz="914400">
                <a:lnSpc>
                  <a:spcPct val="100000"/>
                </a:lnSpc>
              </a:pPr>
              <a:r>
                <a:rPr lang="sl-SI" sz="2800" b="0" strike="noStrike" spc="-1">
                  <a:ln w="0">
                    <a:noFill/>
                  </a:ln>
                  <a:solidFill>
                    <a:srgbClr val="000000"/>
                  </a:solidFill>
                  <a:latin typeface="Calibri"/>
                </a:rPr>
                <a:t>ZRC SAZU &amp; ARSO</a:t>
              </a:r>
            </a:p>
          </p:txBody>
        </p:sp>
        <p:sp>
          <p:nvSpPr>
            <p:cNvPr id="59" name="Odebeljen lok 13"/>
            <p:cNvSpPr/>
            <p:nvPr/>
          </p:nvSpPr>
          <p:spPr>
            <a:xfrm rot="1201200">
              <a:off x="10600920" y="2502720"/>
              <a:ext cx="1220760" cy="880560"/>
            </a:xfrm>
            <a:prstGeom prst="blockArc">
              <a:avLst>
                <a:gd name="adj1" fmla="val 10800000"/>
                <a:gd name="adj2" fmla="val 0"/>
                <a:gd name="adj3" fmla="val 25000"/>
              </a:avLst>
            </a:prstGeom>
            <a:no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dk1"/>
                </a:solidFill>
                <a:latin typeface="Calibri"/>
              </a:endParaRPr>
            </a:p>
          </p:txBody>
        </p:sp>
      </p:grpSp>
      <p:grpSp>
        <p:nvGrpSpPr>
          <p:cNvPr id="60" name="Skupina 15"/>
          <p:cNvGrpSpPr/>
          <p:nvPr/>
        </p:nvGrpSpPr>
        <p:grpSpPr>
          <a:xfrm>
            <a:off x="8933400" y="4128840"/>
            <a:ext cx="1004400" cy="966960"/>
            <a:chOff x="8933400" y="4128840"/>
            <a:chExt cx="1004400" cy="966960"/>
          </a:xfrm>
        </p:grpSpPr>
        <p:sp>
          <p:nvSpPr>
            <p:cNvPr id="61" name="Pravokotnik 16"/>
            <p:cNvSpPr txBox="1"/>
            <p:nvPr/>
          </p:nvSpPr>
          <p:spPr>
            <a:xfrm rot="15241200">
              <a:off x="9145440" y="4395600"/>
              <a:ext cx="523440" cy="449640"/>
            </a:xfrm>
            <a:prstGeom prst="rect">
              <a:avLst/>
            </a:prstGeom>
          </p:spPr>
          <p:txBody>
            <a:bodyPr wrap="none" lIns="90000" tIns="45000" rIns="90000" bIns="45000" anchor="b" anchorCtr="1">
              <a:prstTxWarp prst="textArchUp">
                <a:avLst>
                  <a:gd name="adj" fmla="val 10800000"/>
                </a:avLst>
              </a:prstTxWarp>
              <a:noAutofit/>
            </a:bodyPr>
            <a:lstStyle/>
            <a:p>
              <a:pPr algn="ctr" defTabSz="914400">
                <a:lnSpc>
                  <a:spcPct val="100000"/>
                </a:lnSpc>
              </a:pPr>
              <a:r>
                <a:rPr lang="sl-SI" sz="1400" b="0" strike="noStrike" spc="-1">
                  <a:ln w="0">
                    <a:noFill/>
                  </a:ln>
                  <a:solidFill>
                    <a:srgbClr val="000000"/>
                  </a:solidFill>
                  <a:latin typeface="Calibri"/>
                </a:rPr>
                <a:t>GeoZS</a:t>
              </a:r>
            </a:p>
          </p:txBody>
        </p:sp>
        <p:sp>
          <p:nvSpPr>
            <p:cNvPr id="62" name="Odebeljen lok 17"/>
            <p:cNvSpPr/>
            <p:nvPr/>
          </p:nvSpPr>
          <p:spPr>
            <a:xfrm rot="14970000">
              <a:off x="9068400" y="4213440"/>
              <a:ext cx="734040" cy="797760"/>
            </a:xfrm>
            <a:prstGeom prst="blockArc">
              <a:avLst>
                <a:gd name="adj1" fmla="val 10800000"/>
                <a:gd name="adj2" fmla="val 0"/>
                <a:gd name="adj3" fmla="val 25000"/>
              </a:avLst>
            </a:prstGeom>
            <a:no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dk1"/>
                </a:solidFill>
                <a:latin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asellaDiTesto 5"/>
          <p:cNvSpPr/>
          <p:nvPr/>
        </p:nvSpPr>
        <p:spPr>
          <a:xfrm>
            <a:off x="233640" y="661320"/>
            <a:ext cx="1177812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it-IT" sz="2400" b="1" strike="noStrike" spc="-1">
                <a:solidFill>
                  <a:srgbClr val="275536"/>
                </a:solidFill>
                <a:latin typeface="Calibri"/>
              </a:rPr>
              <a:t>Organisation and governance</a:t>
            </a:r>
            <a:endParaRPr lang="sl-SI" sz="2400" b="0" strike="noStrike" spc="-1">
              <a:solidFill>
                <a:srgbClr val="000000"/>
              </a:solidFill>
              <a:latin typeface="Calibri"/>
            </a:endParaRPr>
          </a:p>
        </p:txBody>
      </p:sp>
      <p:sp>
        <p:nvSpPr>
          <p:cNvPr id="64" name="TextBox 1"/>
          <p:cNvSpPr/>
          <p:nvPr/>
        </p:nvSpPr>
        <p:spPr>
          <a:xfrm>
            <a:off x="946800" y="1311840"/>
            <a:ext cx="10563120" cy="4615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sl-SI" sz="1800" b="1" strike="noStrike" spc="-1">
                <a:solidFill>
                  <a:schemeClr val="accent6">
                    <a:lumMod val="50000"/>
                  </a:schemeClr>
                </a:solidFill>
                <a:latin typeface="Calibri"/>
                <a:ea typeface="DejaVu Sans"/>
              </a:rPr>
              <a:t>EPOS Slovenia consortium (</a:t>
            </a:r>
            <a:r>
              <a:rPr lang="sl-SI" sz="1800" b="0" u="sng" strike="noStrike" spc="-1">
                <a:solidFill>
                  <a:schemeClr val="accent6">
                    <a:lumMod val="50000"/>
                  </a:schemeClr>
                </a:solidFill>
                <a:uFillTx/>
                <a:latin typeface="Calibri"/>
                <a:ea typeface="DejaVu Sans"/>
                <a:hlinkClick r:id="rId2"/>
              </a:rPr>
              <a:t>https://epos-ip.zrc-sazu.si/</a:t>
            </a:r>
            <a:r>
              <a:rPr lang="sl-SI" sz="1800" b="1" strike="noStrike" spc="-1">
                <a:solidFill>
                  <a:schemeClr val="accent6">
                    <a:lumMod val="50000"/>
                  </a:schemeClr>
                </a:solidFill>
                <a:latin typeface="Calibri"/>
                <a:ea typeface="DejaVu Sans"/>
              </a:rPr>
              <a:t>)</a:t>
            </a:r>
            <a:r>
              <a:rPr lang="sl-SI" sz="1800" b="0" strike="noStrike" spc="-1">
                <a:solidFill>
                  <a:schemeClr val="accent6">
                    <a:lumMod val="50000"/>
                  </a:schemeClr>
                </a:solidFill>
                <a:latin typeface="Calibri"/>
                <a:ea typeface="DejaVu Sans"/>
              </a:rPr>
              <a:t>:</a:t>
            </a:r>
            <a:endParaRPr lang="sl-SI" sz="1800" b="0" strike="noStrike" spc="-1">
              <a:solidFill>
                <a:srgbClr val="000000"/>
              </a:solidFill>
              <a:latin typeface="Calibri"/>
            </a:endParaRPr>
          </a:p>
          <a:p>
            <a:pPr marL="343080" indent="-343080" defTabSz="914400">
              <a:lnSpc>
                <a:spcPct val="150000"/>
              </a:lnSpc>
              <a:buClr>
                <a:srgbClr val="000000"/>
              </a:buClr>
              <a:buFont typeface="Calibri Light"/>
              <a:buAutoNum type="arabicPeriod"/>
            </a:pPr>
            <a:r>
              <a:rPr lang="sl-SI" sz="1800" b="0" strike="noStrike" spc="-1">
                <a:solidFill>
                  <a:schemeClr val="dk1"/>
                </a:solidFill>
                <a:latin typeface="Calibri"/>
                <a:ea typeface="DejaVu Sans"/>
              </a:rPr>
              <a:t>Karst Research Institute </a:t>
            </a:r>
            <a:r>
              <a:rPr lang="sl-SI" sz="1800" b="1" strike="noStrike" spc="-1">
                <a:solidFill>
                  <a:schemeClr val="dk1"/>
                </a:solidFill>
                <a:latin typeface="Calibri"/>
                <a:ea typeface="DejaVu Sans"/>
              </a:rPr>
              <a:t>ZRC SAZU </a:t>
            </a:r>
            <a:r>
              <a:rPr lang="sl-SI" sz="1800" b="0" strike="noStrike" spc="-1">
                <a:solidFill>
                  <a:schemeClr val="dk1"/>
                </a:solidFill>
                <a:latin typeface="Calibri"/>
                <a:ea typeface="DejaVu Sans"/>
              </a:rPr>
              <a:t>– leading partner;</a:t>
            </a:r>
            <a:endParaRPr lang="sl-SI" sz="1800" b="0" strike="noStrike" spc="-1">
              <a:solidFill>
                <a:srgbClr val="000000"/>
              </a:solidFill>
              <a:latin typeface="Calibri"/>
            </a:endParaRPr>
          </a:p>
          <a:p>
            <a:pPr marL="343080" indent="-343080" defTabSz="914400">
              <a:lnSpc>
                <a:spcPct val="150000"/>
              </a:lnSpc>
              <a:buClr>
                <a:srgbClr val="000000"/>
              </a:buClr>
              <a:buFont typeface="Calibri Light"/>
              <a:buAutoNum type="arabicPeriod"/>
            </a:pPr>
            <a:r>
              <a:rPr lang="sl-SI" sz="1800" b="0" strike="noStrike" spc="-1">
                <a:solidFill>
                  <a:schemeClr val="dk1"/>
                </a:solidFill>
                <a:latin typeface="Calibri"/>
                <a:ea typeface="DejaVu Sans"/>
              </a:rPr>
              <a:t>Geological Survey Slovenia (</a:t>
            </a:r>
            <a:r>
              <a:rPr lang="sl-SI" sz="1800" b="1" strike="noStrike" spc="-1">
                <a:solidFill>
                  <a:schemeClr val="dk1"/>
                </a:solidFill>
                <a:latin typeface="Calibri"/>
                <a:ea typeface="DejaVu Sans"/>
              </a:rPr>
              <a:t>GeoZS</a:t>
            </a:r>
            <a:r>
              <a:rPr lang="sl-SI" sz="1800" b="0" strike="noStrike" spc="-1">
                <a:solidFill>
                  <a:schemeClr val="dk1"/>
                </a:solidFill>
                <a:latin typeface="Calibri"/>
                <a:ea typeface="DejaVu Sans"/>
              </a:rPr>
              <a:t>)</a:t>
            </a:r>
            <a:endParaRPr lang="sl-SI" sz="1800" b="0" strike="noStrike" spc="-1">
              <a:solidFill>
                <a:srgbClr val="000000"/>
              </a:solidFill>
              <a:latin typeface="Calibri"/>
            </a:endParaRPr>
          </a:p>
          <a:p>
            <a:pPr marL="343080" indent="-343080" defTabSz="914400">
              <a:lnSpc>
                <a:spcPct val="150000"/>
              </a:lnSpc>
              <a:buClr>
                <a:srgbClr val="000000"/>
              </a:buClr>
              <a:buFont typeface="Calibri Light"/>
              <a:buAutoNum type="arabicPeriod"/>
            </a:pPr>
            <a:r>
              <a:rPr lang="en-US" sz="1800" b="0" strike="noStrike" spc="-1">
                <a:solidFill>
                  <a:schemeClr val="dk1"/>
                </a:solidFill>
                <a:latin typeface="Calibri"/>
                <a:ea typeface="DejaVu Sans"/>
              </a:rPr>
              <a:t>University of Ljubljana  (Faculty of Civil and Geodetic Engineering</a:t>
            </a:r>
            <a:r>
              <a:rPr lang="sl-SI" sz="1800" b="0" strike="noStrike" spc="-1">
                <a:solidFill>
                  <a:schemeClr val="dk1"/>
                </a:solidFill>
                <a:latin typeface="Calibri"/>
                <a:ea typeface="DejaVu Sans"/>
              </a:rPr>
              <a:t>, </a:t>
            </a:r>
            <a:r>
              <a:rPr lang="sl-SI" sz="1800" b="1" strike="noStrike" spc="-1">
                <a:solidFill>
                  <a:schemeClr val="dk1"/>
                </a:solidFill>
                <a:latin typeface="Calibri"/>
                <a:ea typeface="DejaVu Sans"/>
              </a:rPr>
              <a:t>UL-FGG</a:t>
            </a:r>
            <a:r>
              <a:rPr lang="en-US" sz="1800" b="0" strike="noStrike" spc="-1">
                <a:solidFill>
                  <a:schemeClr val="dk1"/>
                </a:solidFill>
                <a:latin typeface="Calibri"/>
                <a:ea typeface="DejaVu Sans"/>
              </a:rPr>
              <a:t>)</a:t>
            </a:r>
            <a:endParaRPr lang="sl-SI" sz="1800" b="0" strike="noStrike" spc="-1">
              <a:solidFill>
                <a:srgbClr val="000000"/>
              </a:solidFill>
              <a:latin typeface="Calibri"/>
            </a:endParaRPr>
          </a:p>
          <a:p>
            <a:pPr marL="343080" indent="-343080" defTabSz="914400">
              <a:lnSpc>
                <a:spcPct val="150000"/>
              </a:lnSpc>
              <a:buClr>
                <a:srgbClr val="000000"/>
              </a:buClr>
              <a:buFont typeface="Calibri Light"/>
              <a:buAutoNum type="arabicPeriod"/>
            </a:pPr>
            <a:r>
              <a:rPr lang="sl-SI" sz="1800" b="0" strike="noStrike" spc="-1">
                <a:solidFill>
                  <a:schemeClr val="dk1"/>
                </a:solidFill>
                <a:latin typeface="Calibri"/>
                <a:ea typeface="DejaVu Sans"/>
              </a:rPr>
              <a:t>Jožef Stefan Institute  Slovenia (</a:t>
            </a:r>
            <a:r>
              <a:rPr lang="sl-SI" sz="1800" b="1" strike="noStrike" spc="-1">
                <a:solidFill>
                  <a:schemeClr val="dk1"/>
                </a:solidFill>
                <a:latin typeface="Calibri"/>
                <a:ea typeface="DejaVu Sans"/>
              </a:rPr>
              <a:t>IJS</a:t>
            </a:r>
            <a:r>
              <a:rPr lang="sl-SI" sz="1800" b="0" strike="noStrike" spc="-1">
                <a:solidFill>
                  <a:schemeClr val="dk1"/>
                </a:solidFill>
                <a:latin typeface="Calibri"/>
                <a:ea typeface="DejaVu Sans"/>
              </a:rPr>
              <a:t>)</a:t>
            </a:r>
            <a:endParaRPr lang="sl-SI" sz="1800" b="0" strike="noStrike" spc="-1">
              <a:solidFill>
                <a:srgbClr val="000000"/>
              </a:solidFill>
              <a:latin typeface="Calibri"/>
            </a:endParaRPr>
          </a:p>
          <a:p>
            <a:pPr marL="343080" indent="-343080" defTabSz="914400">
              <a:lnSpc>
                <a:spcPct val="150000"/>
              </a:lnSpc>
              <a:buClr>
                <a:srgbClr val="000000"/>
              </a:buClr>
              <a:buFont typeface="Calibri Light"/>
              <a:buAutoNum type="arabicPeriod"/>
            </a:pPr>
            <a:r>
              <a:rPr lang="en-US" sz="1800" b="0" strike="noStrike" spc="-1">
                <a:solidFill>
                  <a:schemeClr val="dk1"/>
                </a:solidFill>
                <a:latin typeface="Calibri"/>
                <a:ea typeface="DejaVu Sans"/>
              </a:rPr>
              <a:t>Ministry of the Environment and Spatial Planning, Slovenian Environment Agency, Seismology office (</a:t>
            </a:r>
            <a:r>
              <a:rPr lang="en-US" sz="1800" b="1" strike="noStrike" spc="-1">
                <a:solidFill>
                  <a:schemeClr val="dk1"/>
                </a:solidFill>
                <a:latin typeface="Calibri"/>
                <a:ea typeface="DejaVu Sans"/>
              </a:rPr>
              <a:t>ARSO</a:t>
            </a:r>
            <a:r>
              <a:rPr lang="en-US" sz="1800" b="0" strike="noStrike" spc="-1">
                <a:solidFill>
                  <a:schemeClr val="dk1"/>
                </a:solidFill>
                <a:latin typeface="Calibri"/>
                <a:ea typeface="DejaVu Sans"/>
              </a:rPr>
              <a:t>)</a:t>
            </a:r>
            <a:endParaRPr lang="sl-SI" sz="1800" b="0" strike="noStrike" spc="-1">
              <a:solidFill>
                <a:srgbClr val="000000"/>
              </a:solidFill>
              <a:latin typeface="Calibri"/>
            </a:endParaRPr>
          </a:p>
          <a:p>
            <a:pPr defTabSz="914400">
              <a:lnSpc>
                <a:spcPct val="150000"/>
              </a:lnSpc>
            </a:pPr>
            <a:endParaRPr lang="sl-SI" sz="1800" b="0" strike="noStrike" spc="-1">
              <a:solidFill>
                <a:srgbClr val="000000"/>
              </a:solidFill>
              <a:latin typeface="Calibri"/>
            </a:endParaRPr>
          </a:p>
          <a:p>
            <a:pPr defTabSz="914400">
              <a:lnSpc>
                <a:spcPct val="150000"/>
              </a:lnSpc>
            </a:pPr>
            <a:r>
              <a:rPr lang="sl-SI" sz="1800" b="1" strike="noStrike" spc="-1">
                <a:solidFill>
                  <a:schemeClr val="accent6">
                    <a:lumMod val="50000"/>
                  </a:schemeClr>
                </a:solidFill>
                <a:latin typeface="Calibri"/>
                <a:ea typeface="DejaVu Sans"/>
              </a:rPr>
              <a:t>Dr. Albin Kralj</a:t>
            </a:r>
            <a:r>
              <a:rPr lang="sl-SI" sz="1800" b="0" strike="noStrike" spc="-1">
                <a:solidFill>
                  <a:schemeClr val="dk1"/>
                </a:solidFill>
                <a:latin typeface="Calibri"/>
                <a:ea typeface="DejaVu Sans"/>
              </a:rPr>
              <a:t>: </a:t>
            </a:r>
            <a:r>
              <a:rPr lang="en-US" sz="1800" b="0" strike="noStrike" spc="-1">
                <a:solidFill>
                  <a:schemeClr val="dk1"/>
                </a:solidFill>
                <a:latin typeface="Calibri"/>
                <a:ea typeface="DejaVu Sans"/>
              </a:rPr>
              <a:t>Member of the </a:t>
            </a:r>
            <a:r>
              <a:rPr lang="sl-SI" sz="1800" b="0" strike="noStrike" spc="-1">
                <a:solidFill>
                  <a:schemeClr val="dk1"/>
                </a:solidFill>
                <a:latin typeface="Calibri"/>
                <a:ea typeface="DejaVu Sans"/>
              </a:rPr>
              <a:t>EPOS</a:t>
            </a:r>
            <a:r>
              <a:rPr lang="en-US" sz="1800" b="0" strike="noStrike" spc="-1">
                <a:solidFill>
                  <a:schemeClr val="dk1"/>
                </a:solidFill>
                <a:latin typeface="Calibri"/>
                <a:ea typeface="DejaVu Sans"/>
              </a:rPr>
              <a:t> ERIC General Assembly.</a:t>
            </a:r>
            <a:r>
              <a:rPr lang="sl-SI" sz="1800" b="0" strike="noStrike" spc="-1">
                <a:solidFill>
                  <a:schemeClr val="dk1"/>
                </a:solidFill>
                <a:latin typeface="Calibri"/>
                <a:ea typeface="DejaVu Sans"/>
              </a:rPr>
              <a:t> </a:t>
            </a:r>
            <a:r>
              <a:rPr lang="en-US" sz="1800" b="0" strike="noStrike" spc="-1">
                <a:solidFill>
                  <a:schemeClr val="dk1"/>
                </a:solidFill>
                <a:latin typeface="Calibri"/>
                <a:ea typeface="DejaVu Sans"/>
              </a:rPr>
              <a:t>He works at the Slovenian Ministry of Higher Education, Science and Innovation</a:t>
            </a:r>
            <a:r>
              <a:rPr lang="sl-SI" sz="1800" b="0" strike="noStrike" spc="-1">
                <a:solidFill>
                  <a:schemeClr val="dk1"/>
                </a:solidFill>
                <a:latin typeface="Calibri"/>
                <a:ea typeface="DejaVu Sans"/>
              </a:rPr>
              <a:t> </a:t>
            </a:r>
            <a:r>
              <a:rPr lang="en-US" sz="1800" b="0" strike="noStrike" spc="-1">
                <a:solidFill>
                  <a:schemeClr val="dk1"/>
                </a:solidFill>
                <a:latin typeface="Calibri"/>
                <a:ea typeface="DejaVu Sans"/>
              </a:rPr>
              <a:t>and is a national delegate in ESFRI</a:t>
            </a:r>
            <a:r>
              <a:rPr lang="sl-SI" sz="1800" b="0" strike="noStrike" spc="-1">
                <a:solidFill>
                  <a:schemeClr val="dk1"/>
                </a:solidFill>
                <a:latin typeface="Calibri"/>
                <a:ea typeface="DejaVu Sans"/>
              </a:rPr>
              <a:t>.</a:t>
            </a:r>
            <a:endParaRPr lang="sl-SI" sz="1800" b="0" strike="noStrike" spc="-1">
              <a:solidFill>
                <a:srgbClr val="000000"/>
              </a:solidFill>
              <a:latin typeface="Calibri"/>
            </a:endParaRPr>
          </a:p>
          <a:p>
            <a:pPr defTabSz="914400">
              <a:lnSpc>
                <a:spcPct val="150000"/>
              </a:lnSpc>
            </a:pPr>
            <a:r>
              <a:rPr lang="sl-SI" sz="1800" b="1" strike="noStrike" spc="-1">
                <a:solidFill>
                  <a:schemeClr val="accent6">
                    <a:lumMod val="50000"/>
                  </a:schemeClr>
                </a:solidFill>
                <a:latin typeface="Calibri"/>
                <a:ea typeface="DejaVu Sans"/>
              </a:rPr>
              <a:t>Dr. Stanka Šebela</a:t>
            </a:r>
            <a:r>
              <a:rPr lang="sl-SI" sz="1800" b="0" strike="noStrike" spc="-1">
                <a:solidFill>
                  <a:schemeClr val="dk1"/>
                </a:solidFill>
                <a:latin typeface="Calibri"/>
                <a:ea typeface="DejaVu Sans"/>
              </a:rPr>
              <a:t>: </a:t>
            </a:r>
            <a:r>
              <a:rPr lang="en-US" sz="1800" b="0" strike="noStrike" spc="-1">
                <a:solidFill>
                  <a:schemeClr val="dk1"/>
                </a:solidFill>
                <a:latin typeface="Calibri"/>
                <a:ea typeface="DejaVu Sans"/>
              </a:rPr>
              <a:t>the coordinator of the </a:t>
            </a:r>
            <a:r>
              <a:rPr lang="sl-SI" sz="1800" b="0" strike="noStrike" spc="-1">
                <a:solidFill>
                  <a:schemeClr val="dk1"/>
                </a:solidFill>
                <a:latin typeface="Calibri"/>
                <a:ea typeface="DejaVu Sans"/>
              </a:rPr>
              <a:t>EPOS</a:t>
            </a:r>
            <a:r>
              <a:rPr lang="en-US" sz="1800" b="0" strike="noStrike" spc="-1">
                <a:solidFill>
                  <a:schemeClr val="dk1"/>
                </a:solidFill>
                <a:latin typeface="Calibri"/>
                <a:ea typeface="DejaVu Sans"/>
              </a:rPr>
              <a:t> Slovenia National Distributed Centre.</a:t>
            </a:r>
            <a:endParaRPr lang="sl-SI" sz="1800" b="0" strike="noStrike" spc="-1">
              <a:solidFill>
                <a:srgbClr val="000000"/>
              </a:solidFill>
              <a:latin typeface="Calibri"/>
            </a:endParaRPr>
          </a:p>
          <a:p>
            <a:pPr defTabSz="914400">
              <a:lnSpc>
                <a:spcPct val="100000"/>
              </a:lnSpc>
            </a:pPr>
            <a:r>
              <a:rPr lang="sl-SI" sz="1800" b="0" strike="noStrike" spc="-1">
                <a:solidFill>
                  <a:schemeClr val="dk1"/>
                </a:solidFill>
                <a:latin typeface="Calibri"/>
                <a:ea typeface="DejaVu Sans"/>
              </a:rPr>
              <a:t> </a:t>
            </a: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p:txBody>
      </p:sp>
      <p:sp>
        <p:nvSpPr>
          <p:cNvPr id="65" name="Pravokotnik 64"/>
          <p:cNvSpPr/>
          <p:nvPr/>
        </p:nvSpPr>
        <p:spPr>
          <a:xfrm>
            <a:off x="2160000" y="5040000"/>
            <a:ext cx="2518560" cy="54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sl-SI" sz="1800" b="0" strike="noStrike" spc="-1">
              <a:solidFill>
                <a:srgbClr val="000000"/>
              </a:solidFill>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Pravokotnik: zaokroženi vogali 65"/>
          <p:cNvSpPr/>
          <p:nvPr/>
        </p:nvSpPr>
        <p:spPr>
          <a:xfrm>
            <a:off x="2462040" y="2351520"/>
            <a:ext cx="6897240" cy="3074040"/>
          </a:xfrm>
          <a:prstGeom prst="roundRect">
            <a:avLst>
              <a:gd name="adj" fmla="val 16667"/>
            </a:avLst>
          </a:prstGeom>
          <a:solidFill>
            <a:srgbClr val="FFFFFF"/>
          </a:solidFill>
          <a:ln w="72000">
            <a:solidFill>
              <a:srgbClr val="954F72"/>
            </a:solidFill>
            <a:round/>
          </a:ln>
        </p:spPr>
        <p:style>
          <a:lnRef idx="0">
            <a:scrgbClr r="0" g="0" b="0"/>
          </a:lnRef>
          <a:fillRef idx="0">
            <a:scrgbClr r="0" g="0" b="0"/>
          </a:fillRef>
          <a:effectRef idx="0">
            <a:scrgbClr r="0" g="0" b="0"/>
          </a:effectRef>
          <a:fontRef idx="minor"/>
        </p:style>
        <p:txBody>
          <a:bodyPr lIns="126000" tIns="81000" rIns="126000" bIns="81000" anchor="ctr">
            <a:noAutofit/>
          </a:bodyPr>
          <a:lstStyle/>
          <a:p>
            <a:pPr>
              <a:lnSpc>
                <a:spcPct val="100000"/>
              </a:lnSpc>
            </a:pPr>
            <a:endParaRPr lang="sl-SI" sz="1800" b="0" strike="noStrike" spc="-1">
              <a:solidFill>
                <a:srgbClr val="000000"/>
              </a:solidFill>
              <a:latin typeface="Calibri"/>
            </a:endParaRPr>
          </a:p>
        </p:txBody>
      </p:sp>
      <p:sp>
        <p:nvSpPr>
          <p:cNvPr id="67" name="Pravokotnik: zaokroženi vogali 66"/>
          <p:cNvSpPr/>
          <p:nvPr/>
        </p:nvSpPr>
        <p:spPr>
          <a:xfrm>
            <a:off x="2585880" y="2525040"/>
            <a:ext cx="5076360" cy="2728800"/>
          </a:xfrm>
          <a:prstGeom prst="roundRect">
            <a:avLst>
              <a:gd name="adj" fmla="val 16667"/>
            </a:avLst>
          </a:prstGeom>
          <a:solidFill>
            <a:srgbClr val="FFFFFF"/>
          </a:solidFill>
          <a:ln w="72000">
            <a:solidFill>
              <a:srgbClr val="5B9BD5"/>
            </a:solidFill>
            <a:round/>
          </a:ln>
        </p:spPr>
        <p:style>
          <a:lnRef idx="0">
            <a:scrgbClr r="0" g="0" b="0"/>
          </a:lnRef>
          <a:fillRef idx="0">
            <a:scrgbClr r="0" g="0" b="0"/>
          </a:fillRef>
          <a:effectRef idx="0">
            <a:scrgbClr r="0" g="0" b="0"/>
          </a:effectRef>
          <a:fontRef idx="minor"/>
        </p:style>
        <p:txBody>
          <a:bodyPr lIns="126000" tIns="81000" rIns="126000" bIns="81000" anchor="ctr">
            <a:noAutofit/>
          </a:bodyPr>
          <a:lstStyle/>
          <a:p>
            <a:pPr>
              <a:lnSpc>
                <a:spcPct val="100000"/>
              </a:lnSpc>
            </a:pPr>
            <a:endParaRPr lang="sl-SI" sz="1800" b="0" strike="noStrike" spc="-1">
              <a:solidFill>
                <a:srgbClr val="000000"/>
              </a:solidFill>
              <a:latin typeface="Calibri"/>
            </a:endParaRPr>
          </a:p>
        </p:txBody>
      </p:sp>
      <p:sp>
        <p:nvSpPr>
          <p:cNvPr id="68" name="Pravokotnik: zaokroženi vogali 67"/>
          <p:cNvSpPr/>
          <p:nvPr/>
        </p:nvSpPr>
        <p:spPr>
          <a:xfrm>
            <a:off x="4826520" y="4305960"/>
            <a:ext cx="2235960" cy="1453320"/>
          </a:xfrm>
          <a:prstGeom prst="roundRect">
            <a:avLst>
              <a:gd name="adj" fmla="val 16667"/>
            </a:avLst>
          </a:prstGeom>
          <a:solidFill>
            <a:srgbClr val="FFFFFF"/>
          </a:solidFill>
          <a:ln w="72000">
            <a:solidFill>
              <a:srgbClr val="C55A11"/>
            </a:solidFill>
            <a:round/>
          </a:ln>
        </p:spPr>
        <p:style>
          <a:lnRef idx="0">
            <a:scrgbClr r="0" g="0" b="0"/>
          </a:lnRef>
          <a:fillRef idx="0">
            <a:scrgbClr r="0" g="0" b="0"/>
          </a:fillRef>
          <a:effectRef idx="0">
            <a:scrgbClr r="0" g="0" b="0"/>
          </a:effectRef>
          <a:fontRef idx="minor"/>
        </p:style>
        <p:txBody>
          <a:bodyPr lIns="126000" tIns="81000" rIns="126000" bIns="81000" anchor="ctr">
            <a:noAutofit/>
          </a:bodyPr>
          <a:lstStyle/>
          <a:p>
            <a:pPr>
              <a:lnSpc>
                <a:spcPct val="100000"/>
              </a:lnSpc>
            </a:pPr>
            <a:endParaRPr lang="sl-SI" sz="1800" b="0" strike="noStrike" spc="-1">
              <a:solidFill>
                <a:srgbClr val="000000"/>
              </a:solidFill>
              <a:latin typeface="Calibri"/>
            </a:endParaRPr>
          </a:p>
        </p:txBody>
      </p:sp>
      <p:sp>
        <p:nvSpPr>
          <p:cNvPr id="69" name="CasellaDiTesto 5"/>
          <p:cNvSpPr/>
          <p:nvPr/>
        </p:nvSpPr>
        <p:spPr>
          <a:xfrm>
            <a:off x="233640" y="661320"/>
            <a:ext cx="1177812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en-GB" sz="2400" b="1" strike="noStrike" spc="-1">
                <a:solidFill>
                  <a:srgbClr val="275536"/>
                </a:solidFill>
                <a:latin typeface="Calibri"/>
              </a:rPr>
              <a:t>F</a:t>
            </a:r>
            <a:r>
              <a:rPr lang="it-IT" sz="2400" b="1" strike="noStrike" spc="-1">
                <a:solidFill>
                  <a:srgbClr val="275536"/>
                </a:solidFill>
                <a:latin typeface="Calibri"/>
              </a:rPr>
              <a:t>inancial support</a:t>
            </a:r>
            <a:r>
              <a:rPr lang="it-IT" sz="1800" b="1" strike="noStrike" spc="-1">
                <a:solidFill>
                  <a:srgbClr val="275536"/>
                </a:solidFill>
                <a:latin typeface="Calibri"/>
              </a:rPr>
              <a:t> </a:t>
            </a:r>
            <a:endParaRPr lang="sl-SI" sz="1800" b="0" strike="noStrike" spc="-1">
              <a:solidFill>
                <a:srgbClr val="000000"/>
              </a:solidFill>
              <a:latin typeface="Calibri"/>
            </a:endParaRPr>
          </a:p>
        </p:txBody>
      </p:sp>
      <p:sp>
        <p:nvSpPr>
          <p:cNvPr id="70" name="Pravokotnik: zaokroženi vogali 69"/>
          <p:cNvSpPr/>
          <p:nvPr/>
        </p:nvSpPr>
        <p:spPr>
          <a:xfrm>
            <a:off x="3127680" y="1371600"/>
            <a:ext cx="5678640" cy="740880"/>
          </a:xfrm>
          <a:prstGeom prst="roundRect">
            <a:avLst>
              <a:gd name="adj" fmla="val 16667"/>
            </a:avLst>
          </a:prstGeom>
          <a:solidFill>
            <a:schemeClr val="accent2">
              <a:lumMod val="100000"/>
              <a:lumOff val="0"/>
            </a:schemeClr>
          </a:solidFill>
          <a:ln w="0">
            <a:solidFill>
              <a:srgbClr val="4472C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8000"/>
              </a:lnSpc>
              <a:spcAft>
                <a:spcPts val="799"/>
              </a:spcAft>
            </a:pPr>
            <a:r>
              <a:rPr lang="sl-SI" sz="2200" b="1" strike="noStrike" spc="-1">
                <a:solidFill>
                  <a:schemeClr val="accent6">
                    <a:lumMod val="50000"/>
                  </a:schemeClr>
                </a:solidFill>
                <a:latin typeface="Calibri"/>
                <a:ea typeface="Calibri"/>
              </a:rPr>
              <a:t>MINISTRY OF HIGHER EDUCATION, SCIENCE AND INNOVATION</a:t>
            </a:r>
            <a:endParaRPr lang="sl-SI" sz="2200" b="0" strike="noStrike" spc="-1">
              <a:solidFill>
                <a:srgbClr val="000000"/>
              </a:solidFill>
              <a:latin typeface="Calibri"/>
            </a:endParaRPr>
          </a:p>
        </p:txBody>
      </p:sp>
      <p:sp>
        <p:nvSpPr>
          <p:cNvPr id="71" name="Puščica: desno 70"/>
          <p:cNvSpPr/>
          <p:nvPr/>
        </p:nvSpPr>
        <p:spPr>
          <a:xfrm rot="5386800">
            <a:off x="5589360" y="2102400"/>
            <a:ext cx="551880" cy="647640"/>
          </a:xfrm>
          <a:prstGeom prst="rightArrow">
            <a:avLst>
              <a:gd name="adj1" fmla="val 50000"/>
              <a:gd name="adj2" fmla="val 25000"/>
            </a:avLst>
          </a:prstGeom>
          <a:solidFill>
            <a:schemeClr val="accent6">
              <a:lumMod val="60000"/>
              <a:lumOff val="40000"/>
            </a:schemeClr>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sl-SI" sz="1800" b="0" strike="noStrike" spc="-1">
              <a:solidFill>
                <a:srgbClr val="000000"/>
              </a:solidFill>
              <a:latin typeface="Calibri"/>
            </a:endParaRPr>
          </a:p>
        </p:txBody>
      </p:sp>
      <p:sp>
        <p:nvSpPr>
          <p:cNvPr id="72" name="Pravokotnik: zaokroženi vogali 71"/>
          <p:cNvSpPr/>
          <p:nvPr/>
        </p:nvSpPr>
        <p:spPr>
          <a:xfrm>
            <a:off x="3623400" y="2723400"/>
            <a:ext cx="4353120" cy="405000"/>
          </a:xfrm>
          <a:prstGeom prst="roundRect">
            <a:avLst>
              <a:gd name="adj" fmla="val 16667"/>
            </a:avLst>
          </a:prstGeom>
          <a:solidFill>
            <a:schemeClr val="accent4">
              <a:lumMod val="100000"/>
              <a:lumOff val="0"/>
            </a:schemeClr>
          </a:solidFill>
          <a:ln w="0">
            <a:solidFill>
              <a:srgbClr val="4472C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sl-SI" sz="1800" b="1" strike="noStrike" spc="-1">
                <a:solidFill>
                  <a:srgbClr val="385724"/>
                </a:solidFill>
                <a:latin typeface="Calibri"/>
              </a:rPr>
              <a:t>EPOS SLOVENIA CONSORTIUM</a:t>
            </a:r>
            <a:endParaRPr lang="sl-SI" sz="1800" b="0" strike="noStrike" spc="-1">
              <a:solidFill>
                <a:srgbClr val="000000"/>
              </a:solidFill>
              <a:latin typeface="Calibri"/>
            </a:endParaRPr>
          </a:p>
        </p:txBody>
      </p:sp>
      <p:sp>
        <p:nvSpPr>
          <p:cNvPr id="73" name="Prostoročno: oblika 72"/>
          <p:cNvSpPr/>
          <p:nvPr/>
        </p:nvSpPr>
        <p:spPr>
          <a:xfrm rot="10803600">
            <a:off x="3674520" y="3153600"/>
            <a:ext cx="995400" cy="619200"/>
          </a:xfrm>
          <a:custGeom>
            <a:avLst/>
            <a:gdLst>
              <a:gd name="textAreaLeft" fmla="*/ 0 w 995400"/>
              <a:gd name="textAreaRight" fmla="*/ 1000800 w 995400"/>
              <a:gd name="textAreaTop" fmla="*/ 0 h 619200"/>
              <a:gd name="textAreaBottom" fmla="*/ 624600 h 619200"/>
            </a:gdLst>
            <a:ahLst/>
            <a:cxnLst/>
            <a:rect l="textAreaLeft" t="textAreaTop" r="textAreaRight" b="textAreaBottom"/>
            <a:pathLst>
              <a:path w="787" h="799">
                <a:moveTo>
                  <a:pt x="439" y="12"/>
                </a:moveTo>
                <a:lnTo>
                  <a:pt x="535" y="102"/>
                </a:lnTo>
                <a:lnTo>
                  <a:pt x="391" y="246"/>
                </a:lnTo>
                <a:lnTo>
                  <a:pt x="252" y="108"/>
                </a:lnTo>
                <a:lnTo>
                  <a:pt x="349" y="12"/>
                </a:lnTo>
                <a:lnTo>
                  <a:pt x="0" y="0"/>
                </a:lnTo>
                <a:lnTo>
                  <a:pt x="12" y="348"/>
                </a:lnTo>
                <a:lnTo>
                  <a:pt x="108" y="258"/>
                </a:lnTo>
                <a:lnTo>
                  <a:pt x="282" y="433"/>
                </a:lnTo>
                <a:lnTo>
                  <a:pt x="282" y="799"/>
                </a:lnTo>
                <a:lnTo>
                  <a:pt x="511" y="799"/>
                </a:lnTo>
                <a:lnTo>
                  <a:pt x="511" y="427"/>
                </a:lnTo>
                <a:lnTo>
                  <a:pt x="685" y="252"/>
                </a:lnTo>
                <a:lnTo>
                  <a:pt x="781" y="348"/>
                </a:lnTo>
                <a:lnTo>
                  <a:pt x="787" y="0"/>
                </a:lnTo>
                <a:lnTo>
                  <a:pt x="439" y="12"/>
                </a:lnTo>
                <a:close/>
              </a:path>
            </a:pathLst>
          </a:custGeom>
          <a:solidFill>
            <a:srgbClr val="A9D18E"/>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sl-SI" sz="1800" b="0" strike="noStrike" spc="-1">
              <a:solidFill>
                <a:srgbClr val="000000"/>
              </a:solidFill>
              <a:latin typeface="Calibri"/>
            </a:endParaRPr>
          </a:p>
        </p:txBody>
      </p:sp>
      <p:sp>
        <p:nvSpPr>
          <p:cNvPr id="74" name="Prostoročno: oblika 73"/>
          <p:cNvSpPr/>
          <p:nvPr/>
        </p:nvSpPr>
        <p:spPr>
          <a:xfrm rot="10803600">
            <a:off x="7001280" y="3154320"/>
            <a:ext cx="995040" cy="619200"/>
          </a:xfrm>
          <a:custGeom>
            <a:avLst/>
            <a:gdLst>
              <a:gd name="textAreaLeft" fmla="*/ 0 w 995040"/>
              <a:gd name="textAreaRight" fmla="*/ 1000440 w 995040"/>
              <a:gd name="textAreaTop" fmla="*/ 0 h 619200"/>
              <a:gd name="textAreaBottom" fmla="*/ 624600 h 619200"/>
            </a:gdLst>
            <a:ahLst/>
            <a:cxnLst/>
            <a:rect l="textAreaLeft" t="textAreaTop" r="textAreaRight" b="textAreaBottom"/>
            <a:pathLst>
              <a:path w="787" h="799">
                <a:moveTo>
                  <a:pt x="439" y="12"/>
                </a:moveTo>
                <a:lnTo>
                  <a:pt x="535" y="102"/>
                </a:lnTo>
                <a:lnTo>
                  <a:pt x="391" y="246"/>
                </a:lnTo>
                <a:lnTo>
                  <a:pt x="252" y="108"/>
                </a:lnTo>
                <a:lnTo>
                  <a:pt x="349" y="12"/>
                </a:lnTo>
                <a:lnTo>
                  <a:pt x="0" y="0"/>
                </a:lnTo>
                <a:lnTo>
                  <a:pt x="12" y="348"/>
                </a:lnTo>
                <a:lnTo>
                  <a:pt x="108" y="258"/>
                </a:lnTo>
                <a:lnTo>
                  <a:pt x="282" y="433"/>
                </a:lnTo>
                <a:lnTo>
                  <a:pt x="282" y="799"/>
                </a:lnTo>
                <a:lnTo>
                  <a:pt x="511" y="799"/>
                </a:lnTo>
                <a:lnTo>
                  <a:pt x="511" y="427"/>
                </a:lnTo>
                <a:lnTo>
                  <a:pt x="685" y="252"/>
                </a:lnTo>
                <a:lnTo>
                  <a:pt x="781" y="348"/>
                </a:lnTo>
                <a:lnTo>
                  <a:pt x="787" y="0"/>
                </a:lnTo>
                <a:lnTo>
                  <a:pt x="439" y="12"/>
                </a:lnTo>
                <a:close/>
              </a:path>
            </a:pathLst>
          </a:custGeom>
          <a:solidFill>
            <a:srgbClr val="A9D18E"/>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sl-SI" sz="1800" b="0" strike="noStrike" spc="-1">
              <a:solidFill>
                <a:srgbClr val="000000"/>
              </a:solidFill>
              <a:latin typeface="Calibri"/>
            </a:endParaRPr>
          </a:p>
        </p:txBody>
      </p:sp>
      <p:sp>
        <p:nvSpPr>
          <p:cNvPr id="75" name="Pravokotnik: zaokroženi vogali 74"/>
          <p:cNvSpPr/>
          <p:nvPr/>
        </p:nvSpPr>
        <p:spPr>
          <a:xfrm>
            <a:off x="4987080" y="4391280"/>
            <a:ext cx="1807560" cy="547920"/>
          </a:xfrm>
          <a:prstGeom prst="roundRect">
            <a:avLst>
              <a:gd name="adj" fmla="val 16667"/>
            </a:avLst>
          </a:prstGeom>
          <a:solidFill>
            <a:schemeClr val="hlink">
              <a:lumMod val="20000"/>
              <a:lumOff val="80000"/>
            </a:schemeClr>
          </a:solidFill>
          <a:ln w="0">
            <a:solidFill>
              <a:srgbClr val="4472C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sl-SI" sz="1800" b="1" strike="noStrike" spc="-1">
                <a:solidFill>
                  <a:srgbClr val="385724"/>
                </a:solidFill>
                <a:latin typeface="Calibri"/>
              </a:rPr>
              <a:t>ZRC SAZU</a:t>
            </a:r>
            <a:endParaRPr lang="sl-SI" sz="1800" b="0" strike="noStrike" spc="-1">
              <a:solidFill>
                <a:srgbClr val="000000"/>
              </a:solidFill>
              <a:latin typeface="Calibri"/>
            </a:endParaRPr>
          </a:p>
          <a:p>
            <a:pPr algn="ctr">
              <a:lnSpc>
                <a:spcPct val="100000"/>
              </a:lnSpc>
            </a:pPr>
            <a:r>
              <a:rPr lang="sl-SI" sz="1600" b="0" strike="noStrike" spc="-1">
                <a:solidFill>
                  <a:srgbClr val="000000"/>
                </a:solidFill>
                <a:latin typeface="Calibri"/>
              </a:rPr>
              <a:t>Leading partner</a:t>
            </a:r>
          </a:p>
        </p:txBody>
      </p:sp>
      <p:sp>
        <p:nvSpPr>
          <p:cNvPr id="76" name="Pravokotnik: zaokroženi vogali 75"/>
          <p:cNvSpPr/>
          <p:nvPr/>
        </p:nvSpPr>
        <p:spPr>
          <a:xfrm>
            <a:off x="6512760" y="3830040"/>
            <a:ext cx="930600" cy="385200"/>
          </a:xfrm>
          <a:prstGeom prst="roundRect">
            <a:avLst>
              <a:gd name="adj" fmla="val 16667"/>
            </a:avLst>
          </a:prstGeom>
          <a:solidFill>
            <a:srgbClr val="EBDAE3"/>
          </a:solidFill>
          <a:ln w="0">
            <a:solidFill>
              <a:srgbClr val="4472C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sl-SI" sz="1800" b="1" strike="noStrike" spc="-1">
                <a:solidFill>
                  <a:srgbClr val="385724"/>
                </a:solidFill>
                <a:latin typeface="Calibri"/>
              </a:rPr>
              <a:t>IJS</a:t>
            </a:r>
            <a:endParaRPr lang="sl-SI" sz="1800" b="0" strike="noStrike" spc="-1">
              <a:solidFill>
                <a:srgbClr val="000000"/>
              </a:solidFill>
              <a:latin typeface="Calibri"/>
            </a:endParaRPr>
          </a:p>
        </p:txBody>
      </p:sp>
      <p:sp>
        <p:nvSpPr>
          <p:cNvPr id="77" name="Pravokotnik: zaokroženi vogali 76"/>
          <p:cNvSpPr/>
          <p:nvPr/>
        </p:nvSpPr>
        <p:spPr>
          <a:xfrm>
            <a:off x="2794680" y="3852000"/>
            <a:ext cx="1130400" cy="403200"/>
          </a:xfrm>
          <a:prstGeom prst="roundRect">
            <a:avLst>
              <a:gd name="adj" fmla="val 16667"/>
            </a:avLst>
          </a:prstGeom>
          <a:solidFill>
            <a:srgbClr val="EBDAE3"/>
          </a:solidFill>
          <a:ln w="0">
            <a:solidFill>
              <a:srgbClr val="4472C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sl-SI" sz="1800" b="1" strike="noStrike" spc="-1">
                <a:solidFill>
                  <a:srgbClr val="385724"/>
                </a:solidFill>
                <a:latin typeface="Calibri"/>
              </a:rPr>
              <a:t>GeoZS</a:t>
            </a:r>
            <a:endParaRPr lang="sl-SI" sz="1800" b="0" strike="noStrike" spc="-1">
              <a:solidFill>
                <a:srgbClr val="000000"/>
              </a:solidFill>
              <a:latin typeface="Calibri"/>
            </a:endParaRPr>
          </a:p>
        </p:txBody>
      </p:sp>
      <p:sp>
        <p:nvSpPr>
          <p:cNvPr id="78" name="Pravokotnik: zaokroženi vogali 77"/>
          <p:cNvSpPr/>
          <p:nvPr/>
        </p:nvSpPr>
        <p:spPr>
          <a:xfrm>
            <a:off x="7790400" y="3840120"/>
            <a:ext cx="919080" cy="385560"/>
          </a:xfrm>
          <a:prstGeom prst="roundRect">
            <a:avLst>
              <a:gd name="adj" fmla="val 16667"/>
            </a:avLst>
          </a:prstGeom>
          <a:solidFill>
            <a:schemeClr val="folHlink">
              <a:lumMod val="20000"/>
              <a:lumOff val="80000"/>
            </a:schemeClr>
          </a:solidFill>
          <a:ln w="0">
            <a:solidFill>
              <a:srgbClr val="4472C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sl-SI" sz="1800" b="1" strike="noStrike" spc="-1">
                <a:solidFill>
                  <a:srgbClr val="385724"/>
                </a:solidFill>
                <a:latin typeface="Calibri"/>
              </a:rPr>
              <a:t>ARSO</a:t>
            </a:r>
            <a:endParaRPr lang="sl-SI" sz="1800" b="0" strike="noStrike" spc="-1">
              <a:solidFill>
                <a:srgbClr val="000000"/>
              </a:solidFill>
              <a:latin typeface="Calibri"/>
            </a:endParaRPr>
          </a:p>
        </p:txBody>
      </p:sp>
      <p:sp>
        <p:nvSpPr>
          <p:cNvPr id="79" name="Pravokotnik: zaokroženi vogali 78"/>
          <p:cNvSpPr/>
          <p:nvPr/>
        </p:nvSpPr>
        <p:spPr>
          <a:xfrm>
            <a:off x="4383000" y="3849840"/>
            <a:ext cx="952920" cy="366840"/>
          </a:xfrm>
          <a:prstGeom prst="roundRect">
            <a:avLst>
              <a:gd name="adj" fmla="val 16667"/>
            </a:avLst>
          </a:prstGeom>
          <a:solidFill>
            <a:srgbClr val="EBDAE3"/>
          </a:solidFill>
          <a:ln w="0">
            <a:solidFill>
              <a:srgbClr val="4472C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sl-SI" sz="1800" b="1" strike="noStrike" spc="-1">
                <a:solidFill>
                  <a:srgbClr val="385724"/>
                </a:solidFill>
                <a:latin typeface="Calibri"/>
              </a:rPr>
              <a:t>UL-FGG</a:t>
            </a:r>
            <a:endParaRPr lang="sl-SI" sz="1800" b="0" strike="noStrike" spc="-1">
              <a:solidFill>
                <a:srgbClr val="000000"/>
              </a:solidFill>
              <a:latin typeface="Calibri"/>
            </a:endParaRPr>
          </a:p>
        </p:txBody>
      </p:sp>
      <p:sp>
        <p:nvSpPr>
          <p:cNvPr id="80" name="Puščica: desno 79"/>
          <p:cNvSpPr/>
          <p:nvPr/>
        </p:nvSpPr>
        <p:spPr>
          <a:xfrm rot="5388600">
            <a:off x="5302800" y="3416040"/>
            <a:ext cx="1207440" cy="666720"/>
          </a:xfrm>
          <a:prstGeom prst="rightArrow">
            <a:avLst>
              <a:gd name="adj1" fmla="val 50000"/>
              <a:gd name="adj2" fmla="val 45121"/>
            </a:avLst>
          </a:prstGeom>
          <a:solidFill>
            <a:srgbClr val="A9D18E"/>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sl-SI" sz="1800" b="0" strike="noStrike" spc="-1">
              <a:solidFill>
                <a:srgbClr val="000000"/>
              </a:solidFill>
              <a:latin typeface="Calibri"/>
            </a:endParaRPr>
          </a:p>
        </p:txBody>
      </p:sp>
      <p:sp>
        <p:nvSpPr>
          <p:cNvPr id="81" name="Pravokotnik 80"/>
          <p:cNvSpPr/>
          <p:nvPr/>
        </p:nvSpPr>
        <p:spPr>
          <a:xfrm>
            <a:off x="4557600" y="1933920"/>
            <a:ext cx="2877120" cy="390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sl-SI" sz="1800" b="0" strike="noStrike" spc="-1">
              <a:solidFill>
                <a:srgbClr val="000000"/>
              </a:solidFill>
              <a:latin typeface="Calibri"/>
            </a:endParaRPr>
          </a:p>
        </p:txBody>
      </p:sp>
      <p:sp>
        <p:nvSpPr>
          <p:cNvPr id="82" name="Pravokotnik 81"/>
          <p:cNvSpPr/>
          <p:nvPr/>
        </p:nvSpPr>
        <p:spPr>
          <a:xfrm>
            <a:off x="4557600" y="1933920"/>
            <a:ext cx="2877120" cy="390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sl-SI" sz="1800" b="0" strike="noStrike" spc="-1">
              <a:solidFill>
                <a:srgbClr val="000000"/>
              </a:solidFill>
              <a:latin typeface="Calibri"/>
            </a:endParaRPr>
          </a:p>
        </p:txBody>
      </p:sp>
      <p:sp>
        <p:nvSpPr>
          <p:cNvPr id="83" name="Pravokotnik 82"/>
          <p:cNvSpPr/>
          <p:nvPr/>
        </p:nvSpPr>
        <p:spPr>
          <a:xfrm>
            <a:off x="2784600" y="4860360"/>
            <a:ext cx="2876760" cy="263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sl-SI" sz="1400" b="1" strike="noStrike" spc="-1">
                <a:solidFill>
                  <a:srgbClr val="5B9BD5"/>
                </a:solidFill>
                <a:latin typeface="Calibri"/>
              </a:rPr>
              <a:t>RI-SI-EPOS (2019-2021)</a:t>
            </a:r>
            <a:endParaRPr lang="sl-SI" sz="1400" b="0" strike="noStrike" spc="-1">
              <a:solidFill>
                <a:srgbClr val="000000"/>
              </a:solidFill>
              <a:latin typeface="Calibri"/>
            </a:endParaRPr>
          </a:p>
        </p:txBody>
      </p:sp>
      <p:sp>
        <p:nvSpPr>
          <p:cNvPr id="84" name="Pravokotnik 83"/>
          <p:cNvSpPr/>
          <p:nvPr/>
        </p:nvSpPr>
        <p:spPr>
          <a:xfrm>
            <a:off x="2784960" y="4856400"/>
            <a:ext cx="2876760" cy="267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sl-SI" sz="1400" b="1" strike="noStrike" spc="-1">
                <a:solidFill>
                  <a:srgbClr val="5B9BD5"/>
                </a:solidFill>
                <a:latin typeface="Calibri"/>
              </a:rPr>
              <a:t>RI-SI-EPOS (2019-2021)</a:t>
            </a:r>
            <a:endParaRPr lang="sl-SI" sz="1400" b="0" strike="noStrike" spc="-1">
              <a:solidFill>
                <a:srgbClr val="000000"/>
              </a:solidFill>
              <a:latin typeface="Calibri"/>
            </a:endParaRPr>
          </a:p>
        </p:txBody>
      </p:sp>
      <p:sp>
        <p:nvSpPr>
          <p:cNvPr id="85" name="Pravokotnik 84"/>
          <p:cNvSpPr/>
          <p:nvPr/>
        </p:nvSpPr>
        <p:spPr>
          <a:xfrm>
            <a:off x="4557600" y="1933920"/>
            <a:ext cx="2877120" cy="390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sl-SI" sz="1800" b="0" strike="noStrike" spc="-1">
              <a:solidFill>
                <a:srgbClr val="000000"/>
              </a:solidFill>
              <a:latin typeface="Calibri"/>
            </a:endParaRPr>
          </a:p>
        </p:txBody>
      </p:sp>
      <p:sp>
        <p:nvSpPr>
          <p:cNvPr id="86" name="Pravokotnik 85"/>
          <p:cNvSpPr/>
          <p:nvPr/>
        </p:nvSpPr>
        <p:spPr>
          <a:xfrm>
            <a:off x="7717680" y="5572800"/>
            <a:ext cx="2874240" cy="263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sl-SI" sz="1800" b="0" strike="noStrike" spc="-1">
              <a:solidFill>
                <a:srgbClr val="000000"/>
              </a:solidFill>
              <a:latin typeface="Calibri"/>
            </a:endParaRPr>
          </a:p>
        </p:txBody>
      </p:sp>
      <p:sp>
        <p:nvSpPr>
          <p:cNvPr id="87" name="Pravokotnik 86"/>
          <p:cNvSpPr/>
          <p:nvPr/>
        </p:nvSpPr>
        <p:spPr>
          <a:xfrm>
            <a:off x="5074560" y="5196240"/>
            <a:ext cx="2876760" cy="442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sl-SI" sz="1400" b="1" strike="noStrike" spc="-1">
                <a:solidFill>
                  <a:srgbClr val="ED7D31"/>
                </a:solidFill>
                <a:latin typeface="Calibri"/>
              </a:rPr>
              <a:t>EPOS SP (2020 - 2023)</a:t>
            </a:r>
            <a:endParaRPr lang="sl-SI" sz="1400" b="0" strike="noStrike" spc="-1">
              <a:solidFill>
                <a:srgbClr val="000000"/>
              </a:solidFill>
              <a:latin typeface="Calibri"/>
            </a:endParaRPr>
          </a:p>
          <a:p>
            <a:pPr>
              <a:lnSpc>
                <a:spcPct val="100000"/>
              </a:lnSpc>
            </a:pPr>
            <a:r>
              <a:rPr lang="sl-SI" sz="1400" b="1" strike="noStrike" spc="-1">
                <a:solidFill>
                  <a:srgbClr val="ED7D31"/>
                </a:solidFill>
                <a:latin typeface="Calibri"/>
              </a:rPr>
              <a:t>EPOS ON (2024- 2027)</a:t>
            </a:r>
            <a:endParaRPr lang="sl-SI" sz="1400" b="0" strike="noStrike" spc="-1">
              <a:solidFill>
                <a:srgbClr val="000000"/>
              </a:solidFill>
              <a:latin typeface="Calibri"/>
            </a:endParaRPr>
          </a:p>
        </p:txBody>
      </p:sp>
      <p:sp>
        <p:nvSpPr>
          <p:cNvPr id="88" name="Pravokotnik 87"/>
          <p:cNvSpPr/>
          <p:nvPr/>
        </p:nvSpPr>
        <p:spPr>
          <a:xfrm>
            <a:off x="7500600" y="5148720"/>
            <a:ext cx="1582200" cy="268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sl-SI" sz="1400" b="1" strike="noStrike" spc="-1">
                <a:solidFill>
                  <a:srgbClr val="954F72"/>
                </a:solidFill>
                <a:latin typeface="Calibri"/>
              </a:rPr>
              <a:t>ESFRI (2022 - 2027)</a:t>
            </a:r>
            <a:endParaRPr lang="sl-SI" sz="1400" b="0" strike="noStrike" spc="-1">
              <a:solidFill>
                <a:srgbClr val="000000"/>
              </a:solidFill>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Pravokotnik 88"/>
          <p:cNvSpPr/>
          <p:nvPr/>
        </p:nvSpPr>
        <p:spPr>
          <a:xfrm>
            <a:off x="4655880" y="2528640"/>
            <a:ext cx="4636080" cy="39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sl-SI" sz="1800" b="0" strike="noStrike" spc="-1">
              <a:solidFill>
                <a:srgbClr val="000000"/>
              </a:solidFill>
              <a:latin typeface="Calibri"/>
            </a:endParaRPr>
          </a:p>
        </p:txBody>
      </p:sp>
      <p:sp>
        <p:nvSpPr>
          <p:cNvPr id="90" name="Pravokotnik 89"/>
          <p:cNvSpPr/>
          <p:nvPr/>
        </p:nvSpPr>
        <p:spPr>
          <a:xfrm>
            <a:off x="1260000" y="766800"/>
            <a:ext cx="9788760" cy="7509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sl-SI" sz="2200" b="0" strike="noStrike" spc="-1">
              <a:solidFill>
                <a:srgbClr val="000000"/>
              </a:solidFill>
              <a:latin typeface="Calibri"/>
            </a:endParaRPr>
          </a:p>
          <a:p>
            <a:pPr>
              <a:lnSpc>
                <a:spcPct val="100000"/>
              </a:lnSpc>
            </a:pPr>
            <a:endParaRPr lang="sl-SI" sz="2200" b="0" strike="noStrike" spc="-1">
              <a:solidFill>
                <a:srgbClr val="000000"/>
              </a:solidFill>
              <a:latin typeface="Calibri"/>
            </a:endParaRPr>
          </a:p>
          <a:p>
            <a:pPr>
              <a:lnSpc>
                <a:spcPct val="100000"/>
              </a:lnSpc>
            </a:pPr>
            <a:endParaRPr lang="sl-SI" sz="2200" b="0" strike="noStrike" spc="-1">
              <a:solidFill>
                <a:srgbClr val="000000"/>
              </a:solidFill>
              <a:latin typeface="Calibri"/>
            </a:endParaRPr>
          </a:p>
          <a:p>
            <a:pPr>
              <a:lnSpc>
                <a:spcPct val="100000"/>
              </a:lnSpc>
            </a:pPr>
            <a:r>
              <a:rPr lang="sl-SI" sz="2200" b="1" strike="noStrike" spc="-1">
                <a:solidFill>
                  <a:srgbClr val="385724"/>
                </a:solidFill>
                <a:latin typeface="Calibri"/>
              </a:rPr>
              <a:t>Co-financing of international infrastructure project EPOS </a:t>
            </a:r>
            <a:endParaRPr lang="sl-SI" sz="2200" b="0" strike="noStrike" spc="-1">
              <a:solidFill>
                <a:srgbClr val="000000"/>
              </a:solidFill>
              <a:latin typeface="Calibri"/>
            </a:endParaRPr>
          </a:p>
          <a:p>
            <a:pPr>
              <a:lnSpc>
                <a:spcPct val="100000"/>
              </a:lnSpc>
            </a:pPr>
            <a:r>
              <a:rPr lang="sl-SI" sz="1600" b="0" strike="noStrike" spc="-1">
                <a:solidFill>
                  <a:srgbClr val="000000"/>
                </a:solidFill>
                <a:latin typeface="Calibri"/>
              </a:rPr>
              <a:t>(</a:t>
            </a:r>
            <a:r>
              <a:rPr lang="sl-SI" sz="1600" b="0" u="sng" strike="noStrike" spc="-1">
                <a:solidFill>
                  <a:srgbClr val="0563C1"/>
                </a:solidFill>
                <a:uFillTx/>
                <a:latin typeface="Calibri"/>
                <a:hlinkClick r:id="rId2"/>
              </a:rPr>
              <a:t>https://izrkp.zrc-sazu.si/en/programi-in-projekti/co-financing-of-international-infrastructure-project-epos</a:t>
            </a:r>
            <a:r>
              <a:rPr lang="sl-SI" sz="1600" b="0" strike="noStrike" spc="-1">
                <a:solidFill>
                  <a:srgbClr val="000000"/>
                </a:solidFill>
                <a:latin typeface="Calibri"/>
              </a:rPr>
              <a:t>)</a:t>
            </a:r>
          </a:p>
          <a:p>
            <a:pPr>
              <a:lnSpc>
                <a:spcPct val="100000"/>
              </a:lnSpc>
            </a:pPr>
            <a:r>
              <a:rPr lang="sl-SI" sz="1500" b="0" strike="noStrike" spc="-1">
                <a:solidFill>
                  <a:srgbClr val="000000"/>
                </a:solidFill>
                <a:latin typeface="Calibri"/>
              </a:rPr>
              <a:t>Programme ID I0-E017</a:t>
            </a:r>
          </a:p>
          <a:p>
            <a:pPr>
              <a:lnSpc>
                <a:spcPct val="100000"/>
              </a:lnSpc>
            </a:pPr>
            <a:r>
              <a:rPr lang="sl-SI" sz="1500" b="0" strike="noStrike" spc="-1">
                <a:solidFill>
                  <a:srgbClr val="000000"/>
                </a:solidFill>
                <a:latin typeface="Calibri"/>
              </a:rPr>
              <a:t>Slovenian Research And Innovation Agency, Ministry of Higher Education, Science and Innovation</a:t>
            </a:r>
          </a:p>
          <a:p>
            <a:pPr>
              <a:lnSpc>
                <a:spcPct val="100000"/>
              </a:lnSpc>
            </a:pPr>
            <a:r>
              <a:rPr lang="sl-SI" sz="1500" b="0" strike="noStrike" spc="-1">
                <a:solidFill>
                  <a:srgbClr val="000000"/>
                </a:solidFill>
                <a:latin typeface="Calibri"/>
              </a:rPr>
              <a:t>Planned activities of NRRI ESFRI project EPOS for the period 2022 to 2027:</a:t>
            </a:r>
          </a:p>
          <a:p>
            <a:pPr>
              <a:lnSpc>
                <a:spcPct val="100000"/>
              </a:lnSpc>
            </a:pPr>
            <a:endParaRPr lang="sl-SI" sz="1500" b="0" strike="noStrike" spc="-1">
              <a:solidFill>
                <a:srgbClr val="000000"/>
              </a:solidFill>
              <a:latin typeface="Calibri"/>
            </a:endParaRPr>
          </a:p>
          <a:p>
            <a:pPr>
              <a:lnSpc>
                <a:spcPct val="200000"/>
              </a:lnSpc>
            </a:pPr>
            <a:r>
              <a:rPr lang="sl-SI" sz="1500" b="1" strike="noStrike" spc="-1">
                <a:solidFill>
                  <a:srgbClr val="385724"/>
                </a:solidFill>
                <a:latin typeface="Calibri"/>
              </a:rPr>
              <a:t>Goal</a:t>
            </a:r>
            <a:r>
              <a:rPr lang="sl-SI" sz="1500" b="0" strike="noStrike" spc="-1">
                <a:solidFill>
                  <a:srgbClr val="000000"/>
                </a:solidFill>
                <a:latin typeface="Calibri"/>
              </a:rPr>
              <a:t> </a:t>
            </a:r>
            <a:r>
              <a:rPr lang="sl-SI" sz="1500" b="1" strike="noStrike" spc="-1">
                <a:solidFill>
                  <a:srgbClr val="385724"/>
                </a:solidFill>
                <a:latin typeface="Calibri"/>
              </a:rPr>
              <a:t>1</a:t>
            </a:r>
            <a:r>
              <a:rPr lang="sl-SI" sz="1500" b="0" strike="noStrike" spc="-1">
                <a:solidFill>
                  <a:srgbClr val="000000"/>
                </a:solidFill>
                <a:latin typeface="Calibri"/>
              </a:rPr>
              <a:t>: Development of research community in Slovenia that works in the field of geosciences.</a:t>
            </a:r>
          </a:p>
          <a:p>
            <a:pPr>
              <a:lnSpc>
                <a:spcPct val="200000"/>
              </a:lnSpc>
            </a:pPr>
            <a:r>
              <a:rPr lang="sl-SI" sz="1500" b="1" strike="noStrike" spc="-1">
                <a:solidFill>
                  <a:srgbClr val="385724"/>
                </a:solidFill>
                <a:latin typeface="Calibri"/>
              </a:rPr>
              <a:t>Goal</a:t>
            </a:r>
            <a:r>
              <a:rPr lang="sl-SI" sz="1500" b="0" strike="noStrike" spc="-1">
                <a:solidFill>
                  <a:srgbClr val="000000"/>
                </a:solidFill>
                <a:latin typeface="Calibri"/>
              </a:rPr>
              <a:t> </a:t>
            </a:r>
            <a:r>
              <a:rPr lang="sl-SI" sz="1500" b="1" strike="noStrike" spc="-1">
                <a:solidFill>
                  <a:srgbClr val="385724"/>
                </a:solidFill>
                <a:latin typeface="Calibri"/>
              </a:rPr>
              <a:t>2</a:t>
            </a:r>
            <a:r>
              <a:rPr lang="sl-SI" sz="1500" b="0" strike="noStrike" spc="-1">
                <a:solidFill>
                  <a:srgbClr val="000000"/>
                </a:solidFill>
                <a:latin typeface="Calibri"/>
              </a:rPr>
              <a:t>: Maintainance and development of research infrastructure in Slovenia in the field of geosciences.</a:t>
            </a:r>
          </a:p>
          <a:p>
            <a:pPr>
              <a:lnSpc>
                <a:spcPct val="200000"/>
              </a:lnSpc>
            </a:pPr>
            <a:r>
              <a:rPr lang="sl-SI" sz="1500" b="1" strike="noStrike" spc="-1">
                <a:solidFill>
                  <a:srgbClr val="385724"/>
                </a:solidFill>
                <a:latin typeface="Calibri"/>
              </a:rPr>
              <a:t>Goal</a:t>
            </a:r>
            <a:r>
              <a:rPr lang="sl-SI" sz="1500" b="0" strike="noStrike" spc="-1">
                <a:solidFill>
                  <a:srgbClr val="000000"/>
                </a:solidFill>
                <a:latin typeface="Calibri"/>
              </a:rPr>
              <a:t> </a:t>
            </a:r>
            <a:r>
              <a:rPr lang="sl-SI" sz="1500" b="1" strike="noStrike" spc="-1">
                <a:solidFill>
                  <a:srgbClr val="385724"/>
                </a:solidFill>
                <a:latin typeface="Calibri"/>
              </a:rPr>
              <a:t>3</a:t>
            </a:r>
            <a:r>
              <a:rPr lang="sl-SI" sz="1500" b="0" strike="noStrike" spc="-1">
                <a:solidFill>
                  <a:srgbClr val="000000"/>
                </a:solidFill>
                <a:latin typeface="Calibri"/>
              </a:rPr>
              <a:t>: Direct cooperation in EPOS-ERIC activities.</a:t>
            </a:r>
          </a:p>
          <a:p>
            <a:pPr>
              <a:lnSpc>
                <a:spcPct val="200000"/>
              </a:lnSpc>
            </a:pPr>
            <a:r>
              <a:rPr lang="sl-SI" sz="1500" b="1" strike="noStrike" spc="-1">
                <a:solidFill>
                  <a:srgbClr val="385724"/>
                </a:solidFill>
                <a:latin typeface="Calibri"/>
              </a:rPr>
              <a:t>Goal</a:t>
            </a:r>
            <a:r>
              <a:rPr lang="sl-SI" sz="1500" b="0" strike="noStrike" spc="-1">
                <a:solidFill>
                  <a:srgbClr val="000000"/>
                </a:solidFill>
                <a:latin typeface="Calibri"/>
              </a:rPr>
              <a:t> </a:t>
            </a:r>
            <a:r>
              <a:rPr lang="sl-SI" sz="1500" b="1" strike="noStrike" spc="-1">
                <a:solidFill>
                  <a:srgbClr val="385724"/>
                </a:solidFill>
                <a:latin typeface="Calibri"/>
              </a:rPr>
              <a:t>4</a:t>
            </a:r>
            <a:r>
              <a:rPr lang="sl-SI" sz="1500" b="0" strike="noStrike" spc="-1">
                <a:solidFill>
                  <a:srgbClr val="000000"/>
                </a:solidFill>
                <a:latin typeface="Calibri"/>
              </a:rPr>
              <a:t>: To make aware researchers, academic communities and wider public about news related to geosciences.</a:t>
            </a:r>
          </a:p>
          <a:p>
            <a:pPr>
              <a:lnSpc>
                <a:spcPct val="200000"/>
              </a:lnSpc>
            </a:pPr>
            <a:r>
              <a:rPr lang="sl-SI" sz="1500" b="1" strike="noStrike" spc="-1">
                <a:solidFill>
                  <a:srgbClr val="385724"/>
                </a:solidFill>
                <a:latin typeface="Calibri"/>
              </a:rPr>
              <a:t>Goal</a:t>
            </a:r>
            <a:r>
              <a:rPr lang="sl-SI" sz="1500" b="0" strike="noStrike" spc="-1">
                <a:solidFill>
                  <a:srgbClr val="000000"/>
                </a:solidFill>
                <a:latin typeface="Calibri"/>
              </a:rPr>
              <a:t> </a:t>
            </a:r>
            <a:r>
              <a:rPr lang="sl-SI" sz="1500" b="1" strike="noStrike" spc="-1">
                <a:solidFill>
                  <a:srgbClr val="000000"/>
                </a:solidFill>
                <a:latin typeface="Calibri"/>
              </a:rPr>
              <a:t>5</a:t>
            </a:r>
            <a:r>
              <a:rPr lang="sl-SI" sz="1500" b="0" strike="noStrike" spc="-1">
                <a:solidFill>
                  <a:srgbClr val="000000"/>
                </a:solidFill>
                <a:latin typeface="Calibri"/>
              </a:rPr>
              <a:t>: Participation of RI EPOS activities at university studies.</a:t>
            </a:r>
          </a:p>
          <a:p>
            <a:pPr>
              <a:lnSpc>
                <a:spcPct val="200000"/>
              </a:lnSpc>
            </a:pPr>
            <a:endParaRPr lang="sl-SI" sz="1500" b="0" strike="noStrike" spc="-1">
              <a:solidFill>
                <a:srgbClr val="000000"/>
              </a:solidFill>
              <a:latin typeface="Calibri"/>
            </a:endParaRPr>
          </a:p>
          <a:p>
            <a:pPr>
              <a:lnSpc>
                <a:spcPct val="100000"/>
              </a:lnSpc>
            </a:pPr>
            <a:r>
              <a:rPr lang="sl-SI" sz="1500" b="1" strike="noStrike" spc="-1">
                <a:solidFill>
                  <a:srgbClr val="000000"/>
                </a:solidFill>
                <a:latin typeface="Calibri"/>
              </a:rPr>
              <a:t> </a:t>
            </a:r>
            <a:endParaRPr lang="sl-SI" sz="1500" b="0" strike="noStrike" spc="-1">
              <a:solidFill>
                <a:srgbClr val="000000"/>
              </a:solidFill>
              <a:latin typeface="Calibri"/>
            </a:endParaRPr>
          </a:p>
          <a:p>
            <a:pPr>
              <a:lnSpc>
                <a:spcPct val="100000"/>
              </a:lnSpc>
            </a:pPr>
            <a:endParaRPr lang="sl-SI" sz="1500" b="0" strike="noStrike" spc="-1">
              <a:solidFill>
                <a:srgbClr val="000000"/>
              </a:solidFill>
              <a:latin typeface="Calibri"/>
            </a:endParaRPr>
          </a:p>
          <a:p>
            <a:pPr>
              <a:lnSpc>
                <a:spcPct val="100000"/>
              </a:lnSpc>
            </a:pPr>
            <a:endParaRPr lang="sl-SI" sz="1000" b="0" strike="noStrike" spc="-1">
              <a:solidFill>
                <a:srgbClr val="000000"/>
              </a:solidFill>
              <a:latin typeface="Calibri"/>
            </a:endParaRPr>
          </a:p>
        </p:txBody>
      </p:sp>
      <p:sp>
        <p:nvSpPr>
          <p:cNvPr id="91" name="CasellaDiTesto 1"/>
          <p:cNvSpPr/>
          <p:nvPr/>
        </p:nvSpPr>
        <p:spPr>
          <a:xfrm>
            <a:off x="278280" y="720000"/>
            <a:ext cx="1177812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en-GB" sz="2400" b="1" strike="noStrike" spc="-1">
                <a:solidFill>
                  <a:srgbClr val="275536"/>
                </a:solidFill>
                <a:latin typeface="Calibri"/>
              </a:rPr>
              <a:t>F</a:t>
            </a:r>
            <a:r>
              <a:rPr lang="it-IT" sz="2400" b="1" strike="noStrike" spc="-1">
                <a:solidFill>
                  <a:srgbClr val="275536"/>
                </a:solidFill>
                <a:latin typeface="Calibri"/>
              </a:rPr>
              <a:t>inancial support</a:t>
            </a:r>
            <a:r>
              <a:rPr lang="it-IT" sz="1800" b="1" strike="noStrike" spc="-1">
                <a:solidFill>
                  <a:srgbClr val="275536"/>
                </a:solidFill>
                <a:latin typeface="Calibri"/>
              </a:rPr>
              <a:t> </a:t>
            </a:r>
            <a:endParaRPr lang="sl-SI" sz="1800" b="0" strike="noStrike" spc="-1">
              <a:solidFill>
                <a:srgbClr val="000000"/>
              </a:solidFill>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asellaDiTesto 5"/>
          <p:cNvSpPr/>
          <p:nvPr/>
        </p:nvSpPr>
        <p:spPr>
          <a:xfrm>
            <a:off x="330120" y="638640"/>
            <a:ext cx="1177812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it-IT" sz="2400" b="1" strike="noStrike" spc="-1">
                <a:solidFill>
                  <a:srgbClr val="275536"/>
                </a:solidFill>
                <a:latin typeface="Calibri"/>
              </a:rPr>
              <a:t>Current activities</a:t>
            </a:r>
            <a:endParaRPr lang="sl-SI" sz="2400" b="0" strike="noStrike" spc="-1">
              <a:solidFill>
                <a:srgbClr val="000000"/>
              </a:solidFill>
              <a:latin typeface="Calibri"/>
            </a:endParaRPr>
          </a:p>
        </p:txBody>
      </p:sp>
      <p:pic>
        <p:nvPicPr>
          <p:cNvPr id="93" name="Slika 3"/>
          <p:cNvPicPr/>
          <p:nvPr/>
        </p:nvPicPr>
        <p:blipFill>
          <a:blip r:embed="rId2"/>
          <a:stretch/>
        </p:blipFill>
        <p:spPr>
          <a:xfrm>
            <a:off x="5776200" y="1807560"/>
            <a:ext cx="6409440" cy="3199320"/>
          </a:xfrm>
          <a:prstGeom prst="rect">
            <a:avLst/>
          </a:prstGeom>
          <a:ln w="0">
            <a:noFill/>
          </a:ln>
          <a:effectLst>
            <a:outerShdw blurRad="190440" algn="tl" rotWithShape="0">
              <a:srgbClr val="000000">
                <a:alpha val="70000"/>
              </a:srgbClr>
            </a:outerShdw>
          </a:effectLst>
        </p:spPr>
      </p:pic>
      <p:sp>
        <p:nvSpPr>
          <p:cNvPr id="94" name="TextBox 1"/>
          <p:cNvSpPr/>
          <p:nvPr/>
        </p:nvSpPr>
        <p:spPr>
          <a:xfrm>
            <a:off x="157320" y="1148040"/>
            <a:ext cx="5612760" cy="4478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sl-SI" sz="1800" b="0" strike="noStrike" spc="-1">
              <a:solidFill>
                <a:srgbClr val="000000"/>
              </a:solidFill>
              <a:latin typeface="Calibri"/>
            </a:endParaRPr>
          </a:p>
          <a:p>
            <a:pPr defTabSz="914400">
              <a:lnSpc>
                <a:spcPct val="100000"/>
              </a:lnSpc>
            </a:pPr>
            <a:r>
              <a:rPr lang="sl-SI" sz="1800" b="1" u="sng" strike="noStrike" spc="-1">
                <a:solidFill>
                  <a:schemeClr val="accent6">
                    <a:lumMod val="50000"/>
                  </a:schemeClr>
                </a:solidFill>
                <a:uFillTx/>
                <a:latin typeface="Calibri"/>
              </a:rPr>
              <a:t>1. Establishment and development of the Slovenian NFO site: SLO KARST NFO</a:t>
            </a:r>
            <a:endParaRPr lang="sl-SI" sz="1800" b="0" strike="noStrike" spc="-1">
              <a:solidFill>
                <a:srgbClr val="000000"/>
              </a:solidFill>
              <a:latin typeface="Calibri"/>
            </a:endParaRPr>
          </a:p>
          <a:p>
            <a:pPr defTabSz="914400">
              <a:lnSpc>
                <a:spcPct val="100000"/>
              </a:lnSpc>
            </a:pPr>
            <a:r>
              <a:rPr lang="sl-SI" sz="1800" b="0" strike="noStrike" spc="-1">
                <a:solidFill>
                  <a:schemeClr val="dk1"/>
                </a:solidFill>
                <a:latin typeface="Calibri"/>
              </a:rPr>
              <a:t>I</a:t>
            </a:r>
            <a:r>
              <a:rPr lang="en-US" sz="1800" b="0" strike="noStrike" spc="-1">
                <a:solidFill>
                  <a:schemeClr val="dk1"/>
                </a:solidFill>
                <a:latin typeface="Calibri"/>
              </a:rPr>
              <a:t>n Slovenia, karst covers 49% of the country and there are registered more than 15,270 caves. Development of the new NFO network from the area south of Postojna is highly important for gaining new scientific data and products and for realization of the continuously monitoring of chemical and physical processes governing active faults as well as the genesis of earthquakes.</a:t>
            </a: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a:p>
            <a:pPr defTabSz="914400">
              <a:lnSpc>
                <a:spcPct val="100000"/>
              </a:lnSpc>
            </a:pPr>
            <a:r>
              <a:rPr lang="en-US" sz="1800" b="1" i="1" strike="noStrike" spc="-1">
                <a:solidFill>
                  <a:schemeClr val="dk1"/>
                </a:solidFill>
                <a:latin typeface="Calibri"/>
              </a:rPr>
              <a:t>Šebela, S., Tasič, I., Pahor, J., Mali, M., Novak, U., Aljančič, M..</a:t>
            </a:r>
            <a:r>
              <a:rPr lang="en-US" sz="1800" b="1" strike="noStrike" spc="-1">
                <a:solidFill>
                  <a:schemeClr val="dk1"/>
                </a:solidFill>
                <a:latin typeface="Calibri"/>
              </a:rPr>
              <a:t> Development of SLO KARST Near Fault Observatory site in SW Slovenia. Carbonates Evaporites 38, 43. </a:t>
            </a:r>
            <a:r>
              <a:rPr lang="en-US" sz="1800" b="1" u="sng" strike="noStrike" spc="-1">
                <a:solidFill>
                  <a:schemeClr val="dk1"/>
                </a:solidFill>
                <a:uFillTx/>
                <a:latin typeface="Calibri"/>
                <a:hlinkClick r:id="rId3"/>
              </a:rPr>
              <a:t>https://doi.org/10.1007/s13146-023-00864-y</a:t>
            </a:r>
            <a:endParaRPr lang="sl-SI" sz="1800" b="0" strike="noStrike" spc="-1">
              <a:solidFill>
                <a:srgbClr val="000000"/>
              </a:solidFill>
              <a:latin typeface="Calibri"/>
            </a:endParaRPr>
          </a:p>
          <a:p>
            <a:pPr defTabSz="914400">
              <a:lnSpc>
                <a:spcPct val="100000"/>
              </a:lnSpc>
            </a:pPr>
            <a:endParaRPr lang="sl-SI" sz="1800" b="0" strike="noStrike" spc="-1">
              <a:solidFill>
                <a:srgbClr val="000000"/>
              </a:solidFill>
              <a:latin typeface="Calibri"/>
            </a:endParaRPr>
          </a:p>
        </p:txBody>
      </p:sp>
      <p:sp>
        <p:nvSpPr>
          <p:cNvPr id="95" name="Pravokotnik 94"/>
          <p:cNvSpPr/>
          <p:nvPr/>
        </p:nvSpPr>
        <p:spPr>
          <a:xfrm>
            <a:off x="809640" y="5648400"/>
            <a:ext cx="11023920" cy="849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sl-SI" sz="1400" b="0" strike="noStrike" spc="-1">
                <a:solidFill>
                  <a:srgbClr val="000000"/>
                </a:solidFill>
                <a:latin typeface="Calibri"/>
              </a:rPr>
              <a:t>Research Centre of the Slovenian Academy of Sciences and Arts, &amp; Slovenian Environment Agency (2020): Slovenian Karst NFO Network. ZRC SAZU and Slovenian Environmental Agency. Dataset/Seismic Network. </a:t>
            </a:r>
            <a:r>
              <a:rPr lang="sl-SI" sz="1400" b="0" u="sng" strike="noStrike" spc="-1">
                <a:solidFill>
                  <a:srgbClr val="0563C1"/>
                </a:solidFill>
                <a:uFillTx/>
                <a:latin typeface="Calibri"/>
                <a:hlinkClick r:id="rId4"/>
              </a:rPr>
              <a:t>https://doi.org/10.7914/7w0j-ge89</a:t>
            </a:r>
            <a:endParaRPr lang="sl-SI" sz="1400" b="0" strike="noStrike" spc="-1">
              <a:solidFill>
                <a:srgbClr val="000000"/>
              </a:solidFill>
              <a:latin typeface="Calibri"/>
            </a:endParaRPr>
          </a:p>
          <a:p>
            <a:pPr>
              <a:lnSpc>
                <a:spcPct val="100000"/>
              </a:lnSpc>
            </a:pPr>
            <a:endParaRPr lang="sl-SI" sz="1000" b="0" strike="noStrike" spc="-1">
              <a:solidFill>
                <a:srgbClr val="000000"/>
              </a:solidFill>
              <a:latin typeface="Calibri"/>
            </a:endParaRPr>
          </a:p>
        </p:txBody>
      </p:sp>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4.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5.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6.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7.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8.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17042</TotalTime>
  <Words>1225</Words>
  <Application>Microsoft Office PowerPoint</Application>
  <PresentationFormat>Širokozaslonsko</PresentationFormat>
  <Paragraphs>142</Paragraphs>
  <Slides>13</Slides>
  <Notes>0</Notes>
  <HiddenSlides>0</HiddenSlides>
  <MMClips>0</MMClips>
  <ScaleCrop>false</ScaleCrop>
  <HeadingPairs>
    <vt:vector size="6" baseType="variant">
      <vt:variant>
        <vt:lpstr>Uporabljene pisave</vt:lpstr>
      </vt:variant>
      <vt:variant>
        <vt:i4>7</vt:i4>
      </vt:variant>
      <vt:variant>
        <vt:lpstr>Tema</vt:lpstr>
      </vt:variant>
      <vt:variant>
        <vt:i4>8</vt:i4>
      </vt:variant>
      <vt:variant>
        <vt:lpstr>Naslovi diapozitivov</vt:lpstr>
      </vt:variant>
      <vt:variant>
        <vt:i4>13</vt:i4>
      </vt:variant>
    </vt:vector>
  </HeadingPairs>
  <TitlesOfParts>
    <vt:vector size="28" baseType="lpstr">
      <vt:lpstr>Arial</vt:lpstr>
      <vt:lpstr>Calibri</vt:lpstr>
      <vt:lpstr>Calibri Light</vt:lpstr>
      <vt:lpstr>DejaVu Sans</vt:lpstr>
      <vt:lpstr>Open Sans</vt:lpstr>
      <vt:lpstr>Symbol</vt:lpstr>
      <vt:lpstr>Wingdings</vt:lpstr>
      <vt:lpstr>Tema di Office</vt:lpstr>
      <vt:lpstr>Tema di Office</vt:lpstr>
      <vt:lpstr>Tema di Office</vt:lpstr>
      <vt:lpstr>Tema di Office</vt:lpstr>
      <vt:lpstr>Tema di Office</vt:lpstr>
      <vt:lpstr>Tema di Office</vt:lpstr>
      <vt:lpstr>Tema di Office</vt:lpstr>
      <vt:lpstr>Tema di Office</vt:lpstr>
      <vt:lpstr>EPOS Slovenia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Microsoft Office User</dc:creator>
  <dc:description/>
  <cp:lastModifiedBy>Stanka Šebela</cp:lastModifiedBy>
  <cp:revision>390</cp:revision>
  <dcterms:created xsi:type="dcterms:W3CDTF">2021-05-05T12:54:12Z</dcterms:created>
  <dcterms:modified xsi:type="dcterms:W3CDTF">2024-03-06T11:37:37Z</dcterms:modified>
  <dc:language>sl-SI</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Širokozaslonsko</vt:lpwstr>
  </property>
  <property fmtid="{D5CDD505-2E9C-101B-9397-08002B2CF9AE}" pid="3" name="Slides">
    <vt:r8>11</vt:r8>
  </property>
</Properties>
</file>