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691" r:id="rId3"/>
    <p:sldId id="694" r:id="rId4"/>
    <p:sldId id="695" r:id="rId5"/>
    <p:sldId id="580" r:id="rId6"/>
    <p:sldId id="649" r:id="rId7"/>
    <p:sldId id="279" r:id="rId8"/>
    <p:sldId id="660" r:id="rId9"/>
    <p:sldId id="661" r:id="rId10"/>
    <p:sldId id="675" r:id="rId11"/>
    <p:sldId id="679" r:id="rId12"/>
    <p:sldId id="681" r:id="rId13"/>
    <p:sldId id="682" r:id="rId14"/>
    <p:sldId id="709" r:id="rId15"/>
    <p:sldId id="638" r:id="rId16"/>
    <p:sldId id="639" r:id="rId17"/>
    <p:sldId id="640" r:id="rId18"/>
    <p:sldId id="689" r:id="rId19"/>
    <p:sldId id="603" r:id="rId20"/>
    <p:sldId id="664" r:id="rId21"/>
    <p:sldId id="687" r:id="rId22"/>
    <p:sldId id="688" r:id="rId23"/>
    <p:sldId id="690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6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97" userDrawn="1">
          <p15:clr>
            <a:srgbClr val="A4A3A4"/>
          </p15:clr>
        </p15:guide>
        <p15:guide id="4" pos="7514" userDrawn="1">
          <p15:clr>
            <a:srgbClr val="A4A3A4"/>
          </p15:clr>
        </p15:guide>
        <p15:guide id="5" pos="6630" userDrawn="1">
          <p15:clr>
            <a:srgbClr val="A4A3A4"/>
          </p15:clr>
        </p15:guide>
        <p15:guide id="6" pos="3545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627"/>
    <a:srgbClr val="73FEFF"/>
    <a:srgbClr val="7A81FF"/>
    <a:srgbClr val="0096FF"/>
    <a:srgbClr val="00FDFF"/>
    <a:srgbClr val="76D6FF"/>
    <a:srgbClr val="F6C143"/>
    <a:srgbClr val="275536"/>
    <a:srgbClr val="698CA8"/>
    <a:srgbClr val="415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720E4-0C93-4E7B-BDB9-5A533410309B}" v="114" dt="2024-02-22T15:20:19.1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76" autoAdjust="0"/>
    <p:restoredTop sz="94655"/>
  </p:normalViewPr>
  <p:slideViewPr>
    <p:cSldViewPr snapToGrid="0" snapToObjects="1">
      <p:cViewPr varScale="1">
        <p:scale>
          <a:sx n="99" d="100"/>
          <a:sy n="99" d="100"/>
        </p:scale>
        <p:origin x="78" y="366"/>
      </p:cViewPr>
      <p:guideLst>
        <p:guide pos="166"/>
        <p:guide orient="horz" pos="346"/>
        <p:guide orient="horz" pos="3997"/>
        <p:guide pos="7514"/>
        <p:guide pos="6630"/>
        <p:guide pos="3545"/>
        <p:guide pos="395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ijnenburg, R.P.J. (Ronald)" userId="f6ded8f4-456c-4245-86f8-229bc8d9ad70" providerId="ADAL" clId="{334720E4-0C93-4E7B-BDB9-5A533410309B}"/>
    <pc:docChg chg="undo custSel addSld delSld modSld sldOrd">
      <pc:chgData name="Pijnenburg, R.P.J. (Ronald)" userId="f6ded8f4-456c-4245-86f8-229bc8d9ad70" providerId="ADAL" clId="{334720E4-0C93-4E7B-BDB9-5A533410309B}" dt="2024-02-22T15:20:30.400" v="526" actId="47"/>
      <pc:docMkLst>
        <pc:docMk/>
      </pc:docMkLst>
      <pc:sldChg chg="addSp delSp modSp mod">
        <pc:chgData name="Pijnenburg, R.P.J. (Ronald)" userId="f6ded8f4-456c-4245-86f8-229bc8d9ad70" providerId="ADAL" clId="{334720E4-0C93-4E7B-BDB9-5A533410309B}" dt="2024-02-19T14:49:24.224" v="327" actId="1035"/>
        <pc:sldMkLst>
          <pc:docMk/>
          <pc:sldMk cId="1864187349" sldId="256"/>
        </pc:sldMkLst>
        <pc:spChg chg="del mod">
          <ac:chgData name="Pijnenburg, R.P.J. (Ronald)" userId="f6ded8f4-456c-4245-86f8-229bc8d9ad70" providerId="ADAL" clId="{334720E4-0C93-4E7B-BDB9-5A533410309B}" dt="2024-02-19T14:36:22.944" v="44" actId="478"/>
          <ac:spMkLst>
            <pc:docMk/>
            <pc:sldMk cId="1864187349" sldId="256"/>
            <ac:spMk id="2" creationId="{8124C7FD-0966-3D43-EAD3-4D3C85A624DF}"/>
          </ac:spMkLst>
        </pc:spChg>
        <pc:spChg chg="del">
          <ac:chgData name="Pijnenburg, R.P.J. (Ronald)" userId="f6ded8f4-456c-4245-86f8-229bc8d9ad70" providerId="ADAL" clId="{334720E4-0C93-4E7B-BDB9-5A533410309B}" dt="2024-02-19T14:32:53.670" v="0" actId="478"/>
          <ac:spMkLst>
            <pc:docMk/>
            <pc:sldMk cId="1864187349" sldId="256"/>
            <ac:spMk id="3" creationId="{90143831-96CF-039B-1A76-328F9BA5C53F}"/>
          </ac:spMkLst>
        </pc:spChg>
        <pc:spChg chg="add del mod">
          <ac:chgData name="Pijnenburg, R.P.J. (Ronald)" userId="f6ded8f4-456c-4245-86f8-229bc8d9ad70" providerId="ADAL" clId="{334720E4-0C93-4E7B-BDB9-5A533410309B}" dt="2024-02-19T14:32:55.509" v="1" actId="478"/>
          <ac:spMkLst>
            <pc:docMk/>
            <pc:sldMk cId="1864187349" sldId="256"/>
            <ac:spMk id="5" creationId="{7929B871-37EC-F144-70A6-C130C943A1E4}"/>
          </ac:spMkLst>
        </pc:spChg>
        <pc:spChg chg="add del mod">
          <ac:chgData name="Pijnenburg, R.P.J. (Ronald)" userId="f6ded8f4-456c-4245-86f8-229bc8d9ad70" providerId="ADAL" clId="{334720E4-0C93-4E7B-BDB9-5A533410309B}" dt="2024-02-19T14:36:25.320" v="45" actId="478"/>
          <ac:spMkLst>
            <pc:docMk/>
            <pc:sldMk cId="1864187349" sldId="256"/>
            <ac:spMk id="8" creationId="{B23D7200-C843-2996-DA65-D89427724980}"/>
          </ac:spMkLst>
        </pc:spChg>
        <pc:spChg chg="add mod">
          <ac:chgData name="Pijnenburg, R.P.J. (Ronald)" userId="f6ded8f4-456c-4245-86f8-229bc8d9ad70" providerId="ADAL" clId="{334720E4-0C93-4E7B-BDB9-5A533410309B}" dt="2024-02-19T14:49:20.695" v="315" actId="1036"/>
          <ac:spMkLst>
            <pc:docMk/>
            <pc:sldMk cId="1864187349" sldId="256"/>
            <ac:spMk id="9" creationId="{938409A6-D43B-6BBD-B46B-AB1C1DA2A516}"/>
          </ac:spMkLst>
        </pc:spChg>
        <pc:spChg chg="add mod">
          <ac:chgData name="Pijnenburg, R.P.J. (Ronald)" userId="f6ded8f4-456c-4245-86f8-229bc8d9ad70" providerId="ADAL" clId="{334720E4-0C93-4E7B-BDB9-5A533410309B}" dt="2024-02-19T14:42:26.519" v="248" actId="14100"/>
          <ac:spMkLst>
            <pc:docMk/>
            <pc:sldMk cId="1864187349" sldId="256"/>
            <ac:spMk id="10" creationId="{B8868BB8-C54B-8C57-891F-91B56A940686}"/>
          </ac:spMkLst>
        </pc:spChg>
        <pc:picChg chg="add mod">
          <ac:chgData name="Pijnenburg, R.P.J. (Ronald)" userId="f6ded8f4-456c-4245-86f8-229bc8d9ad70" providerId="ADAL" clId="{334720E4-0C93-4E7B-BDB9-5A533410309B}" dt="2024-02-19T14:49:20.695" v="315" actId="1036"/>
          <ac:picMkLst>
            <pc:docMk/>
            <pc:sldMk cId="1864187349" sldId="256"/>
            <ac:picMk id="6" creationId="{121D0CEF-B3B3-49E0-DBD5-88F3EED924F0}"/>
          </ac:picMkLst>
        </pc:picChg>
        <pc:picChg chg="add mod">
          <ac:chgData name="Pijnenburg, R.P.J. (Ronald)" userId="f6ded8f4-456c-4245-86f8-229bc8d9ad70" providerId="ADAL" clId="{334720E4-0C93-4E7B-BDB9-5A533410309B}" dt="2024-02-19T14:49:24.224" v="327" actId="1035"/>
          <ac:picMkLst>
            <pc:docMk/>
            <pc:sldMk cId="1864187349" sldId="256"/>
            <ac:picMk id="1026" creationId="{641DA552-275E-757C-EEDD-718C38B3BDC6}"/>
          </ac:picMkLst>
        </pc:picChg>
      </pc:sldChg>
      <pc:sldChg chg="del">
        <pc:chgData name="Pijnenburg, R.P.J. (Ronald)" userId="f6ded8f4-456c-4245-86f8-229bc8d9ad70" providerId="ADAL" clId="{334720E4-0C93-4E7B-BDB9-5A533410309B}" dt="2024-02-22T15:20:30.400" v="526" actId="47"/>
        <pc:sldMkLst>
          <pc:docMk/>
          <pc:sldMk cId="1753101951" sldId="269"/>
        </pc:sldMkLst>
      </pc:sldChg>
      <pc:sldChg chg="addSp modSp add mod">
        <pc:chgData name="Pijnenburg, R.P.J. (Ronald)" userId="f6ded8f4-456c-4245-86f8-229bc8d9ad70" providerId="ADAL" clId="{334720E4-0C93-4E7B-BDB9-5A533410309B}" dt="2024-02-19T14:46:44.717" v="274" actId="167"/>
        <pc:sldMkLst>
          <pc:docMk/>
          <pc:sldMk cId="2426192505" sldId="279"/>
        </pc:sldMkLst>
        <pc:spChg chg="add mod ord">
          <ac:chgData name="Pijnenburg, R.P.J. (Ronald)" userId="f6ded8f4-456c-4245-86f8-229bc8d9ad70" providerId="ADAL" clId="{334720E4-0C93-4E7B-BDB9-5A533410309B}" dt="2024-02-19T14:46:44.717" v="274" actId="167"/>
          <ac:spMkLst>
            <pc:docMk/>
            <pc:sldMk cId="2426192505" sldId="279"/>
            <ac:spMk id="7" creationId="{58747A96-4F59-7058-6E4B-2A9C53B0F8FF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19T14:42:49.815" v="252" actId="167"/>
        <pc:sldMkLst>
          <pc:docMk/>
          <pc:sldMk cId="1976114559" sldId="580"/>
        </pc:sldMkLst>
        <pc:spChg chg="mod">
          <ac:chgData name="Pijnenburg, R.P.J. (Ronald)" userId="f6ded8f4-456c-4245-86f8-229bc8d9ad70" providerId="ADAL" clId="{334720E4-0C93-4E7B-BDB9-5A533410309B}" dt="2024-02-19T14:37:57.259" v="64" actId="14100"/>
          <ac:spMkLst>
            <pc:docMk/>
            <pc:sldMk cId="1976114559" sldId="580"/>
            <ac:spMk id="3" creationId="{2F1BB423-EED9-170F-322F-DE2ABC2FA389}"/>
          </ac:spMkLst>
        </pc:spChg>
        <pc:spChg chg="add mod ord">
          <ac:chgData name="Pijnenburg, R.P.J. (Ronald)" userId="f6ded8f4-456c-4245-86f8-229bc8d9ad70" providerId="ADAL" clId="{334720E4-0C93-4E7B-BDB9-5A533410309B}" dt="2024-02-19T14:42:49.815" v="252" actId="167"/>
          <ac:spMkLst>
            <pc:docMk/>
            <pc:sldMk cId="1976114559" sldId="580"/>
            <ac:spMk id="4" creationId="{B2D29A32-2C42-6C78-D128-8FD6DC833A09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22T15:20:19.136" v="525" actId="1038"/>
        <pc:sldMkLst>
          <pc:docMk/>
          <pc:sldMk cId="1275917450" sldId="603"/>
        </pc:sldMkLst>
        <pc:spChg chg="add mod ord">
          <ac:chgData name="Pijnenburg, R.P.J. (Ronald)" userId="f6ded8f4-456c-4245-86f8-229bc8d9ad70" providerId="ADAL" clId="{334720E4-0C93-4E7B-BDB9-5A533410309B}" dt="2024-02-19T14:47:53.465" v="297" actId="167"/>
          <ac:spMkLst>
            <pc:docMk/>
            <pc:sldMk cId="1275917450" sldId="603"/>
            <ac:spMk id="3" creationId="{C70B06A6-F0B1-E530-1D8E-4DC8F679A4AA}"/>
          </ac:spMkLst>
        </pc:spChg>
        <pc:picChg chg="add mod">
          <ac:chgData name="Pijnenburg, R.P.J. (Ronald)" userId="f6ded8f4-456c-4245-86f8-229bc8d9ad70" providerId="ADAL" clId="{334720E4-0C93-4E7B-BDB9-5A533410309B}" dt="2024-02-22T15:20:19.136" v="525" actId="1038"/>
          <ac:picMkLst>
            <pc:docMk/>
            <pc:sldMk cId="1275917450" sldId="603"/>
            <ac:picMk id="4" creationId="{71732DA3-58FC-FC19-5A4E-8976BCECDAFD}"/>
          </ac:picMkLst>
        </pc:picChg>
      </pc:sldChg>
      <pc:sldChg chg="addSp delSp modSp add del mod">
        <pc:chgData name="Pijnenburg, R.P.J. (Ronald)" userId="f6ded8f4-456c-4245-86f8-229bc8d9ad70" providerId="ADAL" clId="{334720E4-0C93-4E7B-BDB9-5A533410309B}" dt="2024-02-19T14:58:20.578" v="452" actId="47"/>
        <pc:sldMkLst>
          <pc:docMk/>
          <pc:sldMk cId="664351862" sldId="635"/>
        </pc:sldMkLst>
        <pc:spChg chg="add del mod ord">
          <ac:chgData name="Pijnenburg, R.P.J. (Ronald)" userId="f6ded8f4-456c-4245-86f8-229bc8d9ad70" providerId="ADAL" clId="{334720E4-0C93-4E7B-BDB9-5A533410309B}" dt="2024-02-19T14:57:41.595" v="433" actId="21"/>
          <ac:spMkLst>
            <pc:docMk/>
            <pc:sldMk cId="664351862" sldId="635"/>
            <ac:spMk id="4" creationId="{5637C64E-40F6-3173-71E6-BF5680A49E22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19T14:47:34.680" v="289" actId="167"/>
        <pc:sldMkLst>
          <pc:docMk/>
          <pc:sldMk cId="307735292" sldId="638"/>
        </pc:sldMkLst>
        <pc:spChg chg="add mod ord">
          <ac:chgData name="Pijnenburg, R.P.J. (Ronald)" userId="f6ded8f4-456c-4245-86f8-229bc8d9ad70" providerId="ADAL" clId="{334720E4-0C93-4E7B-BDB9-5A533410309B}" dt="2024-02-19T14:47:34.680" v="289" actId="167"/>
          <ac:spMkLst>
            <pc:docMk/>
            <pc:sldMk cId="307735292" sldId="638"/>
            <ac:spMk id="2" creationId="{2EEB7123-82D2-7AE7-0A5E-D34D44B88944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19T14:47:38.830" v="291" actId="167"/>
        <pc:sldMkLst>
          <pc:docMk/>
          <pc:sldMk cId="3830119339" sldId="639"/>
        </pc:sldMkLst>
        <pc:spChg chg="add mod ord">
          <ac:chgData name="Pijnenburg, R.P.J. (Ronald)" userId="f6ded8f4-456c-4245-86f8-229bc8d9ad70" providerId="ADAL" clId="{334720E4-0C93-4E7B-BDB9-5A533410309B}" dt="2024-02-19T14:47:38.830" v="291" actId="167"/>
          <ac:spMkLst>
            <pc:docMk/>
            <pc:sldMk cId="3830119339" sldId="639"/>
            <ac:spMk id="2" creationId="{5837C79A-4F03-95FC-D8D3-BC7101DDD51F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19T14:58:14.247" v="451" actId="14100"/>
        <pc:sldMkLst>
          <pc:docMk/>
          <pc:sldMk cId="3422154928" sldId="640"/>
        </pc:sldMkLst>
        <pc:spChg chg="mod">
          <ac:chgData name="Pijnenburg, R.P.J. (Ronald)" userId="f6ded8f4-456c-4245-86f8-229bc8d9ad70" providerId="ADAL" clId="{334720E4-0C93-4E7B-BDB9-5A533410309B}" dt="2024-02-19T14:57:54.894" v="439" actId="20577"/>
          <ac:spMkLst>
            <pc:docMk/>
            <pc:sldMk cId="3422154928" sldId="640"/>
            <ac:spMk id="4" creationId="{87BE9F3D-2166-4F8E-A503-7D3CFCC73746}"/>
          </ac:spMkLst>
        </pc:spChg>
        <pc:spChg chg="add mod ord">
          <ac:chgData name="Pijnenburg, R.P.J. (Ronald)" userId="f6ded8f4-456c-4245-86f8-229bc8d9ad70" providerId="ADAL" clId="{334720E4-0C93-4E7B-BDB9-5A533410309B}" dt="2024-02-19T14:57:47.500" v="435" actId="167"/>
          <ac:spMkLst>
            <pc:docMk/>
            <pc:sldMk cId="3422154928" sldId="640"/>
            <ac:spMk id="9" creationId="{5637C64E-40F6-3173-71E6-BF5680A49E22}"/>
          </ac:spMkLst>
        </pc:spChg>
        <pc:spChg chg="mod">
          <ac:chgData name="Pijnenburg, R.P.J. (Ronald)" userId="f6ded8f4-456c-4245-86f8-229bc8d9ad70" providerId="ADAL" clId="{334720E4-0C93-4E7B-BDB9-5A533410309B}" dt="2024-02-19T14:58:14.247" v="451" actId="14100"/>
          <ac:spMkLst>
            <pc:docMk/>
            <pc:sldMk cId="3422154928" sldId="640"/>
            <ac:spMk id="14" creationId="{E7ACFE41-D424-4C59-9EAD-F251E04FBF7D}"/>
          </ac:spMkLst>
        </pc:spChg>
        <pc:spChg chg="mod">
          <ac:chgData name="Pijnenburg, R.P.J. (Ronald)" userId="f6ded8f4-456c-4245-86f8-229bc8d9ad70" providerId="ADAL" clId="{334720E4-0C93-4E7B-BDB9-5A533410309B}" dt="2024-02-19T14:58:04.644" v="450" actId="20577"/>
          <ac:spMkLst>
            <pc:docMk/>
            <pc:sldMk cId="3422154928" sldId="640"/>
            <ac:spMk id="16" creationId="{F036B3F6-45B0-4BC3-A445-869587623BBD}"/>
          </ac:spMkLst>
        </pc:spChg>
        <pc:spChg chg="mod">
          <ac:chgData name="Pijnenburg, R.P.J. (Ronald)" userId="f6ded8f4-456c-4245-86f8-229bc8d9ad70" providerId="ADAL" clId="{334720E4-0C93-4E7B-BDB9-5A533410309B}" dt="2024-02-19T14:58:00.505" v="449" actId="20577"/>
          <ac:spMkLst>
            <pc:docMk/>
            <pc:sldMk cId="3422154928" sldId="640"/>
            <ac:spMk id="23" creationId="{827990D9-59EA-236E-F801-EB7EC87D85CE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19T14:50:31.814" v="391" actId="20577"/>
        <pc:sldMkLst>
          <pc:docMk/>
          <pc:sldMk cId="2754761725" sldId="649"/>
        </pc:sldMkLst>
        <pc:spChg chg="mod">
          <ac:chgData name="Pijnenburg, R.P.J. (Ronald)" userId="f6ded8f4-456c-4245-86f8-229bc8d9ad70" providerId="ADAL" clId="{334720E4-0C93-4E7B-BDB9-5A533410309B}" dt="2024-02-19T14:50:31.814" v="391" actId="20577"/>
          <ac:spMkLst>
            <pc:docMk/>
            <pc:sldMk cId="2754761725" sldId="649"/>
            <ac:spMk id="2" creationId="{D75F5A1D-FCF2-AA4A-4A45-8F4A74F3B516}"/>
          </ac:spMkLst>
        </pc:spChg>
        <pc:spChg chg="add mod ord">
          <ac:chgData name="Pijnenburg, R.P.J. (Ronald)" userId="f6ded8f4-456c-4245-86f8-229bc8d9ad70" providerId="ADAL" clId="{334720E4-0C93-4E7B-BDB9-5A533410309B}" dt="2024-02-19T14:46:39.630" v="273" actId="167"/>
          <ac:spMkLst>
            <pc:docMk/>
            <pc:sldMk cId="2754761725" sldId="649"/>
            <ac:spMk id="4" creationId="{AF890FB3-32F6-8A63-7D5B-08AAED715C7B}"/>
          </ac:spMkLst>
        </pc:spChg>
        <pc:spChg chg="add mod">
          <ac:chgData name="Pijnenburg, R.P.J. (Ronald)" userId="f6ded8f4-456c-4245-86f8-229bc8d9ad70" providerId="ADAL" clId="{334720E4-0C93-4E7B-BDB9-5A533410309B}" dt="2024-02-19T14:46:36.429" v="272"/>
          <ac:spMkLst>
            <pc:docMk/>
            <pc:sldMk cId="2754761725" sldId="649"/>
            <ac:spMk id="5" creationId="{B2BC475C-15AA-72BB-DD54-E7CF8AE035A7}"/>
          </ac:spMkLst>
        </pc:spChg>
      </pc:sldChg>
      <pc:sldChg chg="addSp modSp add del">
        <pc:chgData name="Pijnenburg, R.P.J. (Ronald)" userId="f6ded8f4-456c-4245-86f8-229bc8d9ad70" providerId="ADAL" clId="{334720E4-0C93-4E7B-BDB9-5A533410309B}" dt="2024-02-19T14:46:27.731" v="271" actId="47"/>
        <pc:sldMkLst>
          <pc:docMk/>
          <pc:sldMk cId="3225583804" sldId="660"/>
        </pc:sldMkLst>
        <pc:spChg chg="add mod">
          <ac:chgData name="Pijnenburg, R.P.J. (Ronald)" userId="f6ded8f4-456c-4245-86f8-229bc8d9ad70" providerId="ADAL" clId="{334720E4-0C93-4E7B-BDB9-5A533410309B}" dt="2024-02-19T14:42:59.946" v="255"/>
          <ac:spMkLst>
            <pc:docMk/>
            <pc:sldMk cId="3225583804" sldId="660"/>
            <ac:spMk id="3" creationId="{9948325D-3BB1-1E4F-A37A-3B752F79AC79}"/>
          </ac:spMkLst>
        </pc:spChg>
      </pc:sldChg>
      <pc:sldChg chg="addSp delSp modSp add del mod">
        <pc:chgData name="Pijnenburg, R.P.J. (Ronald)" userId="f6ded8f4-456c-4245-86f8-229bc8d9ad70" providerId="ADAL" clId="{334720E4-0C93-4E7B-BDB9-5A533410309B}" dt="2024-02-22T13:00:19.987" v="480" actId="478"/>
        <pc:sldMkLst>
          <pc:docMk/>
          <pc:sldMk cId="2572873427" sldId="661"/>
        </pc:sldMkLst>
        <pc:spChg chg="add mod">
          <ac:chgData name="Pijnenburg, R.P.J. (Ronald)" userId="f6ded8f4-456c-4245-86f8-229bc8d9ad70" providerId="ADAL" clId="{334720E4-0C93-4E7B-BDB9-5A533410309B}" dt="2024-02-19T14:43:02" v="256"/>
          <ac:spMkLst>
            <pc:docMk/>
            <pc:sldMk cId="2572873427" sldId="661"/>
            <ac:spMk id="3" creationId="{375B7733-31F2-1EA9-32B5-DF4C9747BBCD}"/>
          </ac:spMkLst>
        </pc:spChg>
        <pc:spChg chg="add del mod ord">
          <ac:chgData name="Pijnenburg, R.P.J. (Ronald)" userId="f6ded8f4-456c-4245-86f8-229bc8d9ad70" providerId="ADAL" clId="{334720E4-0C93-4E7B-BDB9-5A533410309B}" dt="2024-02-22T13:00:19.987" v="480" actId="478"/>
          <ac:spMkLst>
            <pc:docMk/>
            <pc:sldMk cId="2572873427" sldId="661"/>
            <ac:spMk id="6" creationId="{2C3871DB-5494-6757-9E8A-9C337D8D667F}"/>
          </ac:spMkLst>
        </pc:spChg>
        <pc:spChg chg="mod">
          <ac:chgData name="Pijnenburg, R.P.J. (Ronald)" userId="f6ded8f4-456c-4245-86f8-229bc8d9ad70" providerId="ADAL" clId="{334720E4-0C93-4E7B-BDB9-5A533410309B}" dt="2024-02-19T14:51:18.346" v="403" actId="207"/>
          <ac:spMkLst>
            <pc:docMk/>
            <pc:sldMk cId="2572873427" sldId="661"/>
            <ac:spMk id="8" creationId="{AD0BACF1-60F5-8D86-4831-F07FC65A4630}"/>
          </ac:spMkLst>
        </pc:spChg>
      </pc:sldChg>
      <pc:sldChg chg="addSp delSp modSp add mod">
        <pc:chgData name="Pijnenburg, R.P.J. (Ronald)" userId="f6ded8f4-456c-4245-86f8-229bc8d9ad70" providerId="ADAL" clId="{334720E4-0C93-4E7B-BDB9-5A533410309B}" dt="2024-02-19T14:58:30.337" v="453" actId="478"/>
        <pc:sldMkLst>
          <pc:docMk/>
          <pc:sldMk cId="69506614" sldId="664"/>
        </pc:sldMkLst>
        <pc:spChg chg="add del">
          <ac:chgData name="Pijnenburg, R.P.J. (Ronald)" userId="f6ded8f4-456c-4245-86f8-229bc8d9ad70" providerId="ADAL" clId="{334720E4-0C93-4E7B-BDB9-5A533410309B}" dt="2024-02-19T14:58:30.337" v="453" actId="478"/>
          <ac:spMkLst>
            <pc:docMk/>
            <pc:sldMk cId="69506614" sldId="664"/>
            <ac:spMk id="2" creationId="{58A38DDE-4EE7-C736-5D62-45A9D80748F5}"/>
          </ac:spMkLst>
        </pc:spChg>
        <pc:spChg chg="add mod ord">
          <ac:chgData name="Pijnenburg, R.P.J. (Ronald)" userId="f6ded8f4-456c-4245-86f8-229bc8d9ad70" providerId="ADAL" clId="{334720E4-0C93-4E7B-BDB9-5A533410309B}" dt="2024-02-19T14:47:57.839" v="299" actId="167"/>
          <ac:spMkLst>
            <pc:docMk/>
            <pc:sldMk cId="69506614" sldId="664"/>
            <ac:spMk id="4" creationId="{8A881CAB-2E28-ED9B-8777-F93959A30B6F}"/>
          </ac:spMkLst>
        </pc:spChg>
      </pc:sldChg>
      <pc:sldChg chg="add del">
        <pc:chgData name="Pijnenburg, R.P.J. (Ronald)" userId="f6ded8f4-456c-4245-86f8-229bc8d9ad70" providerId="ADAL" clId="{334720E4-0C93-4E7B-BDB9-5A533410309B}" dt="2024-02-19T14:48:17.873" v="304" actId="47"/>
        <pc:sldMkLst>
          <pc:docMk/>
          <pc:sldMk cId="1633989250" sldId="672"/>
        </pc:sldMkLst>
      </pc:sldChg>
      <pc:sldChg chg="addSp modSp add mod">
        <pc:chgData name="Pijnenburg, R.P.J. (Ronald)" userId="f6ded8f4-456c-4245-86f8-229bc8d9ad70" providerId="ADAL" clId="{334720E4-0C93-4E7B-BDB9-5A533410309B}" dt="2024-02-19T14:47:12.039" v="281" actId="1076"/>
        <pc:sldMkLst>
          <pc:docMk/>
          <pc:sldMk cId="1229216984" sldId="675"/>
        </pc:sldMkLst>
        <pc:spChg chg="add mod">
          <ac:chgData name="Pijnenburg, R.P.J. (Ronald)" userId="f6ded8f4-456c-4245-86f8-229bc8d9ad70" providerId="ADAL" clId="{334720E4-0C93-4E7B-BDB9-5A533410309B}" dt="2024-02-19T14:43:59.673" v="261"/>
          <ac:spMkLst>
            <pc:docMk/>
            <pc:sldMk cId="1229216984" sldId="675"/>
            <ac:spMk id="3" creationId="{66CEDCF9-92FE-7151-9D91-90217522057B}"/>
          </ac:spMkLst>
        </pc:spChg>
        <pc:spChg chg="add mod ord">
          <ac:chgData name="Pijnenburg, R.P.J. (Ronald)" userId="f6ded8f4-456c-4245-86f8-229bc8d9ad70" providerId="ADAL" clId="{334720E4-0C93-4E7B-BDB9-5A533410309B}" dt="2024-02-19T14:46:58.127" v="278" actId="167"/>
          <ac:spMkLst>
            <pc:docMk/>
            <pc:sldMk cId="1229216984" sldId="675"/>
            <ac:spMk id="6" creationId="{36832A03-3E6F-21BA-7551-C73D9AFA5EC1}"/>
          </ac:spMkLst>
        </pc:spChg>
        <pc:spChg chg="mod">
          <ac:chgData name="Pijnenburg, R.P.J. (Ronald)" userId="f6ded8f4-456c-4245-86f8-229bc8d9ad70" providerId="ADAL" clId="{334720E4-0C93-4E7B-BDB9-5A533410309B}" dt="2024-02-19T14:47:00.546" v="279" actId="6549"/>
          <ac:spMkLst>
            <pc:docMk/>
            <pc:sldMk cId="1229216984" sldId="675"/>
            <ac:spMk id="33" creationId="{BF9C9BD4-5405-C3A7-9FA4-CDDE75AD6660}"/>
          </ac:spMkLst>
        </pc:spChg>
        <pc:grpChg chg="mod">
          <ac:chgData name="Pijnenburg, R.P.J. (Ronald)" userId="f6ded8f4-456c-4245-86f8-229bc8d9ad70" providerId="ADAL" clId="{334720E4-0C93-4E7B-BDB9-5A533410309B}" dt="2024-02-19T14:47:12.039" v="281" actId="1076"/>
          <ac:grpSpMkLst>
            <pc:docMk/>
            <pc:sldMk cId="1229216984" sldId="675"/>
            <ac:grpSpMk id="31" creationId="{B2F8B95F-A27F-9F95-A184-FE39F74EB485}"/>
          </ac:grpSpMkLst>
        </pc:grpChg>
      </pc:sldChg>
      <pc:sldChg chg="addSp delSp modSp add mod">
        <pc:chgData name="Pijnenburg, R.P.J. (Ronald)" userId="f6ded8f4-456c-4245-86f8-229bc8d9ad70" providerId="ADAL" clId="{334720E4-0C93-4E7B-BDB9-5A533410309B}" dt="2024-02-19T15:12:15.176" v="474" actId="478"/>
        <pc:sldMkLst>
          <pc:docMk/>
          <pc:sldMk cId="2500840256" sldId="679"/>
        </pc:sldMkLst>
        <pc:spChg chg="add mod ord">
          <ac:chgData name="Pijnenburg, R.P.J. (Ronald)" userId="f6ded8f4-456c-4245-86f8-229bc8d9ad70" providerId="ADAL" clId="{334720E4-0C93-4E7B-BDB9-5A533410309B}" dt="2024-02-19T14:47:17.557" v="283" actId="167"/>
          <ac:spMkLst>
            <pc:docMk/>
            <pc:sldMk cId="2500840256" sldId="679"/>
            <ac:spMk id="3" creationId="{99AC9AB8-53CB-B36F-2C36-A5FF39A82B59}"/>
          </ac:spMkLst>
        </pc:spChg>
        <pc:spChg chg="del">
          <ac:chgData name="Pijnenburg, R.P.J. (Ronald)" userId="f6ded8f4-456c-4245-86f8-229bc8d9ad70" providerId="ADAL" clId="{334720E4-0C93-4E7B-BDB9-5A533410309B}" dt="2024-02-19T15:12:15.176" v="474" actId="478"/>
          <ac:spMkLst>
            <pc:docMk/>
            <pc:sldMk cId="2500840256" sldId="679"/>
            <ac:spMk id="26" creationId="{323BA87D-A482-C8AC-7226-DE843DA12830}"/>
          </ac:spMkLst>
        </pc:spChg>
      </pc:sldChg>
      <pc:sldChg chg="addSp modSp add del mod ord">
        <pc:chgData name="Pijnenburg, R.P.J. (Ronald)" userId="f6ded8f4-456c-4245-86f8-229bc8d9ad70" providerId="ADAL" clId="{334720E4-0C93-4E7B-BDB9-5A533410309B}" dt="2024-02-19T14:56:11.122" v="428"/>
        <pc:sldMkLst>
          <pc:docMk/>
          <pc:sldMk cId="1468436870" sldId="681"/>
        </pc:sldMkLst>
        <pc:spChg chg="add mod ord">
          <ac:chgData name="Pijnenburg, R.P.J. (Ronald)" userId="f6ded8f4-456c-4245-86f8-229bc8d9ad70" providerId="ADAL" clId="{334720E4-0C93-4E7B-BDB9-5A533410309B}" dt="2024-02-19T14:47:22.742" v="285" actId="167"/>
          <ac:spMkLst>
            <pc:docMk/>
            <pc:sldMk cId="1468436870" sldId="681"/>
            <ac:spMk id="2" creationId="{F04C2598-D81D-6984-B563-9737D59AF8C9}"/>
          </ac:spMkLst>
        </pc:spChg>
        <pc:spChg chg="mod">
          <ac:chgData name="Pijnenburg, R.P.J. (Ronald)" userId="f6ded8f4-456c-4245-86f8-229bc8d9ad70" providerId="ADAL" clId="{334720E4-0C93-4E7B-BDB9-5A533410309B}" dt="2024-02-19T14:54:04.639" v="411" actId="14100"/>
          <ac:spMkLst>
            <pc:docMk/>
            <pc:sldMk cId="1468436870" sldId="681"/>
            <ac:spMk id="5" creationId="{6AC713DA-FA50-F009-FE90-6BC6F3F52E75}"/>
          </ac:spMkLst>
        </pc:spChg>
        <pc:spChg chg="mod">
          <ac:chgData name="Pijnenburg, R.P.J. (Ronald)" userId="f6ded8f4-456c-4245-86f8-229bc8d9ad70" providerId="ADAL" clId="{334720E4-0C93-4E7B-BDB9-5A533410309B}" dt="2024-02-19T14:53:59.156" v="409" actId="6549"/>
          <ac:spMkLst>
            <pc:docMk/>
            <pc:sldMk cId="1468436870" sldId="681"/>
            <ac:spMk id="6" creationId="{4FAAF345-7508-51C4-8267-05F8F8E903FB}"/>
          </ac:spMkLst>
        </pc:spChg>
        <pc:spChg chg="mod">
          <ac:chgData name="Pijnenburg, R.P.J. (Ronald)" userId="f6ded8f4-456c-4245-86f8-229bc8d9ad70" providerId="ADAL" clId="{334720E4-0C93-4E7B-BDB9-5A533410309B}" dt="2024-02-19T14:54:15.526" v="426" actId="1076"/>
          <ac:spMkLst>
            <pc:docMk/>
            <pc:sldMk cId="1468436870" sldId="681"/>
            <ac:spMk id="7" creationId="{389D019C-59B9-A7BD-2AE0-80778745B220}"/>
          </ac:spMkLst>
        </pc:spChg>
        <pc:spChg chg="add mod ord">
          <ac:chgData name="Pijnenburg, R.P.J. (Ronald)" userId="f6ded8f4-456c-4245-86f8-229bc8d9ad70" providerId="ADAL" clId="{334720E4-0C93-4E7B-BDB9-5A533410309B}" dt="2024-02-19T14:53:33.467" v="408" actId="167"/>
          <ac:spMkLst>
            <pc:docMk/>
            <pc:sldMk cId="1468436870" sldId="681"/>
            <ac:spMk id="8" creationId="{79F3E096-5E86-93A8-06E7-0D3F0863429F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19T14:47:27.887" v="287" actId="167"/>
        <pc:sldMkLst>
          <pc:docMk/>
          <pc:sldMk cId="31667383" sldId="682"/>
        </pc:sldMkLst>
        <pc:spChg chg="add mod ord">
          <ac:chgData name="Pijnenburg, R.P.J. (Ronald)" userId="f6ded8f4-456c-4245-86f8-229bc8d9ad70" providerId="ADAL" clId="{334720E4-0C93-4E7B-BDB9-5A533410309B}" dt="2024-02-19T14:47:27.887" v="287" actId="167"/>
          <ac:spMkLst>
            <pc:docMk/>
            <pc:sldMk cId="31667383" sldId="682"/>
            <ac:spMk id="2" creationId="{668FC63C-7346-B12A-BA03-02CC7777DCFB}"/>
          </ac:spMkLst>
        </pc:spChg>
      </pc:sldChg>
      <pc:sldChg chg="addSp modSp add mod">
        <pc:chgData name="Pijnenburg, R.P.J. (Ronald)" userId="f6ded8f4-456c-4245-86f8-229bc8d9ad70" providerId="ADAL" clId="{334720E4-0C93-4E7B-BDB9-5A533410309B}" dt="2024-02-19T14:48:05.659" v="301" actId="167"/>
        <pc:sldMkLst>
          <pc:docMk/>
          <pc:sldMk cId="372119128" sldId="687"/>
        </pc:sldMkLst>
        <pc:spChg chg="add mod ord">
          <ac:chgData name="Pijnenburg, R.P.J. (Ronald)" userId="f6ded8f4-456c-4245-86f8-229bc8d9ad70" providerId="ADAL" clId="{334720E4-0C93-4E7B-BDB9-5A533410309B}" dt="2024-02-19T14:48:05.659" v="301" actId="167"/>
          <ac:spMkLst>
            <pc:docMk/>
            <pc:sldMk cId="372119128" sldId="687"/>
            <ac:spMk id="29" creationId="{7EEBACA3-6A7F-42BC-A717-17A385BACC2F}"/>
          </ac:spMkLst>
        </pc:spChg>
      </pc:sldChg>
      <pc:sldChg chg="addSp modSp add mod modAnim">
        <pc:chgData name="Pijnenburg, R.P.J. (Ronald)" userId="f6ded8f4-456c-4245-86f8-229bc8d9ad70" providerId="ADAL" clId="{334720E4-0C93-4E7B-BDB9-5A533410309B}" dt="2024-02-19T15:13:24.253" v="479"/>
        <pc:sldMkLst>
          <pc:docMk/>
          <pc:sldMk cId="2293061218" sldId="688"/>
        </pc:sldMkLst>
        <pc:spChg chg="add mod ord">
          <ac:chgData name="Pijnenburg, R.P.J. (Ronald)" userId="f6ded8f4-456c-4245-86f8-229bc8d9ad70" providerId="ADAL" clId="{334720E4-0C93-4E7B-BDB9-5A533410309B}" dt="2024-02-19T14:48:11.577" v="303" actId="167"/>
          <ac:spMkLst>
            <pc:docMk/>
            <pc:sldMk cId="2293061218" sldId="688"/>
            <ac:spMk id="29" creationId="{423A8253-C08F-F7DB-584E-8AF58714357B}"/>
          </ac:spMkLst>
        </pc:spChg>
        <pc:picChg chg="add mod">
          <ac:chgData name="Pijnenburg, R.P.J. (Ronald)" userId="f6ded8f4-456c-4245-86f8-229bc8d9ad70" providerId="ADAL" clId="{334720E4-0C93-4E7B-BDB9-5A533410309B}" dt="2024-02-19T15:00:26.254" v="460" actId="1076"/>
          <ac:picMkLst>
            <pc:docMk/>
            <pc:sldMk cId="2293061218" sldId="688"/>
            <ac:picMk id="35" creationId="{95518BC1-202C-06A9-479C-2FB2A315B687}"/>
          </ac:picMkLst>
        </pc:picChg>
        <pc:picChg chg="add mod">
          <ac:chgData name="Pijnenburg, R.P.J. (Ronald)" userId="f6ded8f4-456c-4245-86f8-229bc8d9ad70" providerId="ADAL" clId="{334720E4-0C93-4E7B-BDB9-5A533410309B}" dt="2024-02-19T15:05:44.821" v="470" actId="14100"/>
          <ac:picMkLst>
            <pc:docMk/>
            <pc:sldMk cId="2293061218" sldId="688"/>
            <ac:picMk id="38" creationId="{CEF171E9-AF23-6BE1-DAC9-7FE37544B1AF}"/>
          </ac:picMkLst>
        </pc:picChg>
      </pc:sldChg>
      <pc:sldChg chg="addSp modSp add mod">
        <pc:chgData name="Pijnenburg, R.P.J. (Ronald)" userId="f6ded8f4-456c-4245-86f8-229bc8d9ad70" providerId="ADAL" clId="{334720E4-0C93-4E7B-BDB9-5A533410309B}" dt="2024-02-19T14:47:47.062" v="295" actId="167"/>
        <pc:sldMkLst>
          <pc:docMk/>
          <pc:sldMk cId="66588542" sldId="689"/>
        </pc:sldMkLst>
        <pc:spChg chg="add mod ord">
          <ac:chgData name="Pijnenburg, R.P.J. (Ronald)" userId="f6ded8f4-456c-4245-86f8-229bc8d9ad70" providerId="ADAL" clId="{334720E4-0C93-4E7B-BDB9-5A533410309B}" dt="2024-02-19T14:47:47.062" v="295" actId="167"/>
          <ac:spMkLst>
            <pc:docMk/>
            <pc:sldMk cId="66588542" sldId="689"/>
            <ac:spMk id="3" creationId="{EAA26A7C-EAEB-2930-53D8-1215F5692F5A}"/>
          </ac:spMkLst>
        </pc:spChg>
      </pc:sldChg>
      <pc:sldChg chg="add">
        <pc:chgData name="Pijnenburg, R.P.J. (Ronald)" userId="f6ded8f4-456c-4245-86f8-229bc8d9ad70" providerId="ADAL" clId="{334720E4-0C93-4E7B-BDB9-5A533410309B}" dt="2024-02-19T14:35:39.326" v="35"/>
        <pc:sldMkLst>
          <pc:docMk/>
          <pc:sldMk cId="3338309780" sldId="690"/>
        </pc:sldMkLst>
      </pc:sldChg>
      <pc:sldChg chg="add">
        <pc:chgData name="Pijnenburg, R.P.J. (Ronald)" userId="f6ded8f4-456c-4245-86f8-229bc8d9ad70" providerId="ADAL" clId="{334720E4-0C93-4E7B-BDB9-5A533410309B}" dt="2024-02-19T14:53:00.506" v="404"/>
        <pc:sldMkLst>
          <pc:docMk/>
          <pc:sldMk cId="954473834" sldId="691"/>
        </pc:sldMkLst>
      </pc:sldChg>
      <pc:sldChg chg="add">
        <pc:chgData name="Pijnenburg, R.P.J. (Ronald)" userId="f6ded8f4-456c-4245-86f8-229bc8d9ad70" providerId="ADAL" clId="{334720E4-0C93-4E7B-BDB9-5A533410309B}" dt="2024-02-19T14:53:00.506" v="404"/>
        <pc:sldMkLst>
          <pc:docMk/>
          <pc:sldMk cId="140667527" sldId="694"/>
        </pc:sldMkLst>
      </pc:sldChg>
      <pc:sldChg chg="add">
        <pc:chgData name="Pijnenburg, R.P.J. (Ronald)" userId="f6ded8f4-456c-4245-86f8-229bc8d9ad70" providerId="ADAL" clId="{334720E4-0C93-4E7B-BDB9-5A533410309B}" dt="2024-02-19T14:53:00.506" v="404"/>
        <pc:sldMkLst>
          <pc:docMk/>
          <pc:sldMk cId="1320094371" sldId="695"/>
        </pc:sldMkLst>
      </pc:sldChg>
      <pc:sldChg chg="addSp modSp add mod">
        <pc:chgData name="Pijnenburg, R.P.J. (Ronald)" userId="f6ded8f4-456c-4245-86f8-229bc8d9ad70" providerId="ADAL" clId="{334720E4-0C93-4E7B-BDB9-5A533410309B}" dt="2024-02-19T14:57:06.752" v="431" actId="167"/>
        <pc:sldMkLst>
          <pc:docMk/>
          <pc:sldMk cId="3007928506" sldId="709"/>
        </pc:sldMkLst>
        <pc:spChg chg="add mod ord">
          <ac:chgData name="Pijnenburg, R.P.J. (Ronald)" userId="f6ded8f4-456c-4245-86f8-229bc8d9ad70" providerId="ADAL" clId="{334720E4-0C93-4E7B-BDB9-5A533410309B}" dt="2024-02-19T14:57:06.752" v="431" actId="167"/>
          <ac:spMkLst>
            <pc:docMk/>
            <pc:sldMk cId="3007928506" sldId="709"/>
            <ac:spMk id="2" creationId="{5B4EC6F0-334D-1E1B-298E-78E7B027D3E1}"/>
          </ac:spMkLst>
        </pc:spChg>
      </pc:sldChg>
      <pc:sldMasterChg chg="delSldLayout">
        <pc:chgData name="Pijnenburg, R.P.J. (Ronald)" userId="f6ded8f4-456c-4245-86f8-229bc8d9ad70" providerId="ADAL" clId="{334720E4-0C93-4E7B-BDB9-5A533410309B}" dt="2024-02-22T15:20:30.400" v="526" actId="47"/>
        <pc:sldMasterMkLst>
          <pc:docMk/>
          <pc:sldMasterMk cId="2905486050" sldId="2147483648"/>
        </pc:sldMasterMkLst>
        <pc:sldLayoutChg chg="del">
          <pc:chgData name="Pijnenburg, R.P.J. (Ronald)" userId="f6ded8f4-456c-4245-86f8-229bc8d9ad70" providerId="ADAL" clId="{334720E4-0C93-4E7B-BDB9-5A533410309B}" dt="2024-02-22T15:20:30.400" v="526" actId="47"/>
          <pc:sldLayoutMkLst>
            <pc:docMk/>
            <pc:sldMasterMk cId="2905486050" sldId="2147483648"/>
            <pc:sldLayoutMk cId="1535729486" sldId="2147483658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289D2618-057A-A541-B388-217B7607CE32}" type="datetimeFigureOut">
              <a:rPr lang="it-IT" smtClean="0"/>
              <a:pPr/>
              <a:t>22/02/2024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" panose="020B0606030504020204" pitchFamily="34" charset="0"/>
              </a:defRPr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" panose="020B0606030504020204" pitchFamily="34" charset="0"/>
              </a:defRPr>
            </a:lvl1pPr>
          </a:lstStyle>
          <a:p>
            <a:fld id="{014C21A2-60AD-334E-9C41-2DC0EF94D362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875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02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024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88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415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225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718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8757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11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820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163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18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4515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96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741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202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37E918-B10E-4835-9770-3E51896FE3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25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</a:t>
            </a:r>
            <a:r>
              <a:rPr lang="en-GB" baseline="0" dirty="0"/>
              <a:t> will enable scientific breakthroughs in terms of:</a:t>
            </a:r>
            <a:endParaRPr lang="en-GB" dirty="0"/>
          </a:p>
          <a:p>
            <a:r>
              <a:rPr lang="en-GB" dirty="0"/>
              <a:t>Say something about the individual facilities: </a:t>
            </a:r>
          </a:p>
          <a:p>
            <a:r>
              <a:rPr lang="en-GB" dirty="0"/>
              <a:t>	Earth Simulation Lab and the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Multi-scale Imaging and Tomography facility (MINT) </a:t>
            </a:r>
          </a:p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Rijswijk Centre for Sustainable Geo-energy (RCSG)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Delft Subsurface Urban Energy Lab (DSUEL)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dirty="0"/>
              <a:t>Data sharing is vital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2FC2A-5F9C-477D-955B-C1C6E840AF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2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</a:t>
            </a:r>
            <a:r>
              <a:rPr lang="en-GB" baseline="0" dirty="0"/>
              <a:t> will enable scientific breakthroughs in terms of:</a:t>
            </a:r>
            <a:endParaRPr lang="en-GB" dirty="0"/>
          </a:p>
          <a:p>
            <a:r>
              <a:rPr lang="en-GB" dirty="0"/>
              <a:t>Say something about the individual facilities: </a:t>
            </a:r>
          </a:p>
          <a:p>
            <a:r>
              <a:rPr lang="en-GB" dirty="0"/>
              <a:t>	Earth Simulation Lab and the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Multi-scale Imaging and Tomography facility (MINT) </a:t>
            </a:r>
          </a:p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Rijswijk Centre for Sustainable Geo-energy (RCSG)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Delft Subsurface Urban Energy Lab (DSUEL)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dirty="0"/>
              <a:t>Data sharing is vital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2FC2A-5F9C-477D-955B-C1C6E840AF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556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</a:t>
            </a:r>
            <a:r>
              <a:rPr lang="en-GB" baseline="0" dirty="0"/>
              <a:t> will enable scientific breakthroughs in terms of:</a:t>
            </a:r>
            <a:endParaRPr lang="en-GB" dirty="0"/>
          </a:p>
          <a:p>
            <a:r>
              <a:rPr lang="en-GB" dirty="0"/>
              <a:t>Say something about the individual facilities: </a:t>
            </a:r>
          </a:p>
          <a:p>
            <a:r>
              <a:rPr lang="en-GB" dirty="0"/>
              <a:t>	Earth Simulation Lab and the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Multi-scale Imaging and Tomography facility (MINT) </a:t>
            </a:r>
          </a:p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Rijswijk Centre for Sustainable Geo-energy (RCSG)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Delft Subsurface Urban Energy Lab (DSUEL)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dirty="0"/>
              <a:t>Data sharing is vital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2FC2A-5F9C-477D-955B-C1C6E840AF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256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</a:t>
            </a:r>
            <a:r>
              <a:rPr lang="en-GB" baseline="0" dirty="0"/>
              <a:t> will enable scientific breakthroughs in terms of:</a:t>
            </a:r>
            <a:endParaRPr lang="en-GB" dirty="0"/>
          </a:p>
          <a:p>
            <a:r>
              <a:rPr lang="en-GB" dirty="0"/>
              <a:t>Say something about the individual facilities: </a:t>
            </a:r>
          </a:p>
          <a:p>
            <a:r>
              <a:rPr lang="en-GB" dirty="0"/>
              <a:t>	Earth Simulation Lab and the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Multi-scale Imaging and Tomography facility (MINT) </a:t>
            </a:r>
          </a:p>
          <a:p>
            <a:r>
              <a:rPr lang="en-GB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Rijswijk Centre for Sustainable Geo-energy (RCSG)</a:t>
            </a:r>
          </a:p>
          <a:p>
            <a:r>
              <a:rPr lang="en-GB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Delft Subsurface Urban Energy Lab (DSUEL) </a:t>
            </a:r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dirty="0"/>
              <a:t>Data sharing is vital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02FC2A-5F9C-477D-955B-C1C6E840AF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73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966917F-45B8-844E-A08C-0A84EBCB4E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A92088E-A2E5-1B40-B930-A1C777F223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9F521F-43A9-E64D-80A9-92042078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5C34D8-DAE5-1442-A238-7830BB5300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D46DA-2940-B347-BA42-539F38B67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13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0344A0-E3CB-9142-9F20-A199C00CE1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222FB2-8118-724C-937E-DD4BE19C2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ECAC4A-872F-A546-8132-996DEEF6A1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CBAC3C4-B470-F041-A7FB-B68379CAA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45F620-7670-5443-8A6F-E97921AC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00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61B0A3-4B74-854E-AA21-B9320E015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7953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0748E1-417D-D444-A649-115A7A57A5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829610"/>
            <a:ext cx="10515600" cy="223305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42C4902-302F-DD40-B41A-CB3B0BBF38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22/02/2024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EDF8F6-2478-A345-86CE-263C92F87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D24A09-0147-EF4D-BF73-1E65F278C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955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64292-D0E6-D341-B154-EC70C0C0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B65797-ED89-5A4D-BDBC-259C7552E2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D0A6736-1641-BC45-A2C7-CFCF077BE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AEF0D6-7CD6-F849-BF19-BB84FCB891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D8B44C-12FC-AF4D-B37B-B8140151B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4743896-F6B8-9947-BE63-2B2C4C0D4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916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A90186-9173-2544-9015-817BDBD13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327A52C-450B-FD4E-A736-C6FF1EB632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BB63EE2-01EC-9245-950E-9AC059E0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57FA33-9734-874C-991E-47C6070B1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588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3C4DD10-03F4-8D4E-8CEA-DD00CF88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BDFA2A2-60D4-8241-B391-1E99B8FDF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F3A6B78-DD91-3F4B-81C2-37CD01073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577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1249F3-8563-B848-829F-0913562C8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F4FC632-E4D9-474A-B216-12EEDEE95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5FC1A5D-67C8-3949-8E8E-4E0EAA12C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2B296A6-1CBA-9A40-A038-4627496A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CF69F3-458A-534F-8AB2-165ACED58887}" type="datetimeFigureOut">
              <a:rPr lang="it-IT" smtClean="0"/>
              <a:t>22/02/2024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631A18F-A3F5-884F-A4F6-CE86DF4B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C005375-C923-924C-97AE-7EECB9FDC0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1D447A2-DAD4-124A-A606-CCBACEE6D4BE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5256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E4DE853-B1D4-CF4A-811E-CE5CCB562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FC85B27-AA28-254F-B7D8-F41B1E375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 dirty="0"/>
              <a:t>Modifica gli stili del testo dello schema
Secondo livello
Terzo livello
Quarto livello
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905486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" panose="020B06060305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jpeg"/><Relationship Id="rId10" Type="http://schemas.openxmlformats.org/officeDocument/2006/relationships/image" Target="../media/image37.jpeg"/><Relationship Id="rId4" Type="http://schemas.openxmlformats.org/officeDocument/2006/relationships/image" Target="../media/image32.pn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jp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jpeg"/><Relationship Id="rId10" Type="http://schemas.openxmlformats.org/officeDocument/2006/relationships/image" Target="../media/image45.png"/><Relationship Id="rId4" Type="http://schemas.openxmlformats.org/officeDocument/2006/relationships/image" Target="../media/image16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jpeg"/><Relationship Id="rId4" Type="http://schemas.microsoft.com/office/2007/relationships/hdphoto" Target="../media/hdphoto2.wdp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21D0CEF-B3B3-49E0-DBD5-88F3EED924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048" y="3130901"/>
            <a:ext cx="4864771" cy="1319288"/>
          </a:xfrm>
          <a:prstGeom prst="rect">
            <a:avLst/>
          </a:prstGeom>
        </p:spPr>
      </p:pic>
      <p:pic>
        <p:nvPicPr>
          <p:cNvPr id="1026" name="Picture 2" descr="Netherlands map in Europe, Netherlands location and flags. 24584084 PNG">
            <a:extLst>
              <a:ext uri="{FF2B5EF4-FFF2-40B4-BE49-F238E27FC236}">
                <a16:creationId xmlns:a16="http://schemas.microsoft.com/office/drawing/2014/main" id="{641DA552-275E-757C-EEDD-718C38B3B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184" y="1540005"/>
            <a:ext cx="3709220" cy="372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8409A6-D43B-6BBD-B46B-AB1C1DA2A516}"/>
              </a:ext>
            </a:extLst>
          </p:cNvPr>
          <p:cNvSpPr txBox="1"/>
          <p:nvPr/>
        </p:nvSpPr>
        <p:spPr>
          <a:xfrm>
            <a:off x="2519175" y="4584106"/>
            <a:ext cx="5502080" cy="640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8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Presenting: 	</a:t>
            </a:r>
            <a:r>
              <a:rPr lang="en-US" sz="178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Ronald Pijnenburg</a:t>
            </a:r>
            <a:br>
              <a:rPr lang="en-US" sz="178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178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Directors:   	Martyn Drury, Andre Niemeijer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868BB8-C54B-8C57-891F-91B56A940686}"/>
              </a:ext>
            </a:extLst>
          </p:cNvPr>
          <p:cNvSpPr/>
          <p:nvPr/>
        </p:nvSpPr>
        <p:spPr>
          <a:xfrm>
            <a:off x="0" y="-462987"/>
            <a:ext cx="12192000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87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36832A03-3E6F-21BA-7551-C73D9AFA5EC1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7D48FB-9C4E-F597-2B2C-A862166DD0F0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B7321D8-E112-D53A-788D-345C5B1DC19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0" y="226977"/>
            <a:ext cx="4983480" cy="893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FE07DB-8F19-8E69-2C2A-0926A1C4EF13}"/>
              </a:ext>
            </a:extLst>
          </p:cNvPr>
          <p:cNvSpPr txBox="1"/>
          <p:nvPr/>
        </p:nvSpPr>
        <p:spPr>
          <a:xfrm>
            <a:off x="5593080" y="364589"/>
            <a:ext cx="397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Bridging lab scales</a:t>
            </a:r>
            <a:endParaRPr lang="en-US" sz="32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848562" y="6437789"/>
            <a:ext cx="2743200" cy="365125"/>
          </a:xfrm>
        </p:spPr>
        <p:txBody>
          <a:bodyPr/>
          <a:lstStyle/>
          <a:p>
            <a:fld id="{9E817524-640E-4C9B-AFB2-A330D6DE91B3}" type="slidenum">
              <a:rPr lang="en-US" smtClean="0"/>
              <a:t>10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6DBE73-BB12-F5F9-6EF8-4A463FB06FD7}"/>
              </a:ext>
            </a:extLst>
          </p:cNvPr>
          <p:cNvSpPr txBox="1"/>
          <p:nvPr/>
        </p:nvSpPr>
        <p:spPr>
          <a:xfrm>
            <a:off x="9293603" y="381294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field</a:t>
            </a:r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scales</a:t>
            </a:r>
          </a:p>
        </p:txBody>
      </p:sp>
      <p:pic>
        <p:nvPicPr>
          <p:cNvPr id="27" name="Picture 26" descr="A picture containing diagram&#10;&#10;Description automatically generated">
            <a:extLst>
              <a:ext uri="{FF2B5EF4-FFF2-40B4-BE49-F238E27FC236}">
                <a16:creationId xmlns:a16="http://schemas.microsoft.com/office/drawing/2014/main" id="{7150D1CB-3458-E19B-864E-EE8A320284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45" y="1445307"/>
            <a:ext cx="2489814" cy="248981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FAD244-C8A6-5517-1A71-54D38911A9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379" y="2456898"/>
            <a:ext cx="2489814" cy="2499345"/>
          </a:xfrm>
          <a:prstGeom prst="ellipse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AA3204E-3038-0B2F-16BA-BF0D2FADA8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1" t="10550" r="11745" b="6041"/>
          <a:stretch/>
        </p:blipFill>
        <p:spPr>
          <a:xfrm>
            <a:off x="9293603" y="2584697"/>
            <a:ext cx="2489814" cy="2508870"/>
          </a:xfrm>
          <a:prstGeom prst="ellipse">
            <a:avLst/>
          </a:prstGeom>
        </p:spPr>
      </p:pic>
      <p:pic>
        <p:nvPicPr>
          <p:cNvPr id="30" name="Picture 29" descr="A picture containing text, rock, stone&#10;&#10;Description automatically generated">
            <a:extLst>
              <a:ext uri="{FF2B5EF4-FFF2-40B4-BE49-F238E27FC236}">
                <a16:creationId xmlns:a16="http://schemas.microsoft.com/office/drawing/2014/main" id="{BDEF129A-AC14-A3F0-D75B-1F8577170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4207" b="6422"/>
          <a:stretch/>
        </p:blipFill>
        <p:spPr>
          <a:xfrm>
            <a:off x="172363" y="1540934"/>
            <a:ext cx="2489815" cy="2489815"/>
          </a:xfrm>
          <a:prstGeom prst="ellipse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B2F8B95F-A27F-9F95-A184-FE39F74EB485}"/>
              </a:ext>
            </a:extLst>
          </p:cNvPr>
          <p:cNvGrpSpPr/>
          <p:nvPr/>
        </p:nvGrpSpPr>
        <p:grpSpPr>
          <a:xfrm>
            <a:off x="3922159" y="5614381"/>
            <a:ext cx="4536172" cy="954642"/>
            <a:chOff x="964703" y="5592811"/>
            <a:chExt cx="3481842" cy="689185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0606DC93-E3E6-3B0A-D01A-9FB5D874C5BD}"/>
                </a:ext>
              </a:extLst>
            </p:cNvPr>
            <p:cNvSpPr/>
            <p:nvPr/>
          </p:nvSpPr>
          <p:spPr>
            <a:xfrm>
              <a:off x="964703" y="5592811"/>
              <a:ext cx="3406806" cy="689185"/>
            </a:xfrm>
            <a:prstGeom prst="roundRect">
              <a:avLst/>
            </a:prstGeom>
            <a:solidFill>
              <a:srgbClr val="124627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F9C9BD4-5405-C3A7-9FA4-CDDE75AD6660}"/>
                </a:ext>
              </a:extLst>
            </p:cNvPr>
            <p:cNvSpPr txBox="1"/>
            <p:nvPr/>
          </p:nvSpPr>
          <p:spPr>
            <a:xfrm>
              <a:off x="1039739" y="5640631"/>
              <a:ext cx="3406806" cy="5554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4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www.EPOS-NL.nl</a:t>
              </a:r>
              <a:endParaRPr lang="en-US" sz="4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92169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9AC9AB8-53CB-B36F-2C36-A5FF39A82B59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ACE2DE-0DB4-29D5-C070-495EF0FAA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6" r="12626"/>
          <a:stretch/>
        </p:blipFill>
        <p:spPr bwMode="auto">
          <a:xfrm>
            <a:off x="6215867" y="101600"/>
            <a:ext cx="1899920" cy="2001520"/>
          </a:xfrm>
          <a:prstGeom prst="ellipse">
            <a:avLst/>
          </a:prstGeom>
          <a:noFill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4E1FF5C-A511-4FAF-AC0A-C0091BB91EAE}"/>
              </a:ext>
            </a:extLst>
          </p:cNvPr>
          <p:cNvSpPr/>
          <p:nvPr/>
        </p:nvSpPr>
        <p:spPr>
          <a:xfrm>
            <a:off x="0" y="0"/>
            <a:ext cx="5960958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C7284936-483D-55FB-D3C8-764531F50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9" r="6160"/>
          <a:stretch/>
        </p:blipFill>
        <p:spPr>
          <a:xfrm>
            <a:off x="6215867" y="101600"/>
            <a:ext cx="1899920" cy="200152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2C9E8-8319-B076-E250-F8D384A261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 l="2841" t="10550" r="11745" b="6041"/>
          <a:stretch/>
        </p:blipFill>
        <p:spPr>
          <a:xfrm>
            <a:off x="6141819" y="4728531"/>
            <a:ext cx="1973968" cy="1989076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D6DAAC-B80E-C557-4C0D-5665130970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2963" r="12666"/>
          <a:stretch/>
        </p:blipFill>
        <p:spPr>
          <a:xfrm>
            <a:off x="6108155" y="2428240"/>
            <a:ext cx="2007632" cy="200152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A0E61A-F98F-EB79-434B-703AA38B0A4D}"/>
              </a:ext>
            </a:extLst>
          </p:cNvPr>
          <p:cNvSpPr txBox="1"/>
          <p:nvPr/>
        </p:nvSpPr>
        <p:spPr>
          <a:xfrm>
            <a:off x="8252749" y="890724"/>
            <a:ext cx="384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development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(here: new CT scanner in Delft)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D4421E-F3BF-41D6-0A89-FEA96D621690}"/>
              </a:ext>
            </a:extLst>
          </p:cNvPr>
          <p:cNvSpPr txBox="1"/>
          <p:nvPr/>
        </p:nvSpPr>
        <p:spPr>
          <a:xfrm>
            <a:off x="8245387" y="3244334"/>
            <a:ext cx="384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access</a:t>
            </a:r>
          </a:p>
          <a:p>
            <a:r>
              <a:rPr lang="en-US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 of charge, (inter)national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4FECB-3341-F46C-1CA6-7BA00DA8157D}"/>
              </a:ext>
            </a:extLst>
          </p:cNvPr>
          <p:cNvSpPr txBox="1"/>
          <p:nvPr/>
        </p:nvSpPr>
        <p:spPr>
          <a:xfrm>
            <a:off x="8245387" y="5538403"/>
            <a:ext cx="374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access</a:t>
            </a:r>
          </a:p>
          <a:p>
            <a:r>
              <a:rPr lang="en-US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 the European data portal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D60F46-8284-4056-395D-EAC5E94F1615}"/>
              </a:ext>
            </a:extLst>
          </p:cNvPr>
          <p:cNvSpPr txBox="1"/>
          <p:nvPr/>
        </p:nvSpPr>
        <p:spPr>
          <a:xfrm>
            <a:off x="451054" y="3039169"/>
            <a:ext cx="550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Improves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means </a:t>
            </a:r>
            <a:b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subsurface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research</a:t>
            </a:r>
            <a:endParaRPr lang="en-US" sz="36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8656D92-5365-8348-EEF4-FD36BEDE4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" y="2015997"/>
            <a:ext cx="3772867" cy="10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4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9F3E096-5E86-93A8-06E7-0D3F0863429F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C979CA9B-71BC-D131-61AD-79679F2CBC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5" t="20686" r="32019" b="18506"/>
          <a:stretch/>
        </p:blipFill>
        <p:spPr>
          <a:xfrm>
            <a:off x="6096000" y="1441921"/>
            <a:ext cx="3064097" cy="3064097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EDC581-28B3-4C7E-BF8B-98F3D8E215E6}"/>
              </a:ext>
            </a:extLst>
          </p:cNvPr>
          <p:cNvSpPr/>
          <p:nvPr/>
        </p:nvSpPr>
        <p:spPr>
          <a:xfrm>
            <a:off x="0" y="-660"/>
            <a:ext cx="5960958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9EF3C7-8400-412C-9627-A546251D5CA3}"/>
              </a:ext>
            </a:extLst>
          </p:cNvPr>
          <p:cNvSpPr txBox="1"/>
          <p:nvPr/>
        </p:nvSpPr>
        <p:spPr>
          <a:xfrm>
            <a:off x="475755" y="1556735"/>
            <a:ext cx="5055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 of charge access </a:t>
            </a:r>
            <a:br>
              <a:rPr lang="en-US" sz="24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Earth scientific research labs </a:t>
            </a:r>
            <a:br>
              <a:rPr lang="en-US" sz="24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the Netherlands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CC86048-0405-481E-8987-FD3318DEE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20" y="3352800"/>
            <a:ext cx="6229198" cy="35045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7FACA63-988E-4993-A2C7-1F04068CFC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82" y="-294360"/>
            <a:ext cx="5617136" cy="421038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03F04AC-120E-CF54-E6BE-F7BD74220044}"/>
              </a:ext>
            </a:extLst>
          </p:cNvPr>
          <p:cNvSpPr txBox="1">
            <a:spLocks/>
          </p:cNvSpPr>
          <p:nvPr/>
        </p:nvSpPr>
        <p:spPr>
          <a:xfrm>
            <a:off x="475755" y="267172"/>
            <a:ext cx="51175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Access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AC713DA-FA50-F009-FE90-6BC6F3F52E75}"/>
              </a:ext>
            </a:extLst>
          </p:cNvPr>
          <p:cNvSpPr/>
          <p:nvPr/>
        </p:nvSpPr>
        <p:spPr>
          <a:xfrm>
            <a:off x="475755" y="2842492"/>
            <a:ext cx="5332817" cy="2363690"/>
          </a:xfrm>
          <a:prstGeom prst="roundRect">
            <a:avLst>
              <a:gd name="adj" fmla="val 6343"/>
            </a:avLst>
          </a:prstGeom>
          <a:solidFill>
            <a:srgbClr val="124627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AAF345-7508-51C4-8267-05F8F8E903FB}"/>
              </a:ext>
            </a:extLst>
          </p:cNvPr>
          <p:cNvSpPr txBox="1"/>
          <p:nvPr/>
        </p:nvSpPr>
        <p:spPr>
          <a:xfrm>
            <a:off x="546874" y="2979080"/>
            <a:ext cx="5350176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Tectonic modelling lab (UU)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High Pressure and Temperature lab (UU)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Porous Media Lab (UU)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Delft Petrophysics Lab (TUD)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Multi-scale Imaging and Tomography (UU+TUD)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Rijswijk Centre for Sustainable Geo-energy (TNO)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9D019C-59B9-A7BD-2AE0-80778745B220}"/>
              </a:ext>
            </a:extLst>
          </p:cNvPr>
          <p:cNvSpPr txBox="1"/>
          <p:nvPr/>
        </p:nvSpPr>
        <p:spPr>
          <a:xfrm>
            <a:off x="461604" y="5429117"/>
            <a:ext cx="549935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Includes travel + accommodation </a:t>
            </a:r>
          </a:p>
          <a:p>
            <a:pPr>
              <a:spcAft>
                <a:spcPts val="600"/>
              </a:spcAft>
            </a:pPr>
            <a:r>
              <a:rPr lang="en-US" sz="24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expertise + support </a:t>
            </a:r>
            <a:br>
              <a:rPr lang="en-US" sz="24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400" b="1" dirty="0">
              <a:solidFill>
                <a:srgbClr val="E39D25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333BB1-8099-EA89-74AD-A4A5E7FF6BBD}"/>
              </a:ext>
            </a:extLst>
          </p:cNvPr>
          <p:cNvSpPr txBox="1"/>
          <p:nvPr/>
        </p:nvSpPr>
        <p:spPr>
          <a:xfrm rot="21410200">
            <a:off x="6351529" y="5360322"/>
            <a:ext cx="5617136" cy="1107996"/>
          </a:xfrm>
          <a:prstGeom prst="rect">
            <a:avLst/>
          </a:prstGeom>
          <a:solidFill>
            <a:schemeClr val="bg1"/>
          </a:solidFill>
          <a:ln w="19050">
            <a:solidFill>
              <a:srgbClr val="1D4928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2023, the labs at UU and TUD provided </a:t>
            </a:r>
            <a:br>
              <a:rPr lang="en-US" sz="2200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542 days </a:t>
            </a:r>
            <a:r>
              <a:rPr lang="en-US" sz="2200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access to external researchers</a:t>
            </a:r>
          </a:p>
          <a:p>
            <a:r>
              <a:rPr lang="en-US" sz="2200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  <a:sym typeface="Wingdings" panose="05000000000000000000" pitchFamily="2" charset="2"/>
              </a:rPr>
              <a:t> Of which196 days through EPOS-NL</a:t>
            </a:r>
            <a:r>
              <a:rPr lang="en-US" sz="2200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46843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68FC63C-7346-B12A-BA03-02CC7777DCFB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2143B032-0172-9E11-19C2-411F89960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374" y="1039722"/>
            <a:ext cx="6229198" cy="3504540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0A3D38B-6292-8026-C314-3A78E63357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4" r="10766" b="5385"/>
          <a:stretch/>
        </p:blipFill>
        <p:spPr bwMode="auto">
          <a:xfrm>
            <a:off x="8973488" y="75817"/>
            <a:ext cx="3032041" cy="3062734"/>
          </a:xfrm>
          <a:prstGeom prst="ellipse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76B8172-6306-4163-8C3C-6E521E29DE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71" b="1171"/>
          <a:stretch/>
        </p:blipFill>
        <p:spPr>
          <a:xfrm>
            <a:off x="8272316" y="3719948"/>
            <a:ext cx="3032041" cy="3032041"/>
          </a:xfrm>
          <a:prstGeom prst="ellipse">
            <a:avLst/>
          </a:prstGeom>
          <a:ln w="6350">
            <a:solidFill>
              <a:schemeClr val="bg1">
                <a:lumMod val="50000"/>
              </a:schemeClr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EDC581-28B3-4C7E-BF8B-98F3D8E215E6}"/>
              </a:ext>
            </a:extLst>
          </p:cNvPr>
          <p:cNvSpPr/>
          <p:nvPr/>
        </p:nvSpPr>
        <p:spPr>
          <a:xfrm>
            <a:off x="0" y="0"/>
            <a:ext cx="5960958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3EBD3-B003-C230-7DBF-A218D7968F7E}"/>
              </a:ext>
            </a:extLst>
          </p:cNvPr>
          <p:cNvSpPr txBox="1"/>
          <p:nvPr/>
        </p:nvSpPr>
        <p:spPr>
          <a:xfrm>
            <a:off x="186471" y="549765"/>
            <a:ext cx="590952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</a:t>
            </a:r>
            <a:r>
              <a:rPr lang="en-US" sz="36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</a:t>
            </a:r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 to do?</a:t>
            </a:r>
            <a:endParaRPr lang="en-US" sz="32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7CF35-B666-E0D5-136A-95D4D29DF2E9}"/>
              </a:ext>
            </a:extLst>
          </p:cNvPr>
          <p:cNvSpPr txBox="1"/>
          <p:nvPr/>
        </p:nvSpPr>
        <p:spPr>
          <a:xfrm>
            <a:off x="245334" y="3329339"/>
            <a:ext cx="5470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Lab experiments at 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crustal P/T conditions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Quantify rock/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fault strength</a:t>
            </a:r>
            <a:endParaRPr lang="en-US" sz="2000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Explore 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time-dependent</a:t>
            </a: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deformation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Analyze 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permeability evolution </a:t>
            </a:r>
            <a:b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during deformation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Benchmark your model </a:t>
            </a:r>
            <a:b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with data from natural samples</a:t>
            </a:r>
          </a:p>
        </p:txBody>
      </p:sp>
      <p:pic>
        <p:nvPicPr>
          <p:cNvPr id="12" name="Picture 1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8B88297-F5D2-F2AB-856B-D51B55F77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1" y="1467502"/>
            <a:ext cx="1483652" cy="13934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EED3AE-BF7C-2198-9E51-F7A809A38ED3}"/>
              </a:ext>
            </a:extLst>
          </p:cNvPr>
          <p:cNvSpPr txBox="1"/>
          <p:nvPr/>
        </p:nvSpPr>
        <p:spPr>
          <a:xfrm>
            <a:off x="1888210" y="1467502"/>
            <a:ext cx="4207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“Experimental rock </a:t>
            </a:r>
            <a:b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mechanics and transport”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FB48D0-2D33-E68D-DA56-DE9FDA94FFCC}"/>
              </a:ext>
            </a:extLst>
          </p:cNvPr>
          <p:cNvCxnSpPr>
            <a:cxnSpLocks/>
          </p:cNvCxnSpPr>
          <p:nvPr/>
        </p:nvCxnSpPr>
        <p:spPr>
          <a:xfrm flipH="1">
            <a:off x="1610790" y="1778252"/>
            <a:ext cx="261612" cy="267123"/>
          </a:xfrm>
          <a:prstGeom prst="line">
            <a:avLst/>
          </a:prstGeom>
          <a:ln>
            <a:solidFill>
              <a:srgbClr val="124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6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4EC6F0-334D-1E1B-298E-78E7B027D3E1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id="{835E7765-B03F-859D-962E-472D7561E1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 bwMode="auto">
          <a:xfrm>
            <a:off x="8330717" y="3717358"/>
            <a:ext cx="3072672" cy="30726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793F6F6-EE45-865B-951C-1E522BDA0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t="8639" r="-565" b="24671"/>
          <a:stretch/>
        </p:blipFill>
        <p:spPr bwMode="auto">
          <a:xfrm>
            <a:off x="8929352" y="102126"/>
            <a:ext cx="3072672" cy="30726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CCEE16-D000-D846-CC8A-81DA5AED11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033" b="8033"/>
          <a:stretch/>
        </p:blipFill>
        <p:spPr>
          <a:xfrm>
            <a:off x="6096000" y="1441921"/>
            <a:ext cx="3064097" cy="3064097"/>
          </a:xfrm>
          <a:prstGeom prst="ellipse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7EDC581-28B3-4C7E-BF8B-98F3D8E215E6}"/>
              </a:ext>
            </a:extLst>
          </p:cNvPr>
          <p:cNvSpPr/>
          <p:nvPr/>
        </p:nvSpPr>
        <p:spPr>
          <a:xfrm>
            <a:off x="0" y="0"/>
            <a:ext cx="5960958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3EBD3-B003-C230-7DBF-A218D7968F7E}"/>
              </a:ext>
            </a:extLst>
          </p:cNvPr>
          <p:cNvSpPr txBox="1"/>
          <p:nvPr/>
        </p:nvSpPr>
        <p:spPr>
          <a:xfrm>
            <a:off x="186471" y="549765"/>
            <a:ext cx="590952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</a:t>
            </a:r>
            <a:r>
              <a:rPr lang="en-US" sz="36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</a:t>
            </a:r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 to do?</a:t>
            </a:r>
            <a:endParaRPr lang="en-US" sz="32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7CF35-B666-E0D5-136A-95D4D29DF2E9}"/>
              </a:ext>
            </a:extLst>
          </p:cNvPr>
          <p:cNvSpPr txBox="1"/>
          <p:nvPr/>
        </p:nvSpPr>
        <p:spPr>
          <a:xfrm>
            <a:off x="245334" y="3433955"/>
            <a:ext cx="54702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Long-range fluid transport testing</a:t>
            </a: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and particle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Upscaling rock mechanics: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Hydrostatic compression of 6m tall core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Axial compression of 0.5m diameter samples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Drilling simulation </a:t>
            </a: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(physical)</a:t>
            </a:r>
          </a:p>
        </p:txBody>
      </p:sp>
      <p:pic>
        <p:nvPicPr>
          <p:cNvPr id="12" name="Picture 1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8B88297-F5D2-F2AB-856B-D51B55F779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1" y="1467502"/>
            <a:ext cx="1483652" cy="13934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EED3AE-BF7C-2198-9E51-F7A809A38ED3}"/>
              </a:ext>
            </a:extLst>
          </p:cNvPr>
          <p:cNvSpPr txBox="1"/>
          <p:nvPr/>
        </p:nvSpPr>
        <p:spPr>
          <a:xfrm>
            <a:off x="1888210" y="1467502"/>
            <a:ext cx="4207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“Large-scale compression and fluid transport”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FB48D0-2D33-E68D-DA56-DE9FDA94FFCC}"/>
              </a:ext>
            </a:extLst>
          </p:cNvPr>
          <p:cNvCxnSpPr>
            <a:cxnSpLocks/>
          </p:cNvCxnSpPr>
          <p:nvPr/>
        </p:nvCxnSpPr>
        <p:spPr>
          <a:xfrm flipH="1">
            <a:off x="1610790" y="1778252"/>
            <a:ext cx="261612" cy="267123"/>
          </a:xfrm>
          <a:prstGeom prst="line">
            <a:avLst/>
          </a:prstGeom>
          <a:ln>
            <a:solidFill>
              <a:srgbClr val="124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792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EB7123-82D2-7AE7-0A5E-D34D44B88944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EDC581-28B3-4C7E-BF8B-98F3D8E215E6}"/>
              </a:ext>
            </a:extLst>
          </p:cNvPr>
          <p:cNvSpPr/>
          <p:nvPr/>
        </p:nvSpPr>
        <p:spPr>
          <a:xfrm>
            <a:off x="0" y="0"/>
            <a:ext cx="5960958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3EBD3-B003-C230-7DBF-A218D7968F7E}"/>
              </a:ext>
            </a:extLst>
          </p:cNvPr>
          <p:cNvSpPr txBox="1"/>
          <p:nvPr/>
        </p:nvSpPr>
        <p:spPr>
          <a:xfrm>
            <a:off x="186471" y="549765"/>
            <a:ext cx="590952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</a:t>
            </a:r>
            <a:r>
              <a:rPr lang="en-US" sz="36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</a:t>
            </a:r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 to do?</a:t>
            </a:r>
            <a:endParaRPr lang="en-US" sz="32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27CF35-B666-E0D5-136A-95D4D29DF2E9}"/>
              </a:ext>
            </a:extLst>
          </p:cNvPr>
          <p:cNvSpPr txBox="1"/>
          <p:nvPr/>
        </p:nvSpPr>
        <p:spPr>
          <a:xfrm>
            <a:off x="245334" y="3329339"/>
            <a:ext cx="54702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Scaled-down models </a:t>
            </a:r>
            <a:b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deforming crust or lithosphere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2D/3D monitoring </a:t>
            </a: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model evolution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Explore processes </a:t>
            </a: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underlying deformation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Why and where do faults form?</a:t>
            </a:r>
          </a:p>
          <a:p>
            <a:pPr marL="800100" lvl="1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Study sedimentary basins during mountain building</a:t>
            </a:r>
          </a:p>
        </p:txBody>
      </p:sp>
      <p:pic>
        <p:nvPicPr>
          <p:cNvPr id="12" name="Picture 1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8B88297-F5D2-F2AB-856B-D51B55F77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1" y="1467502"/>
            <a:ext cx="1483652" cy="13934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EED3AE-BF7C-2198-9E51-F7A809A38ED3}"/>
              </a:ext>
            </a:extLst>
          </p:cNvPr>
          <p:cNvSpPr txBox="1"/>
          <p:nvPr/>
        </p:nvSpPr>
        <p:spPr>
          <a:xfrm>
            <a:off x="1888210" y="1467502"/>
            <a:ext cx="4207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“Analogue modelling </a:t>
            </a:r>
            <a:b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tectonic processes”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FB48D0-2D33-E68D-DA56-DE9FDA94FFCC}"/>
              </a:ext>
            </a:extLst>
          </p:cNvPr>
          <p:cNvCxnSpPr>
            <a:cxnSpLocks/>
          </p:cNvCxnSpPr>
          <p:nvPr/>
        </p:nvCxnSpPr>
        <p:spPr>
          <a:xfrm flipH="1">
            <a:off x="1610790" y="1778252"/>
            <a:ext cx="261612" cy="267123"/>
          </a:xfrm>
          <a:prstGeom prst="line">
            <a:avLst/>
          </a:prstGeom>
          <a:ln>
            <a:solidFill>
              <a:srgbClr val="124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42871102-D4FD-18FD-7655-A2C1470830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9" b="2109"/>
          <a:stretch/>
        </p:blipFill>
        <p:spPr>
          <a:xfrm rot="6139351">
            <a:off x="8305212" y="3755819"/>
            <a:ext cx="3048704" cy="3048704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9EDF4D-4D66-754C-AF1E-CDD5F91755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17" r="8217"/>
          <a:stretch/>
        </p:blipFill>
        <p:spPr>
          <a:xfrm>
            <a:off x="8937927" y="91440"/>
            <a:ext cx="3072671" cy="3072671"/>
          </a:xfrm>
          <a:prstGeom prst="ellipse">
            <a:avLst/>
          </a:prstGeom>
        </p:spPr>
      </p:pic>
      <p:pic>
        <p:nvPicPr>
          <p:cNvPr id="16" name="Picture 15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1878A7A3-413D-AF55-7132-C1EDDA2739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93" y="1441921"/>
            <a:ext cx="4496671" cy="29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3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837C79A-4F03-95FC-D8D3-BC7101DDD51F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EDC581-28B3-4C7E-BF8B-98F3D8E215E6}"/>
              </a:ext>
            </a:extLst>
          </p:cNvPr>
          <p:cNvSpPr/>
          <p:nvPr/>
        </p:nvSpPr>
        <p:spPr>
          <a:xfrm>
            <a:off x="0" y="0"/>
            <a:ext cx="12192000" cy="315468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13EBD3-B003-C230-7DBF-A218D7968F7E}"/>
              </a:ext>
            </a:extLst>
          </p:cNvPr>
          <p:cNvSpPr txBox="1"/>
          <p:nvPr/>
        </p:nvSpPr>
        <p:spPr>
          <a:xfrm>
            <a:off x="186471" y="549765"/>
            <a:ext cx="5909529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What do </a:t>
            </a:r>
            <a:r>
              <a:rPr lang="en-US" sz="36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you </a:t>
            </a:r>
            <a:r>
              <a:rPr lang="en-US" sz="36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want to do?</a:t>
            </a:r>
            <a:endParaRPr lang="en-US" sz="32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Picture 11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C8B88297-F5D2-F2AB-856B-D51B55F779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71" y="1467502"/>
            <a:ext cx="1483652" cy="13934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EED3AE-BF7C-2198-9E51-F7A809A38ED3}"/>
              </a:ext>
            </a:extLst>
          </p:cNvPr>
          <p:cNvSpPr txBox="1"/>
          <p:nvPr/>
        </p:nvSpPr>
        <p:spPr>
          <a:xfrm>
            <a:off x="1888210" y="1467502"/>
            <a:ext cx="42077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sz="2400" b="1" i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“Microscopy and tomography”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6FB48D0-2D33-E68D-DA56-DE9FDA94FFCC}"/>
              </a:ext>
            </a:extLst>
          </p:cNvPr>
          <p:cNvCxnSpPr>
            <a:cxnSpLocks/>
          </p:cNvCxnSpPr>
          <p:nvPr/>
        </p:nvCxnSpPr>
        <p:spPr>
          <a:xfrm flipH="1">
            <a:off x="1610790" y="1778252"/>
            <a:ext cx="261612" cy="267123"/>
          </a:xfrm>
          <a:prstGeom prst="line">
            <a:avLst/>
          </a:prstGeom>
          <a:ln>
            <a:solidFill>
              <a:srgbClr val="124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B72B527B-0A30-1958-1A34-254FD9B92E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9"/>
          <a:stretch/>
        </p:blipFill>
        <p:spPr>
          <a:xfrm>
            <a:off x="412266" y="3311911"/>
            <a:ext cx="11367467" cy="2495182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BB00E9DC-1A86-D2C9-D81D-EC21F76F15FA}"/>
              </a:ext>
            </a:extLst>
          </p:cNvPr>
          <p:cNvSpPr/>
          <p:nvPr/>
        </p:nvSpPr>
        <p:spPr>
          <a:xfrm>
            <a:off x="559733" y="5941402"/>
            <a:ext cx="11367467" cy="73366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solidFill>
              <a:schemeClr val="tx1">
                <a:lumMod val="50000"/>
                <a:lumOff val="50000"/>
              </a:schemeClr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Silka SemiBold"/>
                <a:ea typeface="+mn-ea"/>
                <a:cs typeface="+mn-cs"/>
                <a:sym typeface="Helvetica Neue Medium"/>
              </a:rPr>
              <a:t>Down scale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EBFC44-52CC-E697-861D-6D087D48DF8B}"/>
              </a:ext>
            </a:extLst>
          </p:cNvPr>
          <p:cNvSpPr txBox="1"/>
          <p:nvPr/>
        </p:nvSpPr>
        <p:spPr>
          <a:xfrm>
            <a:off x="6939798" y="654867"/>
            <a:ext cx="48399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Multi-scale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multi-dimensional</a:t>
            </a: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b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correlative characterization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Automated mapping </a:t>
            </a:r>
            <a:b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of crystal defects and orientation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Identify micro/nano-processes </a:t>
            </a:r>
            <a:b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sz="2000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governing lab or field behavior </a:t>
            </a:r>
          </a:p>
        </p:txBody>
      </p:sp>
    </p:spTree>
    <p:extLst>
      <p:ext uri="{BB962C8B-B14F-4D97-AF65-F5344CB8AC3E}">
        <p14:creationId xmlns:p14="http://schemas.microsoft.com/office/powerpoint/2010/main" val="383011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637C64E-40F6-3173-71E6-BF5680A49E22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EDC581-28B3-4C7E-BF8B-98F3D8E215E6}"/>
              </a:ext>
            </a:extLst>
          </p:cNvPr>
          <p:cNvSpPr/>
          <p:nvPr/>
        </p:nvSpPr>
        <p:spPr>
          <a:xfrm>
            <a:off x="-37518" y="0"/>
            <a:ext cx="5960958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F8954AB-F129-47D2-ADCA-5840A2B9F840}"/>
              </a:ext>
            </a:extLst>
          </p:cNvPr>
          <p:cNvSpPr txBox="1">
            <a:spLocks/>
          </p:cNvSpPr>
          <p:nvPr/>
        </p:nvSpPr>
        <p:spPr>
          <a:xfrm>
            <a:off x="769635" y="203722"/>
            <a:ext cx="51175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Access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CBC4D2-0551-4D8F-8B7A-206CD00E7CF9}"/>
              </a:ext>
            </a:extLst>
          </p:cNvPr>
          <p:cNvSpPr txBox="1"/>
          <p:nvPr/>
        </p:nvSpPr>
        <p:spPr>
          <a:xfrm>
            <a:off x="284269" y="1122224"/>
            <a:ext cx="57254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E39D25"/>
                </a:solidFill>
                <a:latin typeface="Segoe Print" panose="02000600000000000000" pitchFamily="2" charset="0"/>
              </a:rPr>
              <a:t>Apply to our next call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B944A2-F009-41DC-B387-5D86DEA102F9}"/>
              </a:ext>
            </a:extLst>
          </p:cNvPr>
          <p:cNvGrpSpPr/>
          <p:nvPr/>
        </p:nvGrpSpPr>
        <p:grpSpPr>
          <a:xfrm>
            <a:off x="1239558" y="3289834"/>
            <a:ext cx="3481842" cy="689185"/>
            <a:chOff x="964703" y="5592811"/>
            <a:chExt cx="3481842" cy="689185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6FACF5E-2C56-4181-84AE-38945E475F4B}"/>
                </a:ext>
              </a:extLst>
            </p:cNvPr>
            <p:cNvSpPr/>
            <p:nvPr/>
          </p:nvSpPr>
          <p:spPr>
            <a:xfrm>
              <a:off x="964703" y="5592811"/>
              <a:ext cx="3406806" cy="689185"/>
            </a:xfrm>
            <a:prstGeom prst="roundRect">
              <a:avLst/>
            </a:prstGeom>
            <a:solidFill>
              <a:srgbClr val="124627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740A4E9-D1E2-4B4D-A8CB-A913162F4E4C}"/>
                </a:ext>
              </a:extLst>
            </p:cNvPr>
            <p:cNvSpPr txBox="1"/>
            <p:nvPr/>
          </p:nvSpPr>
          <p:spPr>
            <a:xfrm>
              <a:off x="1039739" y="5640631"/>
              <a:ext cx="3406806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www.EPOS-NL.nl 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Arc 1">
            <a:extLst>
              <a:ext uri="{FF2B5EF4-FFF2-40B4-BE49-F238E27FC236}">
                <a16:creationId xmlns:a16="http://schemas.microsoft.com/office/drawing/2014/main" id="{40E673DF-2633-433F-8EBE-50A494FDE655}"/>
              </a:ext>
            </a:extLst>
          </p:cNvPr>
          <p:cNvSpPr/>
          <p:nvPr/>
        </p:nvSpPr>
        <p:spPr>
          <a:xfrm rot="17987959" flipH="1">
            <a:off x="788333" y="2268100"/>
            <a:ext cx="947274" cy="1117184"/>
          </a:xfrm>
          <a:prstGeom prst="arc">
            <a:avLst>
              <a:gd name="adj1" fmla="val 17284077"/>
              <a:gd name="adj2" fmla="val 0"/>
            </a:avLst>
          </a:prstGeom>
          <a:ln>
            <a:solidFill>
              <a:srgbClr val="124627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68741B-1575-4A16-9574-6B6C9823A20E}"/>
              </a:ext>
            </a:extLst>
          </p:cNvPr>
          <p:cNvSpPr txBox="1"/>
          <p:nvPr/>
        </p:nvSpPr>
        <p:spPr>
          <a:xfrm>
            <a:off x="500565" y="1852169"/>
            <a:ext cx="51489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24627"/>
                </a:solidFill>
                <a:latin typeface="Segoe Print" panose="02000600000000000000" pitchFamily="2" charset="0"/>
              </a:rPr>
              <a:t>Dutch labs: rock deformation, </a:t>
            </a:r>
            <a:br>
              <a:rPr lang="en-US" dirty="0">
                <a:solidFill>
                  <a:srgbClr val="124627"/>
                </a:solidFill>
                <a:latin typeface="Segoe Print" panose="02000600000000000000" pitchFamily="2" charset="0"/>
              </a:rPr>
            </a:br>
            <a:r>
              <a:rPr lang="en-US" dirty="0">
                <a:solidFill>
                  <a:srgbClr val="124627"/>
                </a:solidFill>
                <a:latin typeface="Segoe Print" panose="02000600000000000000" pitchFamily="2" charset="0"/>
              </a:rPr>
              <a:t>fluid transport, analogue modelling, </a:t>
            </a:r>
            <a:br>
              <a:rPr lang="en-US" dirty="0">
                <a:solidFill>
                  <a:srgbClr val="124627"/>
                </a:solidFill>
                <a:latin typeface="Segoe Print" panose="02000600000000000000" pitchFamily="2" charset="0"/>
              </a:rPr>
            </a:br>
            <a:r>
              <a:rPr lang="en-US" dirty="0">
                <a:solidFill>
                  <a:srgbClr val="124627"/>
                </a:solidFill>
                <a:latin typeface="Segoe Print" panose="02000600000000000000" pitchFamily="2" charset="0"/>
              </a:rPr>
              <a:t>microscopy and tomography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11FAE1A-2FE1-4DB8-B5DB-25A1DDF2B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320" y="3352800"/>
            <a:ext cx="6229198" cy="350454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69E4A52-6CF8-4758-85FD-1A1853C57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382" y="-294360"/>
            <a:ext cx="5617136" cy="42103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BE9F3D-2166-4F8E-A503-7D3CFCC73746}"/>
              </a:ext>
            </a:extLst>
          </p:cNvPr>
          <p:cNvSpPr txBox="1"/>
          <p:nvPr/>
        </p:nvSpPr>
        <p:spPr>
          <a:xfrm>
            <a:off x="1189440" y="2892460"/>
            <a:ext cx="3593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Next call: July 2024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AE3564C-9210-0ABC-45A3-ECD5F3EED70D}"/>
              </a:ext>
            </a:extLst>
          </p:cNvPr>
          <p:cNvGrpSpPr/>
          <p:nvPr/>
        </p:nvGrpSpPr>
        <p:grpSpPr>
          <a:xfrm>
            <a:off x="452298" y="4153449"/>
            <a:ext cx="5643702" cy="1990350"/>
            <a:chOff x="452298" y="4153449"/>
            <a:chExt cx="5643702" cy="199035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465A8B2-1C69-48A0-8C34-31FE1F288D9F}"/>
                </a:ext>
              </a:extLst>
            </p:cNvPr>
            <p:cNvGrpSpPr/>
            <p:nvPr/>
          </p:nvGrpSpPr>
          <p:grpSpPr>
            <a:xfrm>
              <a:off x="486912" y="4153449"/>
              <a:ext cx="4998128" cy="689185"/>
              <a:chOff x="662009" y="4153449"/>
              <a:chExt cx="4998128" cy="689185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8148F1D-5EB1-4816-943F-74176C6BCF1E}"/>
                  </a:ext>
                </a:extLst>
              </p:cNvPr>
              <p:cNvSpPr/>
              <p:nvPr/>
            </p:nvSpPr>
            <p:spPr>
              <a:xfrm>
                <a:off x="662009" y="4153449"/>
                <a:ext cx="4998128" cy="689185"/>
              </a:xfrm>
              <a:prstGeom prst="roundRect">
                <a:avLst/>
              </a:prstGeom>
              <a:solidFill>
                <a:srgbClr val="FF4800"/>
              </a:solidFill>
              <a:ln>
                <a:solidFill>
                  <a:srgbClr val="FF4800"/>
                </a:solidFill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95DD0D0-D665-4761-88C9-59CBC62CB125}"/>
                  </a:ext>
                </a:extLst>
              </p:cNvPr>
              <p:cNvSpPr txBox="1"/>
              <p:nvPr/>
            </p:nvSpPr>
            <p:spPr>
              <a:xfrm>
                <a:off x="944732" y="4218809"/>
                <a:ext cx="4564483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3200" b="0" i="0" dirty="0">
                    <a:solidFill>
                      <a:schemeClr val="bg1"/>
                    </a:solidFill>
                    <a:effectLst/>
                    <a:latin typeface="Segoe UI" panose="020B0502040204020203" pitchFamily="34" charset="0"/>
                  </a:rPr>
                  <a:t>www.EXCITE-network.eu</a:t>
                </a:r>
              </a:p>
            </p:txBody>
          </p:sp>
        </p:grp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E7ACFE41-D424-4C59-9EAD-F251E04FBF7D}"/>
                </a:ext>
              </a:extLst>
            </p:cNvPr>
            <p:cNvSpPr/>
            <p:nvPr/>
          </p:nvSpPr>
          <p:spPr>
            <a:xfrm rot="10171718" flipH="1">
              <a:off x="4426907" y="4552662"/>
              <a:ext cx="530586" cy="1142931"/>
            </a:xfrm>
            <a:prstGeom prst="arc">
              <a:avLst/>
            </a:prstGeom>
            <a:ln>
              <a:solidFill>
                <a:srgbClr val="FF4800"/>
              </a:solidFill>
              <a:headEnd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36B3F6-45B0-4BC3-A445-869587623BBD}"/>
                </a:ext>
              </a:extLst>
            </p:cNvPr>
            <p:cNvSpPr txBox="1"/>
            <p:nvPr/>
          </p:nvSpPr>
          <p:spPr>
            <a:xfrm>
              <a:off x="1599330" y="5497468"/>
              <a:ext cx="449667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4800"/>
                  </a:solidFill>
                  <a:latin typeface="Segoe Print" panose="02000600000000000000" pitchFamily="2" charset="0"/>
                </a:rPr>
                <a:t>&gt;24 European microscopy </a:t>
              </a:r>
              <a:br>
                <a:rPr lang="en-US" dirty="0">
                  <a:solidFill>
                    <a:srgbClr val="FF4800"/>
                  </a:solidFill>
                  <a:latin typeface="Segoe Print" panose="02000600000000000000" pitchFamily="2" charset="0"/>
                </a:rPr>
              </a:br>
              <a:r>
                <a:rPr lang="en-US" dirty="0">
                  <a:solidFill>
                    <a:srgbClr val="FF4800"/>
                  </a:solidFill>
                  <a:latin typeface="Segoe Print" panose="02000600000000000000" pitchFamily="2" charset="0"/>
                </a:rPr>
                <a:t>&amp; tomography facilities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7990D9-59EA-236E-F801-EB7EC87D85CE}"/>
                </a:ext>
              </a:extLst>
            </p:cNvPr>
            <p:cNvSpPr txBox="1"/>
            <p:nvPr/>
          </p:nvSpPr>
          <p:spPr>
            <a:xfrm>
              <a:off x="452298" y="4919569"/>
              <a:ext cx="3593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4800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Next call: April 2024</a:t>
              </a:r>
            </a:p>
          </p:txBody>
        </p:sp>
      </p:grpSp>
      <p:pic>
        <p:nvPicPr>
          <p:cNvPr id="7" name="Picture 6" descr="A picture containing indoor, miller&#10;&#10;Description automatically generated">
            <a:extLst>
              <a:ext uri="{FF2B5EF4-FFF2-40B4-BE49-F238E27FC236}">
                <a16:creationId xmlns:a16="http://schemas.microsoft.com/office/drawing/2014/main" id="{66F4FCA3-4921-DD9D-FFD4-80F9646C4F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5" t="20686" r="32019" b="18506"/>
          <a:stretch/>
        </p:blipFill>
        <p:spPr>
          <a:xfrm>
            <a:off x="6096000" y="1441921"/>
            <a:ext cx="3064097" cy="306409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2215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A26A7C-EAEB-2930-53D8-1215F5692F5A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ACE2DE-0DB4-29D5-C070-495EF0FAA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6" r="12626"/>
          <a:stretch/>
        </p:blipFill>
        <p:spPr bwMode="auto">
          <a:xfrm>
            <a:off x="6215867" y="101600"/>
            <a:ext cx="1899920" cy="2001520"/>
          </a:xfrm>
          <a:prstGeom prst="ellipse">
            <a:avLst/>
          </a:prstGeom>
          <a:noFill/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E4E1FF5C-A511-4FAF-AC0A-C0091BB91EAE}"/>
              </a:ext>
            </a:extLst>
          </p:cNvPr>
          <p:cNvSpPr/>
          <p:nvPr/>
        </p:nvSpPr>
        <p:spPr>
          <a:xfrm>
            <a:off x="0" y="0"/>
            <a:ext cx="5960958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C7284936-483D-55FB-D3C8-764531F50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9" r="6160"/>
          <a:stretch/>
        </p:blipFill>
        <p:spPr>
          <a:xfrm>
            <a:off x="6215867" y="101600"/>
            <a:ext cx="1899920" cy="200152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2C9E8-8319-B076-E250-F8D384A261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1" t="10550" r="11745" b="6041"/>
          <a:stretch/>
        </p:blipFill>
        <p:spPr>
          <a:xfrm>
            <a:off x="6141819" y="4728531"/>
            <a:ext cx="1973968" cy="1989076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D6DAAC-B80E-C557-4C0D-5665130970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2963" r="12666"/>
          <a:stretch/>
        </p:blipFill>
        <p:spPr>
          <a:xfrm>
            <a:off x="6108155" y="2428240"/>
            <a:ext cx="2007632" cy="200152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A0E61A-F98F-EB79-434B-703AA38B0A4D}"/>
              </a:ext>
            </a:extLst>
          </p:cNvPr>
          <p:cNvSpPr txBox="1"/>
          <p:nvPr/>
        </p:nvSpPr>
        <p:spPr>
          <a:xfrm>
            <a:off x="8252749" y="890724"/>
            <a:ext cx="384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development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(here: new CT scanner in Delft)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D4421E-F3BF-41D6-0A89-FEA96D621690}"/>
              </a:ext>
            </a:extLst>
          </p:cNvPr>
          <p:cNvSpPr txBox="1"/>
          <p:nvPr/>
        </p:nvSpPr>
        <p:spPr>
          <a:xfrm>
            <a:off x="8245387" y="3244334"/>
            <a:ext cx="384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access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 of charge, (inter)national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4FECB-3341-F46C-1CA6-7BA00DA8157D}"/>
              </a:ext>
            </a:extLst>
          </p:cNvPr>
          <p:cNvSpPr txBox="1"/>
          <p:nvPr/>
        </p:nvSpPr>
        <p:spPr>
          <a:xfrm>
            <a:off x="8245387" y="5538403"/>
            <a:ext cx="374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access</a:t>
            </a:r>
          </a:p>
          <a:p>
            <a:r>
              <a:rPr lang="en-US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 the European data portal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D60F46-8284-4056-395D-EAC5E94F1615}"/>
              </a:ext>
            </a:extLst>
          </p:cNvPr>
          <p:cNvSpPr txBox="1"/>
          <p:nvPr/>
        </p:nvSpPr>
        <p:spPr>
          <a:xfrm>
            <a:off x="451054" y="3039169"/>
            <a:ext cx="550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Improves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means </a:t>
            </a:r>
            <a:b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subsurface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research</a:t>
            </a:r>
            <a:endParaRPr lang="en-US" sz="36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3BA87D-A482-C8AC-7226-DE843DA12830}"/>
              </a:ext>
            </a:extLst>
          </p:cNvPr>
          <p:cNvSpPr txBox="1"/>
          <p:nvPr/>
        </p:nvSpPr>
        <p:spPr>
          <a:xfrm>
            <a:off x="453907" y="4467560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EPOS-NL 	12 M€ in 2019-2024</a:t>
            </a:r>
          </a:p>
          <a:p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</a:t>
            </a:r>
            <a:r>
              <a:rPr lang="en-US" sz="2000" b="1" dirty="0" err="1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eNLarge</a:t>
            </a:r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18 M€ 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 2023-2028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8656D92-5365-8348-EEF4-FD36BEDE4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" y="2015997"/>
            <a:ext cx="3772867" cy="10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8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0B06A6-F0B1-E530-1D8E-4DC8F679A4AA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0AA5AD-0C7C-21E8-561B-A7CF1CB18929}"/>
              </a:ext>
            </a:extLst>
          </p:cNvPr>
          <p:cNvSpPr txBox="1"/>
          <p:nvPr/>
        </p:nvSpPr>
        <p:spPr>
          <a:xfrm>
            <a:off x="8089339" y="4468094"/>
            <a:ext cx="39572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 data findable in one place</a:t>
            </a:r>
            <a:endParaRPr lang="en-US" sz="36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AA7B501-E671-CCFB-C44E-A2ED0C1ABD62}"/>
              </a:ext>
            </a:extLst>
          </p:cNvPr>
          <p:cNvGrpSpPr/>
          <p:nvPr/>
        </p:nvGrpSpPr>
        <p:grpSpPr>
          <a:xfrm>
            <a:off x="-254000" y="1687424"/>
            <a:ext cx="8045496" cy="4850536"/>
            <a:chOff x="2654427" y="2270760"/>
            <a:chExt cx="8045496" cy="4850536"/>
          </a:xfrm>
        </p:grpSpPr>
        <p:pic>
          <p:nvPicPr>
            <p:cNvPr id="9" name="Picture 8" descr="Logo, company name&#10;&#10;Description automatically generated">
              <a:extLst>
                <a:ext uri="{FF2B5EF4-FFF2-40B4-BE49-F238E27FC236}">
                  <a16:creationId xmlns:a16="http://schemas.microsoft.com/office/drawing/2014/main" id="{80A77046-2F62-47BE-B404-1DE2FA4422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46"/>
            <a:stretch/>
          </p:blipFill>
          <p:spPr>
            <a:xfrm>
              <a:off x="2654427" y="2270760"/>
              <a:ext cx="8045496" cy="4850536"/>
            </a:xfrm>
            <a:prstGeom prst="rect">
              <a:avLst/>
            </a:prstGeom>
          </p:spPr>
        </p:pic>
        <p:pic>
          <p:nvPicPr>
            <p:cNvPr id="6" name="Picture 8" descr="RRSM">
              <a:extLst>
                <a:ext uri="{FF2B5EF4-FFF2-40B4-BE49-F238E27FC236}">
                  <a16:creationId xmlns:a16="http://schemas.microsoft.com/office/drawing/2014/main" id="{A34E021B-1BF0-45A8-BDEB-7BFFE9557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64154" y="4784520"/>
              <a:ext cx="827423" cy="26691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EGDI">
              <a:extLst>
                <a:ext uri="{FF2B5EF4-FFF2-40B4-BE49-F238E27FC236}">
                  <a16:creationId xmlns:a16="http://schemas.microsoft.com/office/drawing/2014/main" id="{7B346A27-4C9D-A7EE-E091-990EB65279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35394" y="4754880"/>
              <a:ext cx="1102179" cy="41148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2E9FFE0-D903-4B2A-D333-1DB4EF75D761}"/>
                </a:ext>
              </a:extLst>
            </p:cNvPr>
            <p:cNvGrpSpPr/>
            <p:nvPr/>
          </p:nvGrpSpPr>
          <p:grpSpPr>
            <a:xfrm>
              <a:off x="7547588" y="2877312"/>
              <a:ext cx="1072752" cy="322512"/>
              <a:chOff x="1330960" y="1859280"/>
              <a:chExt cx="4765040" cy="143256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3B4C505-C218-D02B-DC7B-FFC8DA6EBED0}"/>
                  </a:ext>
                </a:extLst>
              </p:cNvPr>
              <p:cNvSpPr/>
              <p:nvPr/>
            </p:nvSpPr>
            <p:spPr>
              <a:xfrm>
                <a:off x="1330960" y="1859280"/>
                <a:ext cx="4765040" cy="14325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032" name="Picture 8" descr="logo: Cristin">
                <a:extLst>
                  <a:ext uri="{FF2B5EF4-FFF2-40B4-BE49-F238E27FC236}">
                    <a16:creationId xmlns:a16="http://schemas.microsoft.com/office/drawing/2014/main" id="{518983C7-740B-F4BF-1A6F-0DE8D5248F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3500" y="1904683"/>
                <a:ext cx="4762500" cy="13620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9" name="Picture 18" descr="Logo, company name&#10;&#10;Description automatically generated">
              <a:extLst>
                <a:ext uri="{FF2B5EF4-FFF2-40B4-BE49-F238E27FC236}">
                  <a16:creationId xmlns:a16="http://schemas.microsoft.com/office/drawing/2014/main" id="{CD069354-613D-9F1B-6F52-B3B08CF47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" b="31346"/>
            <a:stretch/>
          </p:blipFill>
          <p:spPr>
            <a:xfrm>
              <a:off x="8126173" y="3973217"/>
              <a:ext cx="618441" cy="424819"/>
            </a:xfrm>
            <a:prstGeom prst="rect">
              <a:avLst/>
            </a:prstGeom>
          </p:spPr>
        </p:pic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F2046B77-56FB-9B16-3F10-449A38CD8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0177" y="2620741"/>
              <a:ext cx="513142" cy="513142"/>
            </a:xfrm>
            <a:prstGeom prst="rect">
              <a:avLst/>
            </a:prstGeom>
          </p:spPr>
        </p:pic>
      </p:grpSp>
      <p:sp>
        <p:nvSpPr>
          <p:cNvPr id="26" name="Left Brace 25">
            <a:extLst>
              <a:ext uri="{FF2B5EF4-FFF2-40B4-BE49-F238E27FC236}">
                <a16:creationId xmlns:a16="http://schemas.microsoft.com/office/drawing/2014/main" id="{E512F967-BB18-E5BF-8F9F-26F6EFF37E16}"/>
              </a:ext>
            </a:extLst>
          </p:cNvPr>
          <p:cNvSpPr/>
          <p:nvPr/>
        </p:nvSpPr>
        <p:spPr>
          <a:xfrm rot="10800000">
            <a:off x="7135519" y="1859939"/>
            <a:ext cx="607124" cy="3751612"/>
          </a:xfrm>
          <a:prstGeom prst="leftBrace">
            <a:avLst>
              <a:gd name="adj1" fmla="val 40694"/>
              <a:gd name="adj2" fmla="val 52495"/>
            </a:avLst>
          </a:prstGeom>
          <a:ln w="41275">
            <a:solidFill>
              <a:srgbClr val="1D492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C0369A0-F9EF-653D-9C6E-971077491E4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86" b="-2530"/>
          <a:stretch/>
        </p:blipFill>
        <p:spPr>
          <a:xfrm>
            <a:off x="8164258" y="3003395"/>
            <a:ext cx="3045110" cy="1464699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EB71E04-CF5A-6BE8-44E4-61DAC77D84CF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8631224-C04E-4786-203B-746506AF5591}"/>
              </a:ext>
            </a:extLst>
          </p:cNvPr>
          <p:cNvSpPr txBox="1"/>
          <p:nvPr/>
        </p:nvSpPr>
        <p:spPr>
          <a:xfrm>
            <a:off x="132594" y="215979"/>
            <a:ext cx="1192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Fragmented data availability in Europe</a:t>
            </a:r>
          </a:p>
        </p:txBody>
      </p:sp>
      <p:pic>
        <p:nvPicPr>
          <p:cNvPr id="2" name="Picture 2" descr="ESA - Free access to Copernicus Sentinel satellite data">
            <a:extLst>
              <a:ext uri="{FF2B5EF4-FFF2-40B4-BE49-F238E27FC236}">
                <a16:creationId xmlns:a16="http://schemas.microsoft.com/office/drawing/2014/main" id="{BCF1C523-A5D9-6456-0071-ED4C0DC3D9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" t="8166" r="2125" b="31069"/>
          <a:stretch/>
        </p:blipFill>
        <p:spPr bwMode="auto">
          <a:xfrm>
            <a:off x="4851695" y="2879434"/>
            <a:ext cx="984492" cy="35105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Zenodo - Wikipedia">
            <a:extLst>
              <a:ext uri="{FF2B5EF4-FFF2-40B4-BE49-F238E27FC236}">
                <a16:creationId xmlns:a16="http://schemas.microsoft.com/office/drawing/2014/main" id="{71732DA3-58FC-FC19-5A4E-8976BCECD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1" t="9662" r="15632" b="20419"/>
          <a:stretch/>
        </p:blipFill>
        <p:spPr bwMode="auto">
          <a:xfrm>
            <a:off x="5463499" y="5045672"/>
            <a:ext cx="1252910" cy="45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91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1BB423-EED9-170F-322F-DE2ABC2FA389}"/>
              </a:ext>
            </a:extLst>
          </p:cNvPr>
          <p:cNvSpPr/>
          <p:nvPr/>
        </p:nvSpPr>
        <p:spPr>
          <a:xfrm>
            <a:off x="-70648" y="0"/>
            <a:ext cx="5960958" cy="6858000"/>
          </a:xfrm>
          <a:prstGeom prst="rect">
            <a:avLst/>
          </a:prstGeom>
          <a:solidFill>
            <a:srgbClr val="E4EFD9"/>
          </a:solidFill>
          <a:ln w="22225">
            <a:noFill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8656D92-5365-8348-EEF4-FD36BEDE4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" y="2015997"/>
            <a:ext cx="3772867" cy="10231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0B8BE0-0F7F-0424-5381-0019B6C778E5}"/>
              </a:ext>
            </a:extLst>
          </p:cNvPr>
          <p:cNvSpPr txBox="1"/>
          <p:nvPr/>
        </p:nvSpPr>
        <p:spPr>
          <a:xfrm>
            <a:off x="464824" y="4643083"/>
            <a:ext cx="562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39D25"/>
                </a:solidFill>
                <a:latin typeface="Segoe Print" panose="02000600000000000000" pitchFamily="2" charset="0"/>
              </a:rPr>
              <a:t>Earthquakes in Groningen</a:t>
            </a:r>
          </a:p>
        </p:txBody>
      </p:sp>
      <p:pic>
        <p:nvPicPr>
          <p:cNvPr id="1028" name="Picture 4" descr="Earthquake-affected region in Netherlands hit by extra gas extraction |  Marca">
            <a:extLst>
              <a:ext uri="{FF2B5EF4-FFF2-40B4-BE49-F238E27FC236}">
                <a16:creationId xmlns:a16="http://schemas.microsoft.com/office/drawing/2014/main" id="{AFB30357-BA23-92E9-F1B9-16CAD64554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0" r="21256"/>
          <a:stretch/>
        </p:blipFill>
        <p:spPr bwMode="auto">
          <a:xfrm>
            <a:off x="5890310" y="0"/>
            <a:ext cx="6301690" cy="687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FF22A7-B802-E9A4-63A9-59B2E491A01E}"/>
              </a:ext>
            </a:extLst>
          </p:cNvPr>
          <p:cNvSpPr txBox="1"/>
          <p:nvPr/>
        </p:nvSpPr>
        <p:spPr>
          <a:xfrm>
            <a:off x="451054" y="3039169"/>
            <a:ext cx="550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Improves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means </a:t>
            </a:r>
            <a:b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subsurface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research</a:t>
            </a:r>
            <a:endParaRPr lang="en-US" sz="36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473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881CAB-2E28-ED9B-8777-F93959A30B6F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1B214-275F-10E4-4A2E-49A514E7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58" y="1434013"/>
            <a:ext cx="8915648" cy="5317066"/>
          </a:xfrm>
          <a:prstGeom prst="roundRect">
            <a:avLst>
              <a:gd name="adj" fmla="val 5778"/>
            </a:avLst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6B3414-38B6-3727-E4ED-932A1A4AEE22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D71BFB-9623-9785-8B27-C262382883A2}"/>
              </a:ext>
            </a:extLst>
          </p:cNvPr>
          <p:cNvSpPr txBox="1"/>
          <p:nvPr/>
        </p:nvSpPr>
        <p:spPr>
          <a:xfrm>
            <a:off x="3432273" y="333812"/>
            <a:ext cx="864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Central access to Earth scientific data</a:t>
            </a:r>
            <a:endParaRPr lang="en-US" sz="36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7D5AA9-14B7-EA8E-3B16-47A668964D26}"/>
              </a:ext>
            </a:extLst>
          </p:cNvPr>
          <p:cNvSpPr/>
          <p:nvPr/>
        </p:nvSpPr>
        <p:spPr>
          <a:xfrm>
            <a:off x="23827" y="5818299"/>
            <a:ext cx="4235658" cy="689185"/>
          </a:xfrm>
          <a:prstGeom prst="roundRect">
            <a:avLst/>
          </a:prstGeom>
          <a:solidFill>
            <a:srgbClr val="38545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FAB0B-C0B5-E3B2-7628-27F83127D295}"/>
              </a:ext>
            </a:extLst>
          </p:cNvPr>
          <p:cNvSpPr txBox="1"/>
          <p:nvPr/>
        </p:nvSpPr>
        <p:spPr>
          <a:xfrm>
            <a:off x="90084" y="5866119"/>
            <a:ext cx="43893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epos-eu.org/</a:t>
            </a:r>
            <a:r>
              <a:rPr lang="en-US" sz="3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dataportal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499AE0B-054A-DD59-E97B-B64CCF5E3E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05" b="-2530"/>
          <a:stretch/>
        </p:blipFill>
        <p:spPr>
          <a:xfrm>
            <a:off x="318968" y="120056"/>
            <a:ext cx="2376608" cy="113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06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7EEBACA3-6A7F-42BC-A717-17A385BACC2F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1B214-275F-10E4-4A2E-49A514E7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58" y="1434013"/>
            <a:ext cx="8915648" cy="5317066"/>
          </a:xfrm>
          <a:prstGeom prst="roundRect">
            <a:avLst>
              <a:gd name="adj" fmla="val 5778"/>
            </a:avLst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6B3414-38B6-3727-E4ED-932A1A4AEE22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D71BFB-9623-9785-8B27-C262382883A2}"/>
              </a:ext>
            </a:extLst>
          </p:cNvPr>
          <p:cNvSpPr txBox="1"/>
          <p:nvPr/>
        </p:nvSpPr>
        <p:spPr>
          <a:xfrm>
            <a:off x="3432273" y="333812"/>
            <a:ext cx="864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Central access to Earth scientific data</a:t>
            </a:r>
            <a:endParaRPr lang="en-US" sz="36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7D5AA9-14B7-EA8E-3B16-47A668964D26}"/>
              </a:ext>
            </a:extLst>
          </p:cNvPr>
          <p:cNvSpPr/>
          <p:nvPr/>
        </p:nvSpPr>
        <p:spPr>
          <a:xfrm>
            <a:off x="23827" y="5818299"/>
            <a:ext cx="4235658" cy="689185"/>
          </a:xfrm>
          <a:prstGeom prst="roundRect">
            <a:avLst/>
          </a:prstGeom>
          <a:solidFill>
            <a:srgbClr val="38545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FAB0B-C0B5-E3B2-7628-27F83127D295}"/>
              </a:ext>
            </a:extLst>
          </p:cNvPr>
          <p:cNvSpPr txBox="1"/>
          <p:nvPr/>
        </p:nvSpPr>
        <p:spPr>
          <a:xfrm>
            <a:off x="90084" y="5866119"/>
            <a:ext cx="43893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epos-eu.org/</a:t>
            </a:r>
            <a:r>
              <a:rPr lang="en-US" sz="3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dataportal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499AE0B-054A-DD59-E97B-B64CCF5E3E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05" b="-2530"/>
          <a:stretch/>
        </p:blipFill>
        <p:spPr>
          <a:xfrm>
            <a:off x="318968" y="120056"/>
            <a:ext cx="2376608" cy="113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A01F90-E885-C395-ECA8-6B2F28B7C1FC}"/>
              </a:ext>
            </a:extLst>
          </p:cNvPr>
          <p:cNvSpPr/>
          <p:nvPr/>
        </p:nvSpPr>
        <p:spPr>
          <a:xfrm>
            <a:off x="4189504" y="1313957"/>
            <a:ext cx="5832916" cy="55440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E7B0813-1F14-34D9-3C17-53A2ED70D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2"/>
          <a:stretch/>
        </p:blipFill>
        <p:spPr>
          <a:xfrm>
            <a:off x="4135401" y="4612533"/>
            <a:ext cx="812445" cy="58477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0D3EDD6-5ECD-6C1D-F068-EA0287EC81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7"/>
          <a:stretch/>
        </p:blipFill>
        <p:spPr>
          <a:xfrm>
            <a:off x="4135401" y="5708066"/>
            <a:ext cx="812445" cy="600751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92CC6A0-7EE0-45FC-A530-CBD7D646F8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0"/>
          <a:stretch/>
        </p:blipFill>
        <p:spPr>
          <a:xfrm>
            <a:off x="4135402" y="4065405"/>
            <a:ext cx="812445" cy="61702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B9773A5-9230-B980-CEE5-1C7CE6AF90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8"/>
          <a:stretch/>
        </p:blipFill>
        <p:spPr>
          <a:xfrm>
            <a:off x="4135403" y="2418561"/>
            <a:ext cx="812445" cy="57294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30053AA-1DA8-E02E-F70D-F1F7C9F23F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7"/>
          <a:stretch/>
        </p:blipFill>
        <p:spPr>
          <a:xfrm>
            <a:off x="4143021" y="5170709"/>
            <a:ext cx="812445" cy="60075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59B1C65-78AD-9A4B-E4AB-D1F22E0F12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04" y="1821106"/>
            <a:ext cx="704242" cy="70424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AE835EC-C84C-20CC-EEFE-923A8611C6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8"/>
          <a:stretch/>
        </p:blipFill>
        <p:spPr>
          <a:xfrm>
            <a:off x="4135402" y="3515547"/>
            <a:ext cx="812445" cy="572943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76D54399-CC71-B96A-82AB-2A96293DAC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9"/>
          <a:stretch/>
        </p:blipFill>
        <p:spPr>
          <a:xfrm>
            <a:off x="4135408" y="1328094"/>
            <a:ext cx="812445" cy="61702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9EC6023-53A9-8E4A-C4BD-88B343E3F0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8"/>
          <a:stretch/>
        </p:blipFill>
        <p:spPr>
          <a:xfrm>
            <a:off x="4135402" y="2968419"/>
            <a:ext cx="812445" cy="5729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241C50A-7259-DCDC-8F53-1B2EF593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35" y="6283487"/>
            <a:ext cx="565976" cy="565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76FFE2-53D0-7F87-5A83-2484495BD0EE}"/>
              </a:ext>
            </a:extLst>
          </p:cNvPr>
          <p:cNvSpPr txBox="1"/>
          <p:nvPr/>
        </p:nvSpPr>
        <p:spPr>
          <a:xfrm>
            <a:off x="4893746" y="1442264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Seismology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1DBDE-4448-9FAB-7541-821B8ADD95DB}"/>
              </a:ext>
            </a:extLst>
          </p:cNvPr>
          <p:cNvSpPr txBox="1"/>
          <p:nvPr/>
        </p:nvSpPr>
        <p:spPr>
          <a:xfrm>
            <a:off x="4888666" y="1956236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Near Fault Observatories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55EDC5-A50F-58AB-E712-30AB5213F982}"/>
              </a:ext>
            </a:extLst>
          </p:cNvPr>
          <p:cNvSpPr txBox="1"/>
          <p:nvPr/>
        </p:nvSpPr>
        <p:spPr>
          <a:xfrm>
            <a:off x="4893746" y="2520200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GNSS Data &amp; Products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16B4B-3CBF-80BD-37F3-BEB66B27E35A}"/>
              </a:ext>
            </a:extLst>
          </p:cNvPr>
          <p:cNvSpPr txBox="1"/>
          <p:nvPr/>
        </p:nvSpPr>
        <p:spPr>
          <a:xfrm>
            <a:off x="4907840" y="3079890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Volcano 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00636B-714A-90D5-0A62-6ED40C501D6B}"/>
              </a:ext>
            </a:extLst>
          </p:cNvPr>
          <p:cNvSpPr txBox="1"/>
          <p:nvPr/>
        </p:nvSpPr>
        <p:spPr>
          <a:xfrm>
            <a:off x="4897680" y="3641463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Satellite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A9BEAD-C0E0-3AB8-6AB3-3BA519525FCD}"/>
              </a:ext>
            </a:extLst>
          </p:cNvPr>
          <p:cNvSpPr txBox="1"/>
          <p:nvPr/>
        </p:nvSpPr>
        <p:spPr>
          <a:xfrm>
            <a:off x="4902126" y="4176847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Geomagnetic Observations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CB5579-BB97-22BF-5C6D-C40D1A2B8A3F}"/>
              </a:ext>
            </a:extLst>
          </p:cNvPr>
          <p:cNvSpPr txBox="1"/>
          <p:nvPr/>
        </p:nvSpPr>
        <p:spPr>
          <a:xfrm>
            <a:off x="4907206" y="4692480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Anthropogenic Hazards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A20B62-C54B-941D-F86E-23FF7B6851D2}"/>
              </a:ext>
            </a:extLst>
          </p:cNvPr>
          <p:cNvSpPr txBox="1"/>
          <p:nvPr/>
        </p:nvSpPr>
        <p:spPr>
          <a:xfrm>
            <a:off x="4902126" y="5273827"/>
            <a:ext cx="298023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Multi-Scale Laboratories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6C843-34EA-2470-1681-F56832689A55}"/>
              </a:ext>
            </a:extLst>
          </p:cNvPr>
          <p:cNvSpPr txBox="1"/>
          <p:nvPr/>
        </p:nvSpPr>
        <p:spPr>
          <a:xfrm>
            <a:off x="4892600" y="5820148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Geological Information and Modelling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DEFCB5-D3DF-9C91-3E23-03634453606B}"/>
              </a:ext>
            </a:extLst>
          </p:cNvPr>
          <p:cNvSpPr txBox="1"/>
          <p:nvPr/>
        </p:nvSpPr>
        <p:spPr>
          <a:xfrm>
            <a:off x="4907206" y="6381747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Tsunami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7BEEF8-59FA-7E03-AFAF-CFA2C94C977B}"/>
              </a:ext>
            </a:extLst>
          </p:cNvPr>
          <p:cNvSpPr/>
          <p:nvPr/>
        </p:nvSpPr>
        <p:spPr>
          <a:xfrm>
            <a:off x="318968" y="2720051"/>
            <a:ext cx="2995036" cy="264437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F04AC-9C36-F05F-9553-DD0446DDCDDC}"/>
              </a:ext>
            </a:extLst>
          </p:cNvPr>
          <p:cNvCxnSpPr>
            <a:cxnSpLocks/>
          </p:cNvCxnSpPr>
          <p:nvPr/>
        </p:nvCxnSpPr>
        <p:spPr>
          <a:xfrm flipV="1">
            <a:off x="3305960" y="1442264"/>
            <a:ext cx="883544" cy="12777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0AD25A-6387-350C-9A19-E97698C419DF}"/>
              </a:ext>
            </a:extLst>
          </p:cNvPr>
          <p:cNvCxnSpPr>
            <a:cxnSpLocks/>
          </p:cNvCxnSpPr>
          <p:nvPr/>
        </p:nvCxnSpPr>
        <p:spPr>
          <a:xfrm>
            <a:off x="3314004" y="5364429"/>
            <a:ext cx="856586" cy="14344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5494C70-526A-6DC6-8F66-6DB8C9252DF0}"/>
              </a:ext>
            </a:extLst>
          </p:cNvPr>
          <p:cNvCxnSpPr>
            <a:cxnSpLocks/>
            <a:stCxn id="23" idx="3"/>
          </p:cNvCxnSpPr>
          <p:nvPr/>
        </p:nvCxnSpPr>
        <p:spPr>
          <a:xfrm flipH="1" flipV="1">
            <a:off x="7294880" y="1796207"/>
            <a:ext cx="1847594" cy="2022228"/>
          </a:xfrm>
          <a:prstGeom prst="straightConnector1">
            <a:avLst/>
          </a:prstGeom>
          <a:ln w="25400">
            <a:solidFill>
              <a:srgbClr val="1D4928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8593E4C-29A8-C5B2-425C-293CCFCF57D4}"/>
              </a:ext>
            </a:extLst>
          </p:cNvPr>
          <p:cNvCxnSpPr>
            <a:cxnSpLocks/>
          </p:cNvCxnSpPr>
          <p:nvPr/>
        </p:nvCxnSpPr>
        <p:spPr>
          <a:xfrm flipH="1">
            <a:off x="7599680" y="3818435"/>
            <a:ext cx="1558034" cy="1046169"/>
          </a:xfrm>
          <a:prstGeom prst="straightConnector1">
            <a:avLst/>
          </a:prstGeom>
          <a:ln w="25400">
            <a:solidFill>
              <a:srgbClr val="1D4928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68ACE41-A374-6978-EDF3-123D76BE6ED3}"/>
              </a:ext>
            </a:extLst>
          </p:cNvPr>
          <p:cNvCxnSpPr>
            <a:cxnSpLocks/>
          </p:cNvCxnSpPr>
          <p:nvPr/>
        </p:nvCxnSpPr>
        <p:spPr>
          <a:xfrm flipH="1">
            <a:off x="7588886" y="3843056"/>
            <a:ext cx="1553588" cy="1580931"/>
          </a:xfrm>
          <a:prstGeom prst="straightConnector1">
            <a:avLst/>
          </a:prstGeom>
          <a:ln w="25400">
            <a:solidFill>
              <a:srgbClr val="1D4928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E298716D-B77F-892D-1D7B-F9115E1A6776}"/>
              </a:ext>
            </a:extLst>
          </p:cNvPr>
          <p:cNvSpPr txBox="1"/>
          <p:nvPr/>
        </p:nvSpPr>
        <p:spPr>
          <a:xfrm>
            <a:off x="9130608" y="5069413"/>
            <a:ext cx="26518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D4928"/>
                </a:solidFill>
                <a:latin typeface="Segoe Print" panose="02000600000000000000" pitchFamily="2" charset="0"/>
                <a:cs typeface="Segoe UI" panose="020B0502040204020203" pitchFamily="34" charset="0"/>
              </a:rPr>
              <a:t>Coordinated in </a:t>
            </a:r>
            <a:r>
              <a:rPr lang="en-US" sz="2000" b="1" dirty="0">
                <a:solidFill>
                  <a:srgbClr val="E39D25"/>
                </a:solidFill>
                <a:latin typeface="Segoe Print" panose="02000600000000000000" pitchFamily="2" charset="0"/>
                <a:cs typeface="Segoe UI" panose="020B0502040204020203" pitchFamily="34" charset="0"/>
              </a:rPr>
              <a:t>NL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AFA6AB8A-F5A3-687F-EAD9-CB5066B5B1B8}"/>
              </a:ext>
            </a:extLst>
          </p:cNvPr>
          <p:cNvSpPr/>
          <p:nvPr/>
        </p:nvSpPr>
        <p:spPr>
          <a:xfrm rot="11200315" flipH="1">
            <a:off x="5963937" y="4953683"/>
            <a:ext cx="3415759" cy="556523"/>
          </a:xfrm>
          <a:prstGeom prst="arc">
            <a:avLst/>
          </a:prstGeom>
          <a:ln w="19050">
            <a:solidFill>
              <a:srgbClr val="1D4928"/>
            </a:solidFill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Logo&#10;&#10;Description automatically generated">
            <a:extLst>
              <a:ext uri="{FF2B5EF4-FFF2-40B4-BE49-F238E27FC236}">
                <a16:creationId xmlns:a16="http://schemas.microsoft.com/office/drawing/2014/main" id="{8EA02855-2BEB-DE9F-D4B9-DDDF466AE1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6263" y="3631131"/>
            <a:ext cx="1812770" cy="49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423A8253-C08F-F7DB-584E-8AF58714357B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E1B214-275F-10E4-4A2E-49A514E77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58" y="1434013"/>
            <a:ext cx="8915648" cy="5317066"/>
          </a:xfrm>
          <a:prstGeom prst="roundRect">
            <a:avLst>
              <a:gd name="adj" fmla="val 5778"/>
            </a:avLst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C6B3414-38B6-3727-E4ED-932A1A4AEE22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D71BFB-9623-9785-8B27-C262382883A2}"/>
              </a:ext>
            </a:extLst>
          </p:cNvPr>
          <p:cNvSpPr txBox="1"/>
          <p:nvPr/>
        </p:nvSpPr>
        <p:spPr>
          <a:xfrm>
            <a:off x="3432273" y="333812"/>
            <a:ext cx="8642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Central access to Earth scientific data</a:t>
            </a:r>
            <a:endParaRPr lang="en-US" sz="36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37D5AA9-14B7-EA8E-3B16-47A668964D26}"/>
              </a:ext>
            </a:extLst>
          </p:cNvPr>
          <p:cNvSpPr/>
          <p:nvPr/>
        </p:nvSpPr>
        <p:spPr>
          <a:xfrm>
            <a:off x="23827" y="5818299"/>
            <a:ext cx="4235658" cy="689185"/>
          </a:xfrm>
          <a:prstGeom prst="roundRect">
            <a:avLst/>
          </a:prstGeom>
          <a:solidFill>
            <a:srgbClr val="38545D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FAB0B-C0B5-E3B2-7628-27F83127D295}"/>
              </a:ext>
            </a:extLst>
          </p:cNvPr>
          <p:cNvSpPr txBox="1"/>
          <p:nvPr/>
        </p:nvSpPr>
        <p:spPr>
          <a:xfrm>
            <a:off x="90084" y="5866119"/>
            <a:ext cx="438931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epos-eu.org/</a:t>
            </a:r>
            <a:r>
              <a:rPr lang="en-US" sz="30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dataportal</a:t>
            </a: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499AE0B-054A-DD59-E97B-B64CCF5E3E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05" b="-2530"/>
          <a:stretch/>
        </p:blipFill>
        <p:spPr>
          <a:xfrm>
            <a:off x="318968" y="120056"/>
            <a:ext cx="2376608" cy="11348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A01F90-E885-C395-ECA8-6B2F28B7C1FC}"/>
              </a:ext>
            </a:extLst>
          </p:cNvPr>
          <p:cNvSpPr/>
          <p:nvPr/>
        </p:nvSpPr>
        <p:spPr>
          <a:xfrm>
            <a:off x="4189504" y="1313957"/>
            <a:ext cx="4962496" cy="5544043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0E7B0813-1F14-34D9-3C17-53A2ED70DC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2"/>
          <a:stretch/>
        </p:blipFill>
        <p:spPr>
          <a:xfrm>
            <a:off x="4135401" y="4612533"/>
            <a:ext cx="812445" cy="584775"/>
          </a:xfrm>
          <a:prstGeom prst="rect">
            <a:avLst/>
          </a:prstGeom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0D3EDD6-5ECD-6C1D-F068-EA0287EC81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7"/>
          <a:stretch/>
        </p:blipFill>
        <p:spPr>
          <a:xfrm>
            <a:off x="4135401" y="5708066"/>
            <a:ext cx="812445" cy="600751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092CC6A0-7EE0-45FC-A530-CBD7D646F86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80"/>
          <a:stretch/>
        </p:blipFill>
        <p:spPr>
          <a:xfrm>
            <a:off x="4135402" y="4065405"/>
            <a:ext cx="812445" cy="61702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B9773A5-9230-B980-CEE5-1C7CE6AF900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8"/>
          <a:stretch/>
        </p:blipFill>
        <p:spPr>
          <a:xfrm>
            <a:off x="4135403" y="2418561"/>
            <a:ext cx="812445" cy="572943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30053AA-1DA8-E02E-F70D-F1F7C9F23F2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47"/>
          <a:stretch/>
        </p:blipFill>
        <p:spPr>
          <a:xfrm>
            <a:off x="4143021" y="5170709"/>
            <a:ext cx="812445" cy="60075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59B1C65-78AD-9A4B-E4AB-D1F22E0F125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504" y="1821106"/>
            <a:ext cx="704242" cy="704242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EAE835EC-C84C-20CC-EEFE-923A8611C6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8"/>
          <a:stretch/>
        </p:blipFill>
        <p:spPr>
          <a:xfrm>
            <a:off x="4135402" y="3515547"/>
            <a:ext cx="812445" cy="572943"/>
          </a:xfrm>
          <a:prstGeom prst="rect">
            <a:avLst/>
          </a:prstGeom>
        </p:spPr>
      </p:pic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76D54399-CC71-B96A-82AB-2A96293DAC6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79"/>
          <a:stretch/>
        </p:blipFill>
        <p:spPr>
          <a:xfrm>
            <a:off x="4135408" y="1328094"/>
            <a:ext cx="812445" cy="617023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59EC6023-53A9-8E4A-C4BD-88B343E3F0B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68"/>
          <a:stretch/>
        </p:blipFill>
        <p:spPr>
          <a:xfrm>
            <a:off x="4135402" y="2968419"/>
            <a:ext cx="812445" cy="572943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9241C50A-7259-DCDC-8F53-1B2EF59383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635" y="6283487"/>
            <a:ext cx="565976" cy="5659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476FFE2-53D0-7F87-5A83-2484495BD0EE}"/>
              </a:ext>
            </a:extLst>
          </p:cNvPr>
          <p:cNvSpPr txBox="1"/>
          <p:nvPr/>
        </p:nvSpPr>
        <p:spPr>
          <a:xfrm>
            <a:off x="4893746" y="1442264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Seismology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61DBDE-4448-9FAB-7541-821B8ADD95DB}"/>
              </a:ext>
            </a:extLst>
          </p:cNvPr>
          <p:cNvSpPr txBox="1"/>
          <p:nvPr/>
        </p:nvSpPr>
        <p:spPr>
          <a:xfrm>
            <a:off x="4888666" y="1956236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Near Fault Observatories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55EDC5-A50F-58AB-E712-30AB5213F982}"/>
              </a:ext>
            </a:extLst>
          </p:cNvPr>
          <p:cNvSpPr txBox="1"/>
          <p:nvPr/>
        </p:nvSpPr>
        <p:spPr>
          <a:xfrm>
            <a:off x="4893746" y="2520200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GNSS Data &amp; Products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16B4B-3CBF-80BD-37F3-BEB66B27E35A}"/>
              </a:ext>
            </a:extLst>
          </p:cNvPr>
          <p:cNvSpPr txBox="1"/>
          <p:nvPr/>
        </p:nvSpPr>
        <p:spPr>
          <a:xfrm>
            <a:off x="4907840" y="3079890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Volcano Observations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F00636B-714A-90D5-0A62-6ED40C501D6B}"/>
              </a:ext>
            </a:extLst>
          </p:cNvPr>
          <p:cNvSpPr txBox="1"/>
          <p:nvPr/>
        </p:nvSpPr>
        <p:spPr>
          <a:xfrm>
            <a:off x="4897680" y="3641463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Satellite data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A9BEAD-C0E0-3AB8-6AB3-3BA519525FCD}"/>
              </a:ext>
            </a:extLst>
          </p:cNvPr>
          <p:cNvSpPr txBox="1"/>
          <p:nvPr/>
        </p:nvSpPr>
        <p:spPr>
          <a:xfrm>
            <a:off x="4902126" y="4176847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Geomagnetic Observations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CB5579-BB97-22BF-5C6D-C40D1A2B8A3F}"/>
              </a:ext>
            </a:extLst>
          </p:cNvPr>
          <p:cNvSpPr txBox="1"/>
          <p:nvPr/>
        </p:nvSpPr>
        <p:spPr>
          <a:xfrm>
            <a:off x="4907206" y="4692480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Anthropogenic Hazards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A20B62-C54B-941D-F86E-23FF7B6851D2}"/>
              </a:ext>
            </a:extLst>
          </p:cNvPr>
          <p:cNvSpPr txBox="1"/>
          <p:nvPr/>
        </p:nvSpPr>
        <p:spPr>
          <a:xfrm>
            <a:off x="4902125" y="5273827"/>
            <a:ext cx="440338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Multi-Scale Laboratories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16C843-34EA-2470-1681-F56832689A55}"/>
              </a:ext>
            </a:extLst>
          </p:cNvPr>
          <p:cNvSpPr txBox="1"/>
          <p:nvPr/>
        </p:nvSpPr>
        <p:spPr>
          <a:xfrm>
            <a:off x="4892600" y="5820148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>
                <a:latin typeface="Segoe UI" panose="020B0502040204020203" pitchFamily="34" charset="0"/>
                <a:cs typeface="Segoe UI" panose="020B0502040204020203" pitchFamily="34" charset="0"/>
              </a:rPr>
              <a:t>Geological Information and Modelling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0DEFCB5-D3DF-9C91-3E23-03634453606B}"/>
              </a:ext>
            </a:extLst>
          </p:cNvPr>
          <p:cNvSpPr txBox="1"/>
          <p:nvPr/>
        </p:nvSpPr>
        <p:spPr>
          <a:xfrm>
            <a:off x="4907206" y="6381747"/>
            <a:ext cx="424479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latin typeface="Segoe UI" panose="020B0502040204020203" pitchFamily="34" charset="0"/>
                <a:cs typeface="Segoe UI" panose="020B0502040204020203" pitchFamily="34" charset="0"/>
              </a:rPr>
              <a:t>Tsunami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F7BEEF8-59FA-7E03-AFAF-CFA2C94C977B}"/>
              </a:ext>
            </a:extLst>
          </p:cNvPr>
          <p:cNvSpPr/>
          <p:nvPr/>
        </p:nvSpPr>
        <p:spPr>
          <a:xfrm>
            <a:off x="318968" y="2720051"/>
            <a:ext cx="2995036" cy="2644378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9EF04AC-9C36-F05F-9553-DD0446DDCDDC}"/>
              </a:ext>
            </a:extLst>
          </p:cNvPr>
          <p:cNvCxnSpPr>
            <a:cxnSpLocks/>
          </p:cNvCxnSpPr>
          <p:nvPr/>
        </p:nvCxnSpPr>
        <p:spPr>
          <a:xfrm flipV="1">
            <a:off x="3305960" y="1442264"/>
            <a:ext cx="883544" cy="12777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30AD25A-6387-350C-9A19-E97698C419DF}"/>
              </a:ext>
            </a:extLst>
          </p:cNvPr>
          <p:cNvCxnSpPr>
            <a:cxnSpLocks/>
          </p:cNvCxnSpPr>
          <p:nvPr/>
        </p:nvCxnSpPr>
        <p:spPr>
          <a:xfrm>
            <a:off x="3314004" y="5364429"/>
            <a:ext cx="856586" cy="143447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8593E4C-29A8-C5B2-425C-293CCFCF57D4}"/>
              </a:ext>
            </a:extLst>
          </p:cNvPr>
          <p:cNvCxnSpPr>
            <a:cxnSpLocks/>
          </p:cNvCxnSpPr>
          <p:nvPr/>
        </p:nvCxnSpPr>
        <p:spPr>
          <a:xfrm flipH="1">
            <a:off x="7599680" y="3818435"/>
            <a:ext cx="1558034" cy="1046169"/>
          </a:xfrm>
          <a:prstGeom prst="straightConnector1">
            <a:avLst/>
          </a:prstGeom>
          <a:ln w="25400">
            <a:solidFill>
              <a:srgbClr val="1D4928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68ACE41-A374-6978-EDF3-123D76BE6ED3}"/>
              </a:ext>
            </a:extLst>
          </p:cNvPr>
          <p:cNvCxnSpPr>
            <a:cxnSpLocks/>
          </p:cNvCxnSpPr>
          <p:nvPr/>
        </p:nvCxnSpPr>
        <p:spPr>
          <a:xfrm flipH="1">
            <a:off x="7588886" y="3843056"/>
            <a:ext cx="1553588" cy="1580931"/>
          </a:xfrm>
          <a:prstGeom prst="straightConnector1">
            <a:avLst/>
          </a:prstGeom>
          <a:ln w="25400">
            <a:solidFill>
              <a:srgbClr val="1D4928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A green and yellow text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5CE4509D-1611-2B06-BBA5-CD18B9E34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531" y="3615338"/>
            <a:ext cx="2918287" cy="523176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8B70C6C-C790-C978-6CC8-FCEA2EE1E9D0}"/>
              </a:ext>
            </a:extLst>
          </p:cNvPr>
          <p:cNvCxnSpPr>
            <a:cxnSpLocks/>
            <a:stCxn id="23" idx="3"/>
          </p:cNvCxnSpPr>
          <p:nvPr/>
        </p:nvCxnSpPr>
        <p:spPr>
          <a:xfrm flipH="1">
            <a:off x="7607299" y="3818435"/>
            <a:ext cx="1535175" cy="2047684"/>
          </a:xfrm>
          <a:prstGeom prst="straightConnector1">
            <a:avLst/>
          </a:prstGeom>
          <a:ln w="25400">
            <a:solidFill>
              <a:srgbClr val="1D4928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Geological maps | NLOG">
            <a:extLst>
              <a:ext uri="{FF2B5EF4-FFF2-40B4-BE49-F238E27FC236}">
                <a16:creationId xmlns:a16="http://schemas.microsoft.com/office/drawing/2014/main" id="{B707C03A-2ED6-7E44-9D21-279A81DE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6139" y="4203036"/>
            <a:ext cx="2918287" cy="248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w do fiber optic cables transmit data - Fibre Optic Installations">
            <a:extLst>
              <a:ext uri="{FF2B5EF4-FFF2-40B4-BE49-F238E27FC236}">
                <a16:creationId xmlns:a16="http://schemas.microsoft.com/office/drawing/2014/main" id="{C4EB86FF-7ACF-FED8-1901-ED85BED294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5" r="28897"/>
          <a:stretch/>
        </p:blipFill>
        <p:spPr bwMode="auto">
          <a:xfrm>
            <a:off x="9627263" y="1467932"/>
            <a:ext cx="1925871" cy="190125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3CAA160-6EF2-92B9-C4D3-E29111454697}"/>
              </a:ext>
            </a:extLst>
          </p:cNvPr>
          <p:cNvCxnSpPr>
            <a:cxnSpLocks/>
          </p:cNvCxnSpPr>
          <p:nvPr/>
        </p:nvCxnSpPr>
        <p:spPr>
          <a:xfrm flipH="1" flipV="1">
            <a:off x="7294880" y="1796207"/>
            <a:ext cx="1847594" cy="2022228"/>
          </a:xfrm>
          <a:prstGeom prst="straightConnector1">
            <a:avLst/>
          </a:prstGeom>
          <a:ln w="25400">
            <a:solidFill>
              <a:srgbClr val="1D4928"/>
            </a:solidFill>
            <a:headEnd w="lg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 descr="A black letter and e&#10;&#10;Description automatically generated">
            <a:extLst>
              <a:ext uri="{FF2B5EF4-FFF2-40B4-BE49-F238E27FC236}">
                <a16:creationId xmlns:a16="http://schemas.microsoft.com/office/drawing/2014/main" id="{95518BC1-202C-06A9-479C-2FB2A315B6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324631" y="3059693"/>
            <a:ext cx="1741011" cy="332775"/>
          </a:xfrm>
          <a:prstGeom prst="rect">
            <a:avLst/>
          </a:prstGeom>
        </p:spPr>
      </p:pic>
      <p:pic>
        <p:nvPicPr>
          <p:cNvPr id="38" name="Picture 37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CEF171E9-AF23-6BE1-DAC9-7FE37544B1A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34596" y="6211585"/>
            <a:ext cx="2097020" cy="60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06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AD4698-630A-4061-BEE2-EDB4F5E9F6B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4EF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509390-CC33-4266-BD7A-FCC25C02095C}"/>
              </a:ext>
            </a:extLst>
          </p:cNvPr>
          <p:cNvSpPr/>
          <p:nvPr/>
        </p:nvSpPr>
        <p:spPr>
          <a:xfrm>
            <a:off x="7223908" y="3758426"/>
            <a:ext cx="787079" cy="27921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52AF3B71-F24F-47B4-9276-76021C67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46" y="1491381"/>
            <a:ext cx="5863908" cy="1590247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869FBD-1CAF-43B2-90F6-F187FE5BF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264878"/>
            <a:ext cx="12192000" cy="2926866"/>
          </a:xfrm>
        </p:spPr>
        <p:txBody>
          <a:bodyPr>
            <a:normAutofit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nl-NL" sz="3200" b="1" dirty="0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 Dutch </a:t>
            </a:r>
            <a:r>
              <a:rPr lang="nl-NL" sz="3200" b="1" dirty="0" err="1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infrastructure</a:t>
            </a:r>
            <a:r>
              <a:rPr lang="nl-NL" sz="3200" b="1" dirty="0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200" b="1" dirty="0" err="1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200" b="1" dirty="0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200" b="1" dirty="0" err="1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solid</a:t>
            </a:r>
            <a:r>
              <a:rPr lang="nl-NL" sz="3200" b="1" dirty="0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Earth </a:t>
            </a:r>
            <a:r>
              <a:rPr lang="nl-NL" sz="3200" b="1" dirty="0" err="1">
                <a:solidFill>
                  <a:srgbClr val="1D4928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sciences</a:t>
            </a:r>
            <a:endParaRPr lang="nl-NL" sz="3200" b="1" dirty="0">
              <a:solidFill>
                <a:srgbClr val="1D4928"/>
              </a:solidFill>
              <a:effectLst/>
              <a:latin typeface="Segoe UI" panose="020B0502040204020203" pitchFamily="34" charset="0"/>
              <a:ea typeface="Times New Roman" panose="02020603050405020304" pitchFamily="18" charset="0"/>
              <a:cs typeface="Segoe UI" panose="020B050204020402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F13D4C3-0DBE-4386-8CEC-123F6460E5FE}"/>
              </a:ext>
            </a:extLst>
          </p:cNvPr>
          <p:cNvGrpSpPr/>
          <p:nvPr/>
        </p:nvGrpSpPr>
        <p:grpSpPr>
          <a:xfrm>
            <a:off x="4181013" y="4433925"/>
            <a:ext cx="3829974" cy="689485"/>
            <a:chOff x="964702" y="5621386"/>
            <a:chExt cx="3829974" cy="689485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A5034C59-C772-4A58-9B05-D86C65707219}"/>
                </a:ext>
              </a:extLst>
            </p:cNvPr>
            <p:cNvSpPr/>
            <p:nvPr/>
          </p:nvSpPr>
          <p:spPr>
            <a:xfrm>
              <a:off x="964702" y="5621386"/>
              <a:ext cx="3737621" cy="689485"/>
            </a:xfrm>
            <a:prstGeom prst="roundRect">
              <a:avLst/>
            </a:prstGeom>
            <a:solidFill>
              <a:srgbClr val="124627"/>
            </a:solidFill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9367AF8-0702-4EEC-9125-AA341D69C7DA}"/>
                </a:ext>
              </a:extLst>
            </p:cNvPr>
            <p:cNvSpPr txBox="1"/>
            <p:nvPr/>
          </p:nvSpPr>
          <p:spPr>
            <a:xfrm>
              <a:off x="970166" y="5640631"/>
              <a:ext cx="382451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www.</a:t>
              </a:r>
              <a:r>
                <a:rPr lang="en-US" sz="32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EPOS-NL</a:t>
              </a:r>
              <a:r>
                <a:rPr lang="en-US" sz="3600" dirty="0">
                  <a:solidFill>
                    <a:schemeClr val="bg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.nl </a:t>
              </a:r>
              <a:endParaRPr lang="en-US" sz="3600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F7CE3723-4FCD-4E1F-A1EE-9EE84B91352B}"/>
              </a:ext>
            </a:extLst>
          </p:cNvPr>
          <p:cNvSpPr/>
          <p:nvPr/>
        </p:nvSpPr>
        <p:spPr>
          <a:xfrm>
            <a:off x="4181013" y="5402517"/>
            <a:ext cx="3737621" cy="689485"/>
          </a:xfrm>
          <a:prstGeom prst="roundRect">
            <a:avLst/>
          </a:prstGeom>
          <a:solidFill>
            <a:srgbClr val="124627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97E519B-1A34-4FE6-B60C-BA76DE8A7C3A}"/>
              </a:ext>
            </a:extLst>
          </p:cNvPr>
          <p:cNvSpPr txBox="1"/>
          <p:nvPr/>
        </p:nvSpPr>
        <p:spPr>
          <a:xfrm>
            <a:off x="4141257" y="5435732"/>
            <a:ext cx="382451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info@EPOS-NL.nl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3097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1BB423-EED9-170F-322F-DE2ABC2FA389}"/>
              </a:ext>
            </a:extLst>
          </p:cNvPr>
          <p:cNvSpPr/>
          <p:nvPr/>
        </p:nvSpPr>
        <p:spPr>
          <a:xfrm>
            <a:off x="-70648" y="0"/>
            <a:ext cx="5960958" cy="6858000"/>
          </a:xfrm>
          <a:prstGeom prst="rect">
            <a:avLst/>
          </a:prstGeom>
          <a:solidFill>
            <a:srgbClr val="E4EFD9"/>
          </a:solidFill>
          <a:ln w="22225">
            <a:noFill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8656D92-5365-8348-EEF4-FD36BEDE4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" y="2015997"/>
            <a:ext cx="3772867" cy="1023172"/>
          </a:xfrm>
          <a:prstGeom prst="rect">
            <a:avLst/>
          </a:prstGeom>
        </p:spPr>
      </p:pic>
      <p:pic>
        <p:nvPicPr>
          <p:cNvPr id="7" name="Picture 6" descr="A diagram of a section of a water source&#10;&#10;Description automatically generated with medium confidence">
            <a:extLst>
              <a:ext uri="{FF2B5EF4-FFF2-40B4-BE49-F238E27FC236}">
                <a16:creationId xmlns:a16="http://schemas.microsoft.com/office/drawing/2014/main" id="{70070AA9-5678-D049-34D6-B10DB7006B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" b="3346"/>
          <a:stretch/>
        </p:blipFill>
        <p:spPr>
          <a:xfrm>
            <a:off x="6644710" y="0"/>
            <a:ext cx="5129917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B07A42B-1E90-6778-6EA9-136AA255A99F}"/>
              </a:ext>
            </a:extLst>
          </p:cNvPr>
          <p:cNvSpPr txBox="1"/>
          <p:nvPr/>
        </p:nvSpPr>
        <p:spPr>
          <a:xfrm>
            <a:off x="464824" y="4643083"/>
            <a:ext cx="562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39D25"/>
                </a:solidFill>
                <a:latin typeface="Segoe Print" panose="02000600000000000000" pitchFamily="2" charset="0"/>
              </a:rPr>
              <a:t>CO</a:t>
            </a:r>
            <a:r>
              <a:rPr lang="en-US" sz="2800" baseline="-25000" dirty="0">
                <a:solidFill>
                  <a:srgbClr val="E39D25"/>
                </a:solidFill>
                <a:latin typeface="Segoe Print" panose="02000600000000000000" pitchFamily="2" charset="0"/>
              </a:rPr>
              <a:t>2</a:t>
            </a:r>
            <a:r>
              <a:rPr lang="en-US" sz="2800" dirty="0">
                <a:solidFill>
                  <a:srgbClr val="E39D25"/>
                </a:solidFill>
                <a:latin typeface="Segoe Print" panose="02000600000000000000" pitchFamily="2" charset="0"/>
              </a:rPr>
              <a:t> storage in subsurface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5A6D17-5455-E03A-BBC6-0425884FB6CC}"/>
              </a:ext>
            </a:extLst>
          </p:cNvPr>
          <p:cNvSpPr txBox="1"/>
          <p:nvPr/>
        </p:nvSpPr>
        <p:spPr>
          <a:xfrm>
            <a:off x="11158960" y="6598098"/>
            <a:ext cx="1033040" cy="2599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latin typeface="Segoe UI" panose="020B0502040204020203" pitchFamily="34" charset="0"/>
                <a:cs typeface="Segoe UI" panose="020B0502040204020203" pitchFamily="34" charset="0"/>
              </a:rPr>
              <a:t>porthosco2.nl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168291-35B1-A090-0734-6877743B40FB}"/>
              </a:ext>
            </a:extLst>
          </p:cNvPr>
          <p:cNvSpPr txBox="1"/>
          <p:nvPr/>
        </p:nvSpPr>
        <p:spPr>
          <a:xfrm>
            <a:off x="451054" y="3039169"/>
            <a:ext cx="550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Improves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means </a:t>
            </a:r>
            <a:b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subsurface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research</a:t>
            </a:r>
            <a:endParaRPr lang="en-US" sz="36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6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F1BB423-EED9-170F-322F-DE2ABC2FA389}"/>
              </a:ext>
            </a:extLst>
          </p:cNvPr>
          <p:cNvSpPr/>
          <p:nvPr/>
        </p:nvSpPr>
        <p:spPr>
          <a:xfrm>
            <a:off x="-70648" y="0"/>
            <a:ext cx="5960958" cy="6858000"/>
          </a:xfrm>
          <a:prstGeom prst="rect">
            <a:avLst/>
          </a:prstGeom>
          <a:solidFill>
            <a:srgbClr val="E4EFD9"/>
          </a:solidFill>
          <a:ln w="22225">
            <a:noFill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8656D92-5365-8348-EEF4-FD36BEDE4A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" y="2015997"/>
            <a:ext cx="3772867" cy="102317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E3B204D-8765-8065-5022-01D521724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6" r="30388"/>
          <a:stretch/>
        </p:blipFill>
        <p:spPr bwMode="auto">
          <a:xfrm>
            <a:off x="5890310" y="0"/>
            <a:ext cx="6301690" cy="694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43C1AE-8C84-5285-F138-41F7891623D2}"/>
              </a:ext>
            </a:extLst>
          </p:cNvPr>
          <p:cNvSpPr txBox="1"/>
          <p:nvPr/>
        </p:nvSpPr>
        <p:spPr>
          <a:xfrm>
            <a:off x="464824" y="4643083"/>
            <a:ext cx="562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39D25"/>
                </a:solidFill>
                <a:latin typeface="Segoe Print" panose="02000600000000000000" pitchFamily="2" charset="0"/>
              </a:rPr>
              <a:t>Geohazards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A430A8-DF01-EA5C-D35E-8763CBB8F62E}"/>
              </a:ext>
            </a:extLst>
          </p:cNvPr>
          <p:cNvSpPr txBox="1"/>
          <p:nvPr/>
        </p:nvSpPr>
        <p:spPr>
          <a:xfrm>
            <a:off x="10378537" y="6671807"/>
            <a:ext cx="16861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Tsunami Japan, 2011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8B5FB8-8B15-AF49-A9F9-635AA98E8C7A}"/>
              </a:ext>
            </a:extLst>
          </p:cNvPr>
          <p:cNvSpPr txBox="1"/>
          <p:nvPr/>
        </p:nvSpPr>
        <p:spPr>
          <a:xfrm>
            <a:off x="451054" y="3039169"/>
            <a:ext cx="550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Improves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means </a:t>
            </a:r>
            <a:b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subsurface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research</a:t>
            </a:r>
            <a:endParaRPr lang="en-US" sz="36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94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D29A32-2C42-6C78-D128-8FD6DC833A09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1BB423-EED9-170F-322F-DE2ABC2FA389}"/>
              </a:ext>
            </a:extLst>
          </p:cNvPr>
          <p:cNvSpPr/>
          <p:nvPr/>
        </p:nvSpPr>
        <p:spPr>
          <a:xfrm>
            <a:off x="-70648" y="0"/>
            <a:ext cx="5960958" cy="6858000"/>
          </a:xfrm>
          <a:prstGeom prst="rect">
            <a:avLst/>
          </a:prstGeom>
          <a:solidFill>
            <a:srgbClr val="E4EFD9"/>
          </a:solidFill>
          <a:ln w="22225">
            <a:noFill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 stand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C7284936-483D-55FB-D3C8-764531F50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9" r="6160"/>
          <a:stretch/>
        </p:blipFill>
        <p:spPr>
          <a:xfrm>
            <a:off x="6215867" y="101600"/>
            <a:ext cx="1899920" cy="200152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2C9E8-8319-B076-E250-F8D384A261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1" t="10550" r="11745" b="6041"/>
          <a:stretch/>
        </p:blipFill>
        <p:spPr>
          <a:xfrm>
            <a:off x="6141819" y="4728531"/>
            <a:ext cx="1973968" cy="1989076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D6DAAC-B80E-C557-4C0D-56651309700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2963" r="12666"/>
          <a:stretch/>
        </p:blipFill>
        <p:spPr>
          <a:xfrm>
            <a:off x="6108155" y="2428240"/>
            <a:ext cx="2007632" cy="200152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A0E61A-F98F-EB79-434B-703AA38B0A4D}"/>
              </a:ext>
            </a:extLst>
          </p:cNvPr>
          <p:cNvSpPr txBox="1"/>
          <p:nvPr/>
        </p:nvSpPr>
        <p:spPr>
          <a:xfrm>
            <a:off x="8252749" y="890724"/>
            <a:ext cx="384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development</a:t>
            </a:r>
          </a:p>
          <a:p>
            <a:r>
              <a:rPr lang="en-US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Here: new CT scanner at TU Delft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D4421E-F3BF-41D6-0A89-FEA96D621690}"/>
              </a:ext>
            </a:extLst>
          </p:cNvPr>
          <p:cNvSpPr txBox="1"/>
          <p:nvPr/>
        </p:nvSpPr>
        <p:spPr>
          <a:xfrm>
            <a:off x="8245387" y="3244334"/>
            <a:ext cx="384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access</a:t>
            </a:r>
          </a:p>
          <a:p>
            <a:r>
              <a:rPr lang="en-US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 of charge, (inter)national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4FECB-3341-F46C-1CA6-7BA00DA8157D}"/>
              </a:ext>
            </a:extLst>
          </p:cNvPr>
          <p:cNvSpPr txBox="1"/>
          <p:nvPr/>
        </p:nvSpPr>
        <p:spPr>
          <a:xfrm>
            <a:off x="8245387" y="5538403"/>
            <a:ext cx="3746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access</a:t>
            </a:r>
          </a:p>
          <a:p>
            <a:r>
              <a:rPr lang="en-US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 the EPOS data portal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8D60F46-8284-4056-395D-EAC5E94F1615}"/>
              </a:ext>
            </a:extLst>
          </p:cNvPr>
          <p:cNvSpPr txBox="1"/>
          <p:nvPr/>
        </p:nvSpPr>
        <p:spPr>
          <a:xfrm>
            <a:off x="451054" y="3039169"/>
            <a:ext cx="550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Improves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means </a:t>
            </a:r>
            <a:b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subsurface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research</a:t>
            </a:r>
            <a:endParaRPr lang="en-US" sz="36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3BA87D-A482-C8AC-7226-DE843DA12830}"/>
              </a:ext>
            </a:extLst>
          </p:cNvPr>
          <p:cNvSpPr txBox="1"/>
          <p:nvPr/>
        </p:nvSpPr>
        <p:spPr>
          <a:xfrm>
            <a:off x="453907" y="4467560"/>
            <a:ext cx="5151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EPOS-NL 	12 M€ in 2019-2024</a:t>
            </a: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18656D92-5365-8348-EEF4-FD36BEDE4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" y="2015997"/>
            <a:ext cx="3772867" cy="102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14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890FB3-32F6-8A63-7D5B-08AAED715C7B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4E1FF5C-A511-4FAF-AC0A-C0091BB91EAE}"/>
              </a:ext>
            </a:extLst>
          </p:cNvPr>
          <p:cNvSpPr/>
          <p:nvPr/>
        </p:nvSpPr>
        <p:spPr>
          <a:xfrm>
            <a:off x="-70648" y="0"/>
            <a:ext cx="5960958" cy="6858000"/>
          </a:xfrm>
          <a:prstGeom prst="rect">
            <a:avLst/>
          </a:prstGeom>
          <a:solidFill>
            <a:srgbClr val="E4EFD9"/>
          </a:solidFill>
          <a:ln w="22225">
            <a:noFill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3BA87D-A482-C8AC-7226-DE843DA12830}"/>
              </a:ext>
            </a:extLst>
          </p:cNvPr>
          <p:cNvSpPr txBox="1"/>
          <p:nvPr/>
        </p:nvSpPr>
        <p:spPr>
          <a:xfrm>
            <a:off x="457200" y="4465320"/>
            <a:ext cx="5151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EPOS-NL 	12 M€ in 2019-2024</a:t>
            </a:r>
          </a:p>
          <a:p>
            <a:r>
              <a:rPr lang="en-US" sz="20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EPOS-</a:t>
            </a:r>
            <a:r>
              <a:rPr lang="en-US" sz="2000" b="1" dirty="0" err="1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eNLarge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	</a:t>
            </a:r>
            <a:r>
              <a:rPr lang="en-US" sz="2000" b="1" dirty="0">
                <a:solidFill>
                  <a:srgbClr val="E39D25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18 M€</a:t>
            </a:r>
            <a:r>
              <a:rPr lang="en-US" sz="2000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2023-2028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5F5A1D-FCF2-AA4A-4A45-8F4A74F3B516}"/>
              </a:ext>
            </a:extLst>
          </p:cNvPr>
          <p:cNvSpPr txBox="1"/>
          <p:nvPr/>
        </p:nvSpPr>
        <p:spPr>
          <a:xfrm>
            <a:off x="1666240" y="5703513"/>
            <a:ext cx="41529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39D25"/>
                </a:solidFill>
                <a:latin typeface="Segoe Print" panose="02000600000000000000" pitchFamily="2" charset="0"/>
              </a:rPr>
              <a:t>Just awarded!</a:t>
            </a:r>
            <a:br>
              <a:rPr lang="en-US" sz="2800" dirty="0">
                <a:solidFill>
                  <a:srgbClr val="E39D25"/>
                </a:solidFill>
                <a:latin typeface="Segoe Print" panose="02000600000000000000" pitchFamily="2" charset="0"/>
              </a:rPr>
            </a:br>
            <a:r>
              <a:rPr lang="en-US" dirty="0">
                <a:solidFill>
                  <a:srgbClr val="E39D25"/>
                </a:solidFill>
                <a:latin typeface="Segoe Print" panose="02000600000000000000" pitchFamily="2" charset="0"/>
              </a:rPr>
              <a:t>(by Dutch Research Council NWO)</a:t>
            </a:r>
            <a:endParaRPr lang="en-US" sz="2800" dirty="0">
              <a:solidFill>
                <a:srgbClr val="E39D25"/>
              </a:solidFill>
              <a:latin typeface="Segoe Print" panose="02000600000000000000" pitchFamily="2" charset="0"/>
            </a:endParaRPr>
          </a:p>
        </p:txBody>
      </p:sp>
      <p:sp>
        <p:nvSpPr>
          <p:cNvPr id="3" name="Arc 2">
            <a:extLst>
              <a:ext uri="{FF2B5EF4-FFF2-40B4-BE49-F238E27FC236}">
                <a16:creationId xmlns:a16="http://schemas.microsoft.com/office/drawing/2014/main" id="{423BA529-BD7F-A165-E134-F9DD1B11232D}"/>
              </a:ext>
            </a:extLst>
          </p:cNvPr>
          <p:cNvSpPr/>
          <p:nvPr/>
        </p:nvSpPr>
        <p:spPr>
          <a:xfrm rot="10800000">
            <a:off x="999490" y="4645526"/>
            <a:ext cx="1333500" cy="1307067"/>
          </a:xfrm>
          <a:prstGeom prst="arc">
            <a:avLst/>
          </a:prstGeom>
          <a:ln w="22225">
            <a:solidFill>
              <a:srgbClr val="E39D25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ACE2DE-0DB4-29D5-C070-495EF0FAA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6" r="12626"/>
          <a:stretch/>
        </p:blipFill>
        <p:spPr bwMode="auto">
          <a:xfrm>
            <a:off x="6215867" y="101600"/>
            <a:ext cx="1899920" cy="2001520"/>
          </a:xfrm>
          <a:prstGeom prst="ellipse">
            <a:avLst/>
          </a:prstGeom>
          <a:noFill/>
        </p:spPr>
      </p:pic>
      <p:pic>
        <p:nvPicPr>
          <p:cNvPr id="7" name="Picture 6" descr="A person standing next to a machine&#10;&#10;Description automatically generated with medium confidence">
            <a:extLst>
              <a:ext uri="{FF2B5EF4-FFF2-40B4-BE49-F238E27FC236}">
                <a16:creationId xmlns:a16="http://schemas.microsoft.com/office/drawing/2014/main" id="{C7284936-483D-55FB-D3C8-764531F50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49" r="6160"/>
          <a:stretch/>
        </p:blipFill>
        <p:spPr>
          <a:xfrm>
            <a:off x="6215867" y="101600"/>
            <a:ext cx="1899920" cy="200152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F2C9E8-8319-B076-E250-F8D384A261A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1" t="10550" r="11745" b="6041"/>
          <a:stretch/>
        </p:blipFill>
        <p:spPr>
          <a:xfrm>
            <a:off x="6141819" y="4728531"/>
            <a:ext cx="1973968" cy="1989076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D6DAAC-B80E-C557-4C0D-5665130970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3" t="2963" r="12666"/>
          <a:stretch/>
        </p:blipFill>
        <p:spPr>
          <a:xfrm>
            <a:off x="6108155" y="2428240"/>
            <a:ext cx="2007632" cy="2001520"/>
          </a:xfrm>
          <a:prstGeom prst="ellipse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3A0E61A-F98F-EB79-434B-703AA38B0A4D}"/>
              </a:ext>
            </a:extLst>
          </p:cNvPr>
          <p:cNvSpPr txBox="1"/>
          <p:nvPr/>
        </p:nvSpPr>
        <p:spPr>
          <a:xfrm>
            <a:off x="8252749" y="890724"/>
            <a:ext cx="384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development</a:t>
            </a:r>
          </a:p>
          <a:p>
            <a:r>
              <a:rPr lang="en-US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Here: new CT scanner at TU Delft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AD4421E-F3BF-41D6-0A89-FEA96D621690}"/>
              </a:ext>
            </a:extLst>
          </p:cNvPr>
          <p:cNvSpPr txBox="1"/>
          <p:nvPr/>
        </p:nvSpPr>
        <p:spPr>
          <a:xfrm>
            <a:off x="8245387" y="3244334"/>
            <a:ext cx="3842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Facility access</a:t>
            </a:r>
          </a:p>
          <a:p>
            <a:r>
              <a:rPr lang="en-US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 of charge, (inter)national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04FECB-3341-F46C-1CA6-7BA00DA8157D}"/>
              </a:ext>
            </a:extLst>
          </p:cNvPr>
          <p:cNvSpPr txBox="1"/>
          <p:nvPr/>
        </p:nvSpPr>
        <p:spPr>
          <a:xfrm>
            <a:off x="8245388" y="5538403"/>
            <a:ext cx="3240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access</a:t>
            </a:r>
          </a:p>
          <a:p>
            <a:r>
              <a:rPr lang="en-US" dirty="0">
                <a:solidFill>
                  <a:srgbClr val="124627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Through the EPOS data portal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6F247D-B09A-CDB9-7636-FF15DE18E174}"/>
              </a:ext>
            </a:extLst>
          </p:cNvPr>
          <p:cNvSpPr txBox="1"/>
          <p:nvPr/>
        </p:nvSpPr>
        <p:spPr>
          <a:xfrm>
            <a:off x="451054" y="3039169"/>
            <a:ext cx="5509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Improves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the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means </a:t>
            </a:r>
            <a:b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</a:b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for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</a:t>
            </a:r>
            <a:r>
              <a:rPr lang="nl-NL" sz="3600" b="1" dirty="0" err="1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subsurface</a:t>
            </a:r>
            <a:r>
              <a:rPr lang="nl-NL" sz="3600" b="1" dirty="0">
                <a:solidFill>
                  <a:srgbClr val="124627"/>
                </a:solidFill>
                <a:latin typeface="Segoe UI" panose="020B0502040204020203" pitchFamily="34" charset="0"/>
                <a:ea typeface="Times New Roman" panose="02020603050405020304" pitchFamily="18" charset="0"/>
                <a:cs typeface="Segoe UI" panose="020B0502040204020203" pitchFamily="34" charset="0"/>
              </a:rPr>
              <a:t> research</a:t>
            </a:r>
            <a:endParaRPr lang="en-US" sz="3600" b="1" dirty="0">
              <a:solidFill>
                <a:srgbClr val="124627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DF0B05B0-FD17-6E76-4419-85184E5B2A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23" y="2015997"/>
            <a:ext cx="3772867" cy="1023172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7E1A97C-04AF-8B4C-AC6B-60A4AF1530CE}"/>
              </a:ext>
            </a:extLst>
          </p:cNvPr>
          <p:cNvGrpSpPr/>
          <p:nvPr/>
        </p:nvGrpSpPr>
        <p:grpSpPr>
          <a:xfrm>
            <a:off x="6334926" y="1019802"/>
            <a:ext cx="8248650" cy="5117810"/>
            <a:chOff x="12768468" y="1104427"/>
            <a:chExt cx="8248650" cy="5117810"/>
          </a:xfrm>
        </p:grpSpPr>
        <p:pic>
          <p:nvPicPr>
            <p:cNvPr id="10" name="Picture 9" descr="A group of men talking&#10;&#10;Description automatically generated with low confidence">
              <a:extLst>
                <a:ext uri="{FF2B5EF4-FFF2-40B4-BE49-F238E27FC236}">
                  <a16:creationId xmlns:a16="http://schemas.microsoft.com/office/drawing/2014/main" id="{1CD00356-B9F8-9EC4-03A9-9552C74B9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" r="24750" b="15625"/>
            <a:stretch/>
          </p:blipFill>
          <p:spPr>
            <a:xfrm>
              <a:off x="12768468" y="2015997"/>
              <a:ext cx="5563120" cy="4206240"/>
            </a:xfrm>
            <a:prstGeom prst="roundRect">
              <a:avLst>
                <a:gd name="adj" fmla="val 8696"/>
              </a:avLst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E8612B-C8B4-B0A9-76ED-2FB27163B483}"/>
                </a:ext>
              </a:extLst>
            </p:cNvPr>
            <p:cNvSpPr txBox="1"/>
            <p:nvPr/>
          </p:nvSpPr>
          <p:spPr>
            <a:xfrm>
              <a:off x="13336158" y="1104427"/>
              <a:ext cx="7680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Segoe Print" panose="02000600000000000000" pitchFamily="2" charset="0"/>
                </a:rPr>
                <a:t>Award ceremony with</a:t>
              </a:r>
            </a:p>
            <a:p>
              <a:r>
                <a:rPr lang="en-US" sz="2400" dirty="0">
                  <a:latin typeface="Segoe Print" panose="02000600000000000000" pitchFamily="2" charset="0"/>
                </a:rPr>
                <a:t>Minister </a:t>
              </a:r>
              <a:r>
                <a:rPr lang="en-US" sz="2400" dirty="0" err="1">
                  <a:latin typeface="Segoe Print" panose="02000600000000000000" pitchFamily="2" charset="0"/>
                </a:rPr>
                <a:t>Robbert</a:t>
              </a:r>
              <a:r>
                <a:rPr lang="en-US" sz="2400" dirty="0">
                  <a:latin typeface="Segoe Print" panose="02000600000000000000" pitchFamily="2" charset="0"/>
                </a:rPr>
                <a:t> </a:t>
              </a:r>
              <a:r>
                <a:rPr lang="en-US" sz="2400" dirty="0" err="1">
                  <a:latin typeface="Segoe Print" panose="02000600000000000000" pitchFamily="2" charset="0"/>
                </a:rPr>
                <a:t>Dijkgraaf</a:t>
              </a:r>
              <a:endParaRPr lang="en-US" sz="2400" dirty="0">
                <a:latin typeface="Segoe Print" panose="02000600000000000000" pitchFamily="2" charset="0"/>
              </a:endParaRPr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1910C8E6-DE05-B8D0-0933-E198B6363D65}"/>
                </a:ext>
              </a:extLst>
            </p:cNvPr>
            <p:cNvSpPr/>
            <p:nvPr/>
          </p:nvSpPr>
          <p:spPr>
            <a:xfrm rot="17422784" flipH="1">
              <a:off x="16522447" y="1481129"/>
              <a:ext cx="1247422" cy="1382538"/>
            </a:xfrm>
            <a:prstGeom prst="arc">
              <a:avLst/>
            </a:prstGeom>
            <a:ln w="22225">
              <a:solidFill>
                <a:schemeClr val="tx1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5476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8747A96-4F59-7058-6E4B-2A9C53B0F8FF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3E9450-F4D1-3474-A155-4FA4956E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1" y="4585423"/>
            <a:ext cx="1973968" cy="1973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FA151-FF61-A119-3A4E-7AB73DF024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730" y="4629504"/>
            <a:ext cx="1973968" cy="1981524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6A8CD8-68C9-7320-D324-F86E43CABB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1" t="10550" r="11745" b="6041"/>
          <a:stretch/>
        </p:blipFill>
        <p:spPr>
          <a:xfrm>
            <a:off x="9953072" y="4559718"/>
            <a:ext cx="1973968" cy="1989076"/>
          </a:xfrm>
          <a:prstGeom prst="ellipse">
            <a:avLst/>
          </a:prstGeom>
        </p:spPr>
      </p:pic>
      <p:pic>
        <p:nvPicPr>
          <p:cNvPr id="10" name="Picture 9" descr="A picture containing text, rock, stone&#10;&#10;Description automatically generated">
            <a:extLst>
              <a:ext uri="{FF2B5EF4-FFF2-40B4-BE49-F238E27FC236}">
                <a16:creationId xmlns:a16="http://schemas.microsoft.com/office/drawing/2014/main" id="{D10C12C3-D40E-2908-3122-3FFC4DC290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4207" b="6422"/>
          <a:stretch/>
        </p:blipFill>
        <p:spPr>
          <a:xfrm>
            <a:off x="371909" y="4629504"/>
            <a:ext cx="1973969" cy="1973969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7D48FB-9C4E-F597-2B2C-A862166DD0F0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B7321D8-E112-D53A-788D-345C5B1DC1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0" y="226977"/>
            <a:ext cx="4983480" cy="893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82079" y="2681477"/>
            <a:ext cx="31183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Imaging dynamics</a:t>
            </a:r>
          </a:p>
          <a:p>
            <a:r>
              <a:rPr lang="en-US" sz="2000" b="1" dirty="0">
                <a:solidFill>
                  <a:srgbClr val="1D4928"/>
                </a:solidFill>
                <a:cs typeface="Segoe UI" panose="020B0502040204020203" pitchFamily="34" charset="0"/>
              </a:rPr>
              <a:t>MINT: </a:t>
            </a:r>
            <a:r>
              <a:rPr lang="en-US" sz="2000" dirty="0"/>
              <a:t>Multi-scale Imaging and Tomography facility </a:t>
            </a:r>
          </a:p>
          <a:p>
            <a:r>
              <a:rPr lang="en-US" sz="2000" b="1" dirty="0">
                <a:solidFill>
                  <a:srgbClr val="1D4928"/>
                </a:solidFill>
                <a:cs typeface="Segoe UI" panose="020B0502040204020203" pitchFamily="34" charset="0"/>
              </a:rPr>
              <a:t>ESL:</a:t>
            </a:r>
            <a:r>
              <a:rPr lang="en-US" sz="2000" dirty="0">
                <a:solidFill>
                  <a:srgbClr val="1D4928"/>
                </a:solidFill>
                <a:cs typeface="Segoe UI" panose="020B0502040204020203" pitchFamily="34" charset="0"/>
              </a:rPr>
              <a:t> </a:t>
            </a:r>
            <a:r>
              <a:rPr lang="en-GB" sz="2000" dirty="0"/>
              <a:t>Earth Simulation Lab</a:t>
            </a:r>
            <a:endParaRPr lang="en-US" sz="2000" dirty="0"/>
          </a:p>
          <a:p>
            <a:r>
              <a:rPr lang="en-GB" sz="2000" b="1" dirty="0">
                <a:solidFill>
                  <a:srgbClr val="1D4928"/>
                </a:solidFill>
                <a:cs typeface="Segoe UI" panose="020B0502040204020203" pitchFamily="34" charset="0"/>
              </a:rPr>
              <a:t>€ 2.0m</a:t>
            </a:r>
            <a:endParaRPr lang="en-US" sz="2000" b="1" dirty="0">
              <a:solidFill>
                <a:srgbClr val="1D4928"/>
              </a:solidFill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E07DB-8F19-8E69-2C2A-0926A1C4EF13}"/>
              </a:ext>
            </a:extLst>
          </p:cNvPr>
          <p:cNvSpPr txBox="1"/>
          <p:nvPr/>
        </p:nvSpPr>
        <p:spPr>
          <a:xfrm>
            <a:off x="5593080" y="364589"/>
            <a:ext cx="397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Bridging lab scales</a:t>
            </a:r>
            <a:endParaRPr lang="en-US" sz="32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848562" y="6437789"/>
            <a:ext cx="2743200" cy="365125"/>
          </a:xfrm>
        </p:spPr>
        <p:txBody>
          <a:bodyPr/>
          <a:lstStyle/>
          <a:p>
            <a:fld id="{9E817524-640E-4C9B-AFB2-A330D6DE91B3}" type="slidenum">
              <a:rPr lang="en-US" smtClean="0"/>
              <a:t>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3169010" y="2681477"/>
            <a:ext cx="350278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scale experiments</a:t>
            </a:r>
          </a:p>
          <a:p>
            <a:r>
              <a:rPr lang="en-GB" sz="2000" b="1" dirty="0">
                <a:solidFill>
                  <a:srgbClr val="1D4928"/>
                </a:solidFill>
              </a:rPr>
              <a:t>RCSG</a:t>
            </a:r>
            <a:r>
              <a:rPr lang="en-GB" sz="2000" dirty="0">
                <a:solidFill>
                  <a:srgbClr val="1D4928"/>
                </a:solidFill>
              </a:rPr>
              <a:t>: </a:t>
            </a:r>
            <a:r>
              <a:rPr lang="en-GB" sz="2000" dirty="0"/>
              <a:t>Rijswijk Centre for Sustainable Geo-energy </a:t>
            </a:r>
          </a:p>
          <a:p>
            <a:endParaRPr lang="en-GB" sz="2000" b="1" dirty="0">
              <a:solidFill>
                <a:srgbClr val="1D492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€ 1.0m</a:t>
            </a:r>
            <a:endParaRPr lang="en-US" sz="2000" b="1" dirty="0">
              <a:solidFill>
                <a:srgbClr val="1D492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6462207" y="2681477"/>
            <a:ext cx="33336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Field monitoring</a:t>
            </a:r>
          </a:p>
          <a:p>
            <a:r>
              <a:rPr lang="en-GB" sz="2000" b="1" dirty="0">
                <a:solidFill>
                  <a:srgbClr val="1D4928"/>
                </a:solidFill>
              </a:rPr>
              <a:t>DSUEL: </a:t>
            </a:r>
            <a:r>
              <a:rPr lang="en-GB" sz="2000" dirty="0"/>
              <a:t>Delft Subsurface Urban Energy Lab</a:t>
            </a:r>
          </a:p>
          <a:p>
            <a:r>
              <a:rPr lang="en-GB" sz="2000" b="1" dirty="0">
                <a:solidFill>
                  <a:srgbClr val="1D4928"/>
                </a:solidFill>
              </a:rPr>
              <a:t>ORFEUS: </a:t>
            </a:r>
            <a:r>
              <a:rPr lang="en-GB" sz="2000" dirty="0"/>
              <a:t>Fibre optics</a:t>
            </a:r>
          </a:p>
          <a:p>
            <a:r>
              <a:rPr lang="en-GB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€ 8.8m </a:t>
            </a:r>
            <a:endParaRPr lang="en-US" sz="2000" b="1" dirty="0">
              <a:solidFill>
                <a:srgbClr val="1D492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9571006" y="2665476"/>
            <a:ext cx="25236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and lab access</a:t>
            </a:r>
          </a:p>
          <a:p>
            <a:r>
              <a:rPr lang="en-GB" sz="2000" b="1" dirty="0">
                <a:solidFill>
                  <a:srgbClr val="1D4928"/>
                </a:solidFill>
              </a:rPr>
              <a:t>EPOS:</a:t>
            </a:r>
            <a:r>
              <a:rPr lang="en-GB" sz="2000" dirty="0"/>
              <a:t> European Plate Observing System</a:t>
            </a:r>
          </a:p>
          <a:p>
            <a:endParaRPr lang="en-GB" sz="2000" b="1" dirty="0">
              <a:solidFill>
                <a:srgbClr val="1D492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€ 5.8m</a:t>
            </a:r>
            <a:endParaRPr lang="en-US" sz="2000" b="1" dirty="0">
              <a:solidFill>
                <a:srgbClr val="1D492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0F994C7-1B0E-B564-068B-EFF0B614D38C}"/>
              </a:ext>
            </a:extLst>
          </p:cNvPr>
          <p:cNvSpPr/>
          <p:nvPr/>
        </p:nvSpPr>
        <p:spPr>
          <a:xfrm>
            <a:off x="112559" y="1562286"/>
            <a:ext cx="6745441" cy="412051"/>
          </a:xfrm>
          <a:prstGeom prst="rightArrow">
            <a:avLst>
              <a:gd name="adj1" fmla="val 100000"/>
              <a:gd name="adj2" fmla="val 52607"/>
            </a:avLst>
          </a:prstGeom>
          <a:solidFill>
            <a:srgbClr val="1D4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69587-4333-1824-A0AE-3CB368AB7030}"/>
              </a:ext>
            </a:extLst>
          </p:cNvPr>
          <p:cNvSpPr txBox="1"/>
          <p:nvPr/>
        </p:nvSpPr>
        <p:spPr>
          <a:xfrm>
            <a:off x="112559" y="1496835"/>
            <a:ext cx="674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nm        mm        dm         m          hm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D009979-EBF9-BF7D-1E30-29C3E653CDBA}"/>
              </a:ext>
            </a:extLst>
          </p:cNvPr>
          <p:cNvSpPr/>
          <p:nvPr/>
        </p:nvSpPr>
        <p:spPr>
          <a:xfrm>
            <a:off x="5017478" y="2097928"/>
            <a:ext cx="7077202" cy="414869"/>
          </a:xfrm>
          <a:prstGeom prst="rightArrow">
            <a:avLst>
              <a:gd name="adj1" fmla="val 100000"/>
              <a:gd name="adj2" fmla="val 52607"/>
            </a:avLst>
          </a:prstGeom>
          <a:solidFill>
            <a:srgbClr val="E5A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03D7B-DCB8-2373-7E26-C9D4464A9D3C}"/>
              </a:ext>
            </a:extLst>
          </p:cNvPr>
          <p:cNvSpPr txBox="1"/>
          <p:nvPr/>
        </p:nvSpPr>
        <p:spPr>
          <a:xfrm>
            <a:off x="5425439" y="2020055"/>
            <a:ext cx="612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hm	              km                   global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6DBE73-BB12-F5F9-6EF8-4A463FB06FD7}"/>
              </a:ext>
            </a:extLst>
          </p:cNvPr>
          <p:cNvSpPr txBox="1"/>
          <p:nvPr/>
        </p:nvSpPr>
        <p:spPr>
          <a:xfrm>
            <a:off x="9293603" y="381294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field</a:t>
            </a:r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scales</a:t>
            </a: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19CBD61-FBB9-E894-7158-FFEE559BCA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0" y="254527"/>
            <a:ext cx="3068549" cy="83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19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6" grpId="0"/>
      <p:bldP spid="18" grpId="0"/>
      <p:bldP spid="19" grpId="0"/>
      <p:bldP spid="20" grpId="0"/>
      <p:bldP spid="11" grpId="0" animBg="1"/>
      <p:bldP spid="12" grpId="0"/>
      <p:bldP spid="13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3E9450-F4D1-3474-A155-4FA4956E67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401" y="4585423"/>
            <a:ext cx="1973968" cy="197396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FA151-FF61-A119-3A4E-7AB73DF0241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01730" y="4629504"/>
            <a:ext cx="1973968" cy="1981524"/>
          </a:xfrm>
          <a:prstGeom prst="ellipse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26A8CD8-68C9-7320-D324-F86E43CABB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841" t="10550" r="11745" b="6041"/>
          <a:stretch/>
        </p:blipFill>
        <p:spPr>
          <a:xfrm>
            <a:off x="9953072" y="4559718"/>
            <a:ext cx="1973968" cy="1989076"/>
          </a:xfrm>
          <a:prstGeom prst="ellipse">
            <a:avLst/>
          </a:prstGeom>
        </p:spPr>
      </p:pic>
      <p:pic>
        <p:nvPicPr>
          <p:cNvPr id="10" name="Picture 9" descr="A picture containing text, rock, stone&#10;&#10;Description automatically generated">
            <a:extLst>
              <a:ext uri="{FF2B5EF4-FFF2-40B4-BE49-F238E27FC236}">
                <a16:creationId xmlns:a16="http://schemas.microsoft.com/office/drawing/2014/main" id="{D10C12C3-D40E-2908-3122-3FFC4DC290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7" r="4207" b="6422"/>
          <a:stretch/>
        </p:blipFill>
        <p:spPr>
          <a:xfrm>
            <a:off x="371909" y="4629504"/>
            <a:ext cx="1973969" cy="1973969"/>
          </a:xfrm>
          <a:prstGeom prst="ellipse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7D48FB-9C4E-F597-2B2C-A862166DD0F0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B7321D8-E112-D53A-788D-345C5B1DC19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0" y="226977"/>
            <a:ext cx="4983480" cy="8934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82079" y="2681477"/>
            <a:ext cx="311832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Imaging dynamics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cs typeface="Segoe UI" panose="020B0502040204020203" pitchFamily="34" charset="0"/>
              </a:rPr>
              <a:t>MINT: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</a:rPr>
              <a:t>Multi-scale Imaging and Tomography facility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cs typeface="Segoe UI" panose="020B0502040204020203" pitchFamily="34" charset="0"/>
              </a:rPr>
              <a:t>ESL: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cs typeface="Segoe UI" panose="020B0502040204020203" pitchFamily="34" charset="0"/>
              </a:rPr>
              <a:t> 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Earth Simulation Lab</a:t>
            </a:r>
            <a:endParaRPr lang="en-US" sz="20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cs typeface="Segoe UI" panose="020B0502040204020203" pitchFamily="34" charset="0"/>
              </a:rPr>
              <a:t>€ 2.0m</a:t>
            </a:r>
            <a:endParaRPr lang="en-US" sz="2000" b="1" dirty="0">
              <a:solidFill>
                <a:schemeClr val="bg1">
                  <a:lumMod val="75000"/>
                </a:schemeClr>
              </a:solidFill>
              <a:cs typeface="Segoe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0FE07DB-8F19-8E69-2C2A-0926A1C4EF13}"/>
              </a:ext>
            </a:extLst>
          </p:cNvPr>
          <p:cNvSpPr txBox="1"/>
          <p:nvPr/>
        </p:nvSpPr>
        <p:spPr>
          <a:xfrm>
            <a:off x="5593080" y="364589"/>
            <a:ext cx="397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Bridging lab scales</a:t>
            </a:r>
            <a:endParaRPr lang="en-US" sz="32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848562" y="6437789"/>
            <a:ext cx="2743200" cy="365125"/>
          </a:xfrm>
        </p:spPr>
        <p:txBody>
          <a:bodyPr/>
          <a:lstStyle/>
          <a:p>
            <a:fld id="{9E817524-640E-4C9B-AFB2-A330D6DE91B3}" type="slidenum">
              <a:rPr lang="en-US" smtClean="0"/>
              <a:t>8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3169010" y="2681477"/>
            <a:ext cx="3502786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Large scale experiments</a:t>
            </a: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RCSG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: Rijswijk Centre for Sustainable Geo-energy </a:t>
            </a:r>
          </a:p>
          <a:p>
            <a:endParaRPr lang="en-GB" sz="2000" b="1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€ 1.0m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6462207" y="2681477"/>
            <a:ext cx="333363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Field monitoring</a:t>
            </a:r>
          </a:p>
          <a:p>
            <a:r>
              <a:rPr lang="en-GB" sz="2000" b="1" dirty="0">
                <a:solidFill>
                  <a:srgbClr val="1D4928"/>
                </a:solidFill>
              </a:rPr>
              <a:t>DSUEL: </a:t>
            </a:r>
            <a:r>
              <a:rPr lang="en-GB" sz="2000" dirty="0"/>
              <a:t>Delft Subsurface Urban Energy Lab</a:t>
            </a:r>
          </a:p>
          <a:p>
            <a:r>
              <a:rPr lang="en-GB" sz="2000" b="1" dirty="0">
                <a:solidFill>
                  <a:srgbClr val="1D4928"/>
                </a:solidFill>
              </a:rPr>
              <a:t>ORFEUS: </a:t>
            </a:r>
            <a:r>
              <a:rPr lang="en-GB" sz="2000" dirty="0"/>
              <a:t>Fibre optics</a:t>
            </a:r>
          </a:p>
          <a:p>
            <a:r>
              <a:rPr lang="en-GB" sz="20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€ 8.8m </a:t>
            </a:r>
            <a:endParaRPr lang="en-US" sz="2000" b="1" dirty="0">
              <a:solidFill>
                <a:srgbClr val="1D4928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AD7BDE-8849-0DAA-CCEB-5DC4DD7F861B}"/>
              </a:ext>
            </a:extLst>
          </p:cNvPr>
          <p:cNvSpPr txBox="1"/>
          <p:nvPr/>
        </p:nvSpPr>
        <p:spPr>
          <a:xfrm>
            <a:off x="9571006" y="2665476"/>
            <a:ext cx="252367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Data and lab access</a:t>
            </a: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</a:rPr>
              <a:t>EPOS:</a:t>
            </a:r>
            <a:r>
              <a:rPr lang="en-GB" sz="2000" dirty="0">
                <a:solidFill>
                  <a:schemeClr val="bg1">
                    <a:lumMod val="75000"/>
                  </a:schemeClr>
                </a:solidFill>
              </a:rPr>
              <a:t> European Plate Observing System</a:t>
            </a:r>
          </a:p>
          <a:p>
            <a:endParaRPr lang="en-GB" sz="2000" b="1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000" b="1" dirty="0">
                <a:solidFill>
                  <a:schemeClr val="bg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€ 5.8m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90F994C7-1B0E-B564-068B-EFF0B614D38C}"/>
              </a:ext>
            </a:extLst>
          </p:cNvPr>
          <p:cNvSpPr/>
          <p:nvPr/>
        </p:nvSpPr>
        <p:spPr>
          <a:xfrm>
            <a:off x="112559" y="1562286"/>
            <a:ext cx="6745441" cy="412051"/>
          </a:xfrm>
          <a:prstGeom prst="rightArrow">
            <a:avLst>
              <a:gd name="adj1" fmla="val 100000"/>
              <a:gd name="adj2" fmla="val 52607"/>
            </a:avLst>
          </a:prstGeom>
          <a:solidFill>
            <a:srgbClr val="1D49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A69587-4333-1824-A0AE-3CB368AB7030}"/>
              </a:ext>
            </a:extLst>
          </p:cNvPr>
          <p:cNvSpPr txBox="1"/>
          <p:nvPr/>
        </p:nvSpPr>
        <p:spPr>
          <a:xfrm>
            <a:off x="112559" y="1496835"/>
            <a:ext cx="67454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nm        mm        dm         m          hm 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D009979-EBF9-BF7D-1E30-29C3E653CDBA}"/>
              </a:ext>
            </a:extLst>
          </p:cNvPr>
          <p:cNvSpPr/>
          <p:nvPr/>
        </p:nvSpPr>
        <p:spPr>
          <a:xfrm>
            <a:off x="5017478" y="2097928"/>
            <a:ext cx="7077202" cy="414869"/>
          </a:xfrm>
          <a:prstGeom prst="rightArrow">
            <a:avLst>
              <a:gd name="adj1" fmla="val 100000"/>
              <a:gd name="adj2" fmla="val 52607"/>
            </a:avLst>
          </a:prstGeom>
          <a:solidFill>
            <a:srgbClr val="E5A1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B03D7B-DCB8-2373-7E26-C9D4464A9D3C}"/>
              </a:ext>
            </a:extLst>
          </p:cNvPr>
          <p:cNvSpPr txBox="1"/>
          <p:nvPr/>
        </p:nvSpPr>
        <p:spPr>
          <a:xfrm>
            <a:off x="5425439" y="2020055"/>
            <a:ext cx="61264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hm	              km                   global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6DBE73-BB12-F5F9-6EF8-4A463FB06FD7}"/>
              </a:ext>
            </a:extLst>
          </p:cNvPr>
          <p:cNvSpPr txBox="1"/>
          <p:nvPr/>
        </p:nvSpPr>
        <p:spPr>
          <a:xfrm>
            <a:off x="9293603" y="381294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field</a:t>
            </a:r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48325D-3BB1-1E4F-A37A-3B752F79AC79}"/>
              </a:ext>
            </a:extLst>
          </p:cNvPr>
          <p:cNvSpPr/>
          <p:nvPr/>
        </p:nvSpPr>
        <p:spPr>
          <a:xfrm>
            <a:off x="-70648" y="6561707"/>
            <a:ext cx="12262648" cy="289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83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73B64599-EBF2-208B-D4B0-AC6AB1F508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3"/>
          <a:stretch/>
        </p:blipFill>
        <p:spPr>
          <a:xfrm>
            <a:off x="795659" y="1234441"/>
            <a:ext cx="7517686" cy="556847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7D48FB-9C4E-F597-2B2C-A862166DD0F0}"/>
              </a:ext>
            </a:extLst>
          </p:cNvPr>
          <p:cNvSpPr/>
          <p:nvPr/>
        </p:nvSpPr>
        <p:spPr>
          <a:xfrm>
            <a:off x="0" y="0"/>
            <a:ext cx="12192000" cy="131395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B7321D8-E112-D53A-788D-345C5B1DC19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0" y="226977"/>
            <a:ext cx="4983480" cy="89341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FE07DB-8F19-8E69-2C2A-0926A1C4EF13}"/>
              </a:ext>
            </a:extLst>
          </p:cNvPr>
          <p:cNvSpPr txBox="1"/>
          <p:nvPr/>
        </p:nvSpPr>
        <p:spPr>
          <a:xfrm>
            <a:off x="5593080" y="364589"/>
            <a:ext cx="3977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Bridging lab scales</a:t>
            </a:r>
            <a:endParaRPr lang="en-US" sz="3200" b="1" dirty="0">
              <a:solidFill>
                <a:srgbClr val="E5A11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4848562" y="6437789"/>
            <a:ext cx="2743200" cy="365125"/>
          </a:xfrm>
        </p:spPr>
        <p:txBody>
          <a:bodyPr/>
          <a:lstStyle/>
          <a:p>
            <a:fld id="{9E817524-640E-4C9B-AFB2-A330D6DE91B3}" type="slidenum">
              <a:rPr lang="en-US" smtClean="0"/>
              <a:t>9</a:t>
            </a:fld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6DBE73-BB12-F5F9-6EF8-4A463FB06FD7}"/>
              </a:ext>
            </a:extLst>
          </p:cNvPr>
          <p:cNvSpPr txBox="1"/>
          <p:nvPr/>
        </p:nvSpPr>
        <p:spPr>
          <a:xfrm>
            <a:off x="9293603" y="381294"/>
            <a:ext cx="3108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 field</a:t>
            </a:r>
            <a:r>
              <a:rPr lang="en-US" sz="3200" b="1" dirty="0">
                <a:solidFill>
                  <a:srgbClr val="1D4928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>
                <a:solidFill>
                  <a:srgbClr val="E5A11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scales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0BACF1-60F5-8D86-4831-F07FC65A4630}"/>
              </a:ext>
            </a:extLst>
          </p:cNvPr>
          <p:cNvSpPr txBox="1"/>
          <p:nvPr/>
        </p:nvSpPr>
        <p:spPr>
          <a:xfrm>
            <a:off x="8435265" y="1678546"/>
            <a:ext cx="3756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  <a:t>Geothermal doublet </a:t>
            </a:r>
            <a:r>
              <a:rPr lang="en-US" sz="2400" dirty="0">
                <a:solidFill>
                  <a:srgbClr val="124627"/>
                </a:solidFill>
                <a:latin typeface="Segoe Print" panose="02000600000000000000" pitchFamily="2" charset="0"/>
              </a:rPr>
              <a:t>drilled in Summer ‘23</a:t>
            </a:r>
          </a:p>
        </p:txBody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EAE5DFEC-E584-4CB4-80C2-A1629FA4E97B}"/>
              </a:ext>
            </a:extLst>
          </p:cNvPr>
          <p:cNvSpPr/>
          <p:nvPr/>
        </p:nvSpPr>
        <p:spPr>
          <a:xfrm flipV="1">
            <a:off x="792480" y="1501686"/>
            <a:ext cx="8474681" cy="2079714"/>
          </a:xfrm>
          <a:prstGeom prst="arc">
            <a:avLst/>
          </a:prstGeom>
          <a:ln w="19050">
            <a:solidFill>
              <a:srgbClr val="1D4928"/>
            </a:solidFill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c 13">
            <a:extLst>
              <a:ext uri="{FF2B5EF4-FFF2-40B4-BE49-F238E27FC236}">
                <a16:creationId xmlns:a16="http://schemas.microsoft.com/office/drawing/2014/main" id="{6207BBD8-D629-ACF6-6F2E-65002E75F89B}"/>
              </a:ext>
            </a:extLst>
          </p:cNvPr>
          <p:cNvSpPr/>
          <p:nvPr/>
        </p:nvSpPr>
        <p:spPr>
          <a:xfrm flipV="1">
            <a:off x="1011099" y="4895849"/>
            <a:ext cx="8474681" cy="830499"/>
          </a:xfrm>
          <a:prstGeom prst="arc">
            <a:avLst/>
          </a:prstGeom>
          <a:ln w="19050">
            <a:solidFill>
              <a:srgbClr val="1D4928"/>
            </a:solidFill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16EE3-BC8A-8324-D5F5-0F854F9B44CA}"/>
              </a:ext>
            </a:extLst>
          </p:cNvPr>
          <p:cNvSpPr txBox="1"/>
          <p:nvPr/>
        </p:nvSpPr>
        <p:spPr>
          <a:xfrm>
            <a:off x="8864434" y="3335670"/>
            <a:ext cx="289839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  <a:t>In coming years</a:t>
            </a:r>
          </a:p>
          <a:p>
            <a:r>
              <a:rPr lang="en-US" sz="2400" dirty="0">
                <a:solidFill>
                  <a:srgbClr val="E39D25"/>
                </a:solidFill>
                <a:latin typeface="Segoe Print" panose="02000600000000000000" pitchFamily="2" charset="0"/>
              </a:rPr>
              <a:t>EPOS-</a:t>
            </a:r>
            <a:r>
              <a:rPr lang="en-US" sz="2400" dirty="0" err="1">
                <a:solidFill>
                  <a:srgbClr val="E39D25"/>
                </a:solidFill>
                <a:latin typeface="Segoe Print" panose="02000600000000000000" pitchFamily="2" charset="0"/>
              </a:rPr>
              <a:t>eNLarge</a:t>
            </a:r>
            <a:r>
              <a:rPr lang="en-US" sz="2400" b="1" dirty="0">
                <a:solidFill>
                  <a:srgbClr val="1D4928"/>
                </a:solidFill>
                <a:latin typeface="Segoe Print" panose="02000600000000000000" pitchFamily="2" charset="0"/>
              </a:rPr>
              <a:t> </a:t>
            </a:r>
            <a:b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</a:br>
            <a: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  <a:t>will contribute </a:t>
            </a:r>
            <a:b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</a:br>
            <a: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  <a:t>&lt;4.5 km deep, </a:t>
            </a:r>
            <a:b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</a:br>
            <a:r>
              <a:rPr lang="en-US" sz="2400" dirty="0">
                <a:solidFill>
                  <a:srgbClr val="1D4928"/>
                </a:solidFill>
                <a:latin typeface="Segoe Print" panose="02000600000000000000" pitchFamily="2" charset="0"/>
              </a:rPr>
              <a:t>monitoring well</a:t>
            </a:r>
          </a:p>
        </p:txBody>
      </p:sp>
    </p:spTree>
    <p:extLst>
      <p:ext uri="{BB962C8B-B14F-4D97-AF65-F5344CB8AC3E}">
        <p14:creationId xmlns:p14="http://schemas.microsoft.com/office/powerpoint/2010/main" val="257287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OS_Presentation_template_2023_july" id="{49BA37EF-9699-E040-9EB7-F0FF2F546B67}" vid="{636534C0-F136-A541-A717-E0CCC80CE2A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6095</TotalTime>
  <Words>1083</Words>
  <Application>Microsoft Office PowerPoint</Application>
  <PresentationFormat>Widescreen</PresentationFormat>
  <Paragraphs>220</Paragraphs>
  <Slides>23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Courier New</vt:lpstr>
      <vt:lpstr>Open Sans</vt:lpstr>
      <vt:lpstr>Segoe Print</vt:lpstr>
      <vt:lpstr>Segoe UI</vt:lpstr>
      <vt:lpstr>Silka SemiBold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Pijnenburg, R.P.J. (Ronald)</cp:lastModifiedBy>
  <cp:revision>286</cp:revision>
  <dcterms:created xsi:type="dcterms:W3CDTF">2021-05-05T12:54:12Z</dcterms:created>
  <dcterms:modified xsi:type="dcterms:W3CDTF">2024-02-22T15:20:31Z</dcterms:modified>
</cp:coreProperties>
</file>