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66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orient="horz" pos="3997" userDrawn="1">
          <p15:clr>
            <a:srgbClr val="A4A3A4"/>
          </p15:clr>
        </p15:guide>
        <p15:guide id="4" pos="7514" userDrawn="1">
          <p15:clr>
            <a:srgbClr val="A4A3A4"/>
          </p15:clr>
        </p15:guide>
        <p15:guide id="5" pos="6630" userDrawn="1">
          <p15:clr>
            <a:srgbClr val="A4A3A4"/>
          </p15:clr>
        </p15:guide>
        <p15:guide id="6" pos="3545" userDrawn="1">
          <p15:clr>
            <a:srgbClr val="A4A3A4"/>
          </p15:clr>
        </p15:guide>
        <p15:guide id="7" pos="3953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536"/>
    <a:srgbClr val="73FEFF"/>
    <a:srgbClr val="7A81FF"/>
    <a:srgbClr val="0096FF"/>
    <a:srgbClr val="00FDFF"/>
    <a:srgbClr val="76D6FF"/>
    <a:srgbClr val="F6C143"/>
    <a:srgbClr val="698CA8"/>
    <a:srgbClr val="415464"/>
    <a:srgbClr val="9C7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09C8FD-4611-33E3-8EEF-BF0FBBAB691C}" v="126" dt="2024-03-05T16:20:47.829"/>
    <p1510:client id="{C6CDA4A7-D9F3-FBC1-5C72-6AC99D7AFE70}" v="60" dt="2024-03-07T11:36:22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166"/>
        <p:guide orient="horz" pos="346"/>
        <p:guide orient="horz" pos="3997"/>
        <p:guide pos="7514"/>
        <p:guide pos="6630"/>
        <p:guide pos="3545"/>
        <p:guide pos="3953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289D2618-057A-A541-B388-217B7607CE32}" type="datetimeFigureOut">
              <a:rPr lang="it-IT" smtClean="0"/>
              <a:pPr/>
              <a:t>07/03/2024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014C21A2-60AD-334E-9C41-2DC0EF94D36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87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66917F-45B8-844E-A08C-0A84EBCB4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92088E-A2E5-1B40-B930-A1C777F22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9F521F-43A9-E64D-80A9-92042078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5C34D8-DAE5-1442-A238-7830BB53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ED46DA-2940-B347-BA42-539F38B6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61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0344A0-E3CB-9142-9F20-A199C00C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222FB2-8118-724C-937E-DD4BE19C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ECAC4A-872F-A546-8132-996DEEF6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BAC3C4-B470-F041-A7FB-B68379CA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45F620-7670-5443-8A6F-E97921AC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61B0A3-4B74-854E-AA21-B9320E01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953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0748E1-417D-D444-A649-115A7A57A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29610"/>
            <a:ext cx="10515600" cy="22330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2C4902-302F-DD40-B41A-CB3B0BBF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EDF8F6-2478-A345-86CE-263C92F87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D24A09-0147-EF4D-BF73-1E65F278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55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664292-D0E6-D341-B154-EC70C0C0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B65797-ED89-5A4D-BDBC-259C7552E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0A6736-1641-BC45-A2C7-CFCF077BE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AEF0D6-7CD6-F849-BF19-BB84FCB891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D8B44C-12FC-AF4D-B37B-B8140151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743896-F6B8-9947-BE63-2B2C4C0D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16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A90186-9173-2544-9015-817BDBD1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327A52C-450B-FD4E-A736-C6FF1EB632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B63EE2-01EC-9245-950E-9AC059E03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357FA33-9734-874C-991E-47C6070B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88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3C4DD10-03F4-8D4E-8CEA-DD00CF88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BDFA2A2-60D4-8241-B391-1E99B8FD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3A6B78-DD91-3F4B-81C2-37CD0107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57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1249F3-8563-B848-829F-0913562C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F4FC632-E4D9-474A-B216-12EEDEE955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FC1A5D-67C8-3949-8E8E-4E0EAA12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2B296A6-1CBA-9A40-A038-4627496A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31A18F-A3F5-884F-A4F6-CE86DF4B7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005375-C923-924C-97AE-7EECB9FDC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25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72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E4DE853-B1D4-CF4A-811E-CE5CCB562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C85B27-AA28-254F-B7D8-F41B1E375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90548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4C7FD-0966-3D43-EAD3-4D3C85A624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2800">
                <a:solidFill>
                  <a:srgbClr val="275536"/>
                </a:solidFill>
                <a:latin typeface="Open Sans"/>
                <a:ea typeface="Open Sans"/>
                <a:cs typeface="Open Sans"/>
              </a:rPr>
              <a:t>EPOS </a:t>
            </a:r>
            <a:r>
              <a:rPr lang="it-IT" sz="2800" err="1">
                <a:solidFill>
                  <a:srgbClr val="275536"/>
                </a:solidFill>
                <a:latin typeface="Open Sans"/>
                <a:ea typeface="Open Sans"/>
                <a:cs typeface="Open Sans"/>
              </a:rPr>
              <a:t>Sweden</a:t>
            </a:r>
            <a:endParaRPr lang="en-US" sz="3200" err="1">
              <a:solidFill>
                <a:srgbClr val="275536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43831-96CF-039B-1A76-328F9BA5C5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275536"/>
                </a:solidFill>
                <a:latin typeface="Open Sans"/>
                <a:ea typeface="Open Sans"/>
                <a:cs typeface="Open Sans"/>
              </a:rPr>
              <a:t>EPOS-SE</a:t>
            </a:r>
            <a:endParaRPr lang="en-US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8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BF4D3-79B5-4B47-9A12-31739D78FF88}"/>
              </a:ext>
            </a:extLst>
          </p:cNvPr>
          <p:cNvSpPr txBox="1"/>
          <p:nvPr/>
        </p:nvSpPr>
        <p:spPr>
          <a:xfrm>
            <a:off x="233756" y="661163"/>
            <a:ext cx="1178407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400" b="1">
                <a:solidFill>
                  <a:srgbClr val="275536"/>
                </a:solidFill>
              </a:rPr>
              <a:t>History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AA3DA-CB41-A444-A2BD-6D575BE41EB7}"/>
              </a:ext>
            </a:extLst>
          </p:cNvPr>
          <p:cNvSpPr txBox="1"/>
          <p:nvPr/>
        </p:nvSpPr>
        <p:spPr>
          <a:xfrm>
            <a:off x="1058449" y="1469482"/>
            <a:ext cx="10569259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b="1">
                <a:solidFill>
                  <a:srgbClr val="275536"/>
                </a:solidFill>
              </a:rPr>
              <a:t>2009 First </a:t>
            </a:r>
            <a:r>
              <a:rPr lang="it-IT" b="1" err="1">
                <a:solidFill>
                  <a:srgbClr val="275536"/>
                </a:solidFill>
              </a:rPr>
              <a:t>contacts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GB"/>
              <a:t>Letter of intent for EPOS PP application</a:t>
            </a:r>
            <a:endParaRPr lang="en-GB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cs typeface="Calibri"/>
              </a:rPr>
              <a:t>formation of an initial EPOS interest group in the Swedish Earth sciences community</a:t>
            </a:r>
          </a:p>
          <a:p>
            <a:endParaRPr lang="en-GB">
              <a:solidFill>
                <a:srgbClr val="000000"/>
              </a:solidFill>
            </a:endParaRPr>
          </a:p>
          <a:p>
            <a:r>
              <a:rPr lang="it-IT" b="1">
                <a:solidFill>
                  <a:srgbClr val="275536"/>
                </a:solidFill>
              </a:rPr>
              <a:t>2010-2014 EPOS </a:t>
            </a:r>
            <a:r>
              <a:rPr lang="it-IT" b="1" err="1">
                <a:solidFill>
                  <a:srgbClr val="275536"/>
                </a:solidFill>
              </a:rPr>
              <a:t>Preparatory</a:t>
            </a:r>
            <a:r>
              <a:rPr lang="it-IT" b="1">
                <a:solidFill>
                  <a:srgbClr val="275536"/>
                </a:solidFill>
              </a:rPr>
              <a:t> </a:t>
            </a:r>
            <a:r>
              <a:rPr lang="it-IT" b="1" err="1">
                <a:solidFill>
                  <a:srgbClr val="275536"/>
                </a:solidFill>
              </a:rPr>
              <a:t>Phase</a:t>
            </a:r>
            <a:r>
              <a:rPr lang="it-IT" b="1">
                <a:solidFill>
                  <a:srgbClr val="275536"/>
                </a:solidFill>
              </a:rPr>
              <a:t> Project</a:t>
            </a:r>
            <a:endParaRPr lang="it-IT"/>
          </a:p>
          <a:p>
            <a:pPr marL="285750" indent="-285750">
              <a:buFont typeface="Arial"/>
              <a:buChar char="•"/>
            </a:pPr>
            <a:r>
              <a:rPr lang="en-GB"/>
              <a:t>partner Uppsala University</a:t>
            </a:r>
            <a:endParaRPr lang="en-GB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cs typeface="Calibri"/>
              </a:rPr>
              <a:t>infrastructure planning grant by the Swedish Research Council (VR) finances the Swedish collaboration</a:t>
            </a:r>
          </a:p>
          <a:p>
            <a:pPr marL="285750" indent="-285750">
              <a:buFont typeface="Arial"/>
              <a:buChar char="•"/>
            </a:pPr>
            <a:endParaRPr lang="en-GB">
              <a:solidFill>
                <a:srgbClr val="000000"/>
              </a:solidFill>
              <a:cs typeface="Calibri" panose="020F0502020204030204"/>
            </a:endParaRPr>
          </a:p>
          <a:p>
            <a:r>
              <a:rPr lang="en-GB" b="1">
                <a:solidFill>
                  <a:srgbClr val="275536"/>
                </a:solidFill>
              </a:rPr>
              <a:t>2015-2019 Implementation Phase Project</a:t>
            </a:r>
            <a:endParaRPr lang="it-IT" sz="1800" b="1">
              <a:solidFill>
                <a:srgbClr val="275536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cs typeface="Calibri"/>
              </a:rPr>
              <a:t>two partners (UU, LTU), the third (LM; not invited) continued to work with own funding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cs typeface="Calibri"/>
              </a:rPr>
              <a:t>starting in 2016, work towards a Swedish membership in EPOS-ERIC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rgbClr val="000000"/>
                </a:solidFill>
                <a:cs typeface="Calibri"/>
              </a:rPr>
              <a:t>Sweden joined four TCSs</a:t>
            </a:r>
          </a:p>
          <a:p>
            <a:endParaRPr lang="en-GB">
              <a:solidFill>
                <a:srgbClr val="000000"/>
              </a:solidFill>
            </a:endParaRPr>
          </a:p>
          <a:p>
            <a:r>
              <a:rPr lang="it-IT" b="1">
                <a:solidFill>
                  <a:srgbClr val="275536"/>
                </a:solidFill>
              </a:rPr>
              <a:t>2020-2023 </a:t>
            </a:r>
            <a:r>
              <a:rPr lang="it-IT" b="1" err="1">
                <a:solidFill>
                  <a:srgbClr val="275536"/>
                </a:solidFill>
              </a:rPr>
              <a:t>Sustainability</a:t>
            </a:r>
            <a:r>
              <a:rPr lang="it-IT" b="1">
                <a:solidFill>
                  <a:srgbClr val="275536"/>
                </a:solidFill>
              </a:rPr>
              <a:t> </a:t>
            </a:r>
            <a:r>
              <a:rPr lang="it-IT" b="1" err="1">
                <a:solidFill>
                  <a:srgbClr val="275536"/>
                </a:solidFill>
              </a:rPr>
              <a:t>Phase</a:t>
            </a:r>
            <a:r>
              <a:rPr lang="it-IT" b="1">
                <a:solidFill>
                  <a:srgbClr val="275536"/>
                </a:solidFill>
              </a:rPr>
              <a:t> Project</a:t>
            </a:r>
            <a:endParaRPr lang="it-IT" sz="1800" b="1">
              <a:solidFill>
                <a:srgbClr val="275536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cs typeface="Calibri"/>
              </a:rPr>
              <a:t>one partner (LTU)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cs typeface="Calibri"/>
              </a:rPr>
              <a:t>UU &amp; LM continued to work on TCS level</a:t>
            </a:r>
          </a:p>
        </p:txBody>
      </p:sp>
    </p:spTree>
    <p:extLst>
      <p:ext uri="{BB962C8B-B14F-4D97-AF65-F5344CB8AC3E}">
        <p14:creationId xmlns:p14="http://schemas.microsoft.com/office/powerpoint/2010/main" val="17531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BF4D3-79B5-4B47-9A12-31739D78FF88}"/>
              </a:ext>
            </a:extLst>
          </p:cNvPr>
          <p:cNvSpPr txBox="1"/>
          <p:nvPr/>
        </p:nvSpPr>
        <p:spPr>
          <a:xfrm>
            <a:off x="233756" y="661163"/>
            <a:ext cx="1178407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400" b="1">
                <a:solidFill>
                  <a:srgbClr val="275536"/>
                </a:solidFill>
              </a:rPr>
              <a:t>History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AA3DA-CB41-A444-A2BD-6D575BE41EB7}"/>
              </a:ext>
            </a:extLst>
          </p:cNvPr>
          <p:cNvSpPr txBox="1"/>
          <p:nvPr/>
        </p:nvSpPr>
        <p:spPr>
          <a:xfrm>
            <a:off x="1058449" y="1469482"/>
            <a:ext cx="10654876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b="1" dirty="0">
                <a:solidFill>
                  <a:srgbClr val="275536"/>
                </a:solidFill>
              </a:rPr>
              <a:t>2021 funding </a:t>
            </a:r>
            <a:r>
              <a:rPr lang="it-IT" b="1" dirty="0" err="1">
                <a:solidFill>
                  <a:srgbClr val="275536"/>
                </a:solidFill>
              </a:rPr>
              <a:t>granted</a:t>
            </a:r>
            <a:r>
              <a:rPr lang="it-IT" b="1" dirty="0">
                <a:solidFill>
                  <a:srgbClr val="275536"/>
                </a:solidFill>
              </a:rPr>
              <a:t> from the </a:t>
            </a:r>
            <a:r>
              <a:rPr lang="it-IT" b="1" dirty="0" err="1">
                <a:solidFill>
                  <a:srgbClr val="275536"/>
                </a:solidFill>
              </a:rPr>
              <a:t>Swedish</a:t>
            </a:r>
            <a:r>
              <a:rPr lang="it-IT" b="1" dirty="0">
                <a:solidFill>
                  <a:srgbClr val="275536"/>
                </a:solidFill>
              </a:rPr>
              <a:t> </a:t>
            </a:r>
            <a:r>
              <a:rPr lang="it-IT" b="1" dirty="0" err="1">
                <a:solidFill>
                  <a:srgbClr val="275536"/>
                </a:solidFill>
              </a:rPr>
              <a:t>Research</a:t>
            </a:r>
            <a:r>
              <a:rPr lang="it-IT" b="1" dirty="0">
                <a:solidFill>
                  <a:srgbClr val="275536"/>
                </a:solidFill>
              </a:rPr>
              <a:t> </a:t>
            </a:r>
            <a:r>
              <a:rPr lang="it-IT" b="1" dirty="0" err="1">
                <a:solidFill>
                  <a:srgbClr val="275536"/>
                </a:solidFill>
              </a:rPr>
              <a:t>Council</a:t>
            </a:r>
            <a:r>
              <a:rPr lang="it-IT" b="1" dirty="0">
                <a:solidFill>
                  <a:srgbClr val="275536"/>
                </a:solidFill>
              </a:rPr>
              <a:t> for </a:t>
            </a:r>
            <a:r>
              <a:rPr lang="it-IT" b="1" dirty="0" err="1">
                <a:solidFill>
                  <a:srgbClr val="275536"/>
                </a:solidFill>
              </a:rPr>
              <a:t>research</a:t>
            </a:r>
            <a:r>
              <a:rPr lang="it-IT" b="1" dirty="0">
                <a:solidFill>
                  <a:srgbClr val="275536"/>
                </a:solidFill>
              </a:rPr>
              <a:t> </a:t>
            </a:r>
            <a:r>
              <a:rPr lang="it-IT" b="1" dirty="0" err="1">
                <a:solidFill>
                  <a:srgbClr val="275536"/>
                </a:solidFill>
              </a:rPr>
              <a:t>infrastructure</a:t>
            </a:r>
            <a:r>
              <a:rPr lang="it-IT" b="1" dirty="0">
                <a:solidFill>
                  <a:srgbClr val="275536"/>
                </a:solidFill>
              </a:rPr>
              <a:t> </a:t>
            </a:r>
            <a:r>
              <a:rPr lang="it-IT" b="1" dirty="0" err="1">
                <a:solidFill>
                  <a:srgbClr val="275536"/>
                </a:solidFill>
              </a:rPr>
              <a:t>that</a:t>
            </a:r>
            <a:r>
              <a:rPr lang="it-IT" b="1" dirty="0">
                <a:solidFill>
                  <a:srgbClr val="275536"/>
                </a:solidFill>
              </a:rPr>
              <a:t> </a:t>
            </a:r>
            <a:r>
              <a:rPr lang="it-IT" b="1" dirty="0" err="1">
                <a:solidFill>
                  <a:srgbClr val="275536"/>
                </a:solidFill>
              </a:rPr>
              <a:t>is</a:t>
            </a:r>
            <a:r>
              <a:rPr lang="it-IT" b="1" dirty="0">
                <a:solidFill>
                  <a:srgbClr val="275536"/>
                </a:solidFill>
              </a:rPr>
              <a:t> of national </a:t>
            </a:r>
            <a:r>
              <a:rPr lang="it-IT" b="1" dirty="0" err="1">
                <a:solidFill>
                  <a:srgbClr val="275536"/>
                </a:solidFill>
              </a:rPr>
              <a:t>interest</a:t>
            </a:r>
            <a:endParaRPr lang="en-US" dirty="0" err="1"/>
          </a:p>
          <a:p>
            <a:pPr marL="285750" indent="-285750">
              <a:buFont typeface="Arial"/>
              <a:buChar char="•"/>
            </a:pPr>
            <a:r>
              <a:rPr lang="en-GB" dirty="0"/>
              <a:t>international research infrastructure: membership fee for EPOS-ERIC and administration of the membership</a:t>
            </a:r>
            <a:endParaRPr lang="en-GB" dirty="0" err="1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cs typeface="Calibri"/>
              </a:rPr>
              <a:t>national research infrastructure: EPOS Sweden</a:t>
            </a:r>
            <a:endParaRPr lang="en-GB" dirty="0">
              <a:ea typeface="Calibri"/>
              <a:cs typeface="Calibri"/>
            </a:endParaRPr>
          </a:p>
          <a:p>
            <a:endParaRPr lang="en-GB">
              <a:cs typeface="Calibri"/>
            </a:endParaRPr>
          </a:p>
          <a:p>
            <a:endParaRPr lang="en-GB" dirty="0">
              <a:solidFill>
                <a:srgbClr val="000000"/>
              </a:solidFill>
              <a:cs typeface="Calibri"/>
            </a:endParaRPr>
          </a:p>
          <a:p>
            <a:r>
              <a:rPr lang="it-IT" b="1" dirty="0">
                <a:solidFill>
                  <a:srgbClr val="275536"/>
                </a:solidFill>
                <a:cs typeface="Calibri"/>
              </a:rPr>
              <a:t>2022 </a:t>
            </a:r>
            <a:r>
              <a:rPr lang="it-IT" b="1" dirty="0" err="1">
                <a:solidFill>
                  <a:srgbClr val="275536"/>
                </a:solidFill>
                <a:cs typeface="Calibri"/>
              </a:rPr>
              <a:t>Sweden</a:t>
            </a:r>
            <a:r>
              <a:rPr lang="it-IT" b="1" dirty="0">
                <a:solidFill>
                  <a:srgbClr val="275536"/>
                </a:solidFill>
                <a:cs typeface="Calibri"/>
              </a:rPr>
              <a:t> </a:t>
            </a:r>
            <a:r>
              <a:rPr lang="it-IT" b="1" dirty="0" err="1">
                <a:solidFill>
                  <a:srgbClr val="275536"/>
                </a:solidFill>
                <a:cs typeface="Calibri"/>
              </a:rPr>
              <a:t>became</a:t>
            </a:r>
            <a:r>
              <a:rPr lang="it-IT" b="1" dirty="0">
                <a:solidFill>
                  <a:srgbClr val="275536"/>
                </a:solidFill>
                <a:cs typeface="Calibri"/>
              </a:rPr>
              <a:t> </a:t>
            </a:r>
            <a:r>
              <a:rPr lang="it-IT" b="1" dirty="0" err="1">
                <a:solidFill>
                  <a:srgbClr val="275536"/>
                </a:solidFill>
                <a:cs typeface="Calibri"/>
              </a:rPr>
              <a:t>member</a:t>
            </a:r>
            <a:r>
              <a:rPr lang="it-IT" b="1" dirty="0">
                <a:solidFill>
                  <a:srgbClr val="275536"/>
                </a:solidFill>
                <a:cs typeface="Calibri"/>
              </a:rPr>
              <a:t> of EPOS-ERIC</a:t>
            </a:r>
            <a:endParaRPr lang="it-IT" sz="1800" b="1" dirty="0">
              <a:solidFill>
                <a:srgbClr val="275536"/>
              </a:solidFill>
              <a:ea typeface="Calibri"/>
              <a:cs typeface="Calibri"/>
            </a:endParaRPr>
          </a:p>
          <a:p>
            <a:endParaRPr lang="en-GB"/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b="1" dirty="0">
                <a:solidFill>
                  <a:srgbClr val="275536"/>
                </a:solidFill>
              </a:rPr>
              <a:t>EPOS Sweden data and service contributions:</a:t>
            </a:r>
            <a:endParaRPr lang="it-IT" sz="1800" b="1" dirty="0">
              <a:solidFill>
                <a:srgbClr val="275536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dirty="0"/>
              <a:t>TCS Seismology: Uppsala University (Swedish National Seismological Network)</a:t>
            </a:r>
            <a:endParaRPr lang="en-GB" i="1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cs typeface="Calibri" panose="020F0502020204030204"/>
              </a:rPr>
              <a:t>TCS GNSS Data and Services: </a:t>
            </a:r>
            <a:r>
              <a:rPr lang="en-GB" dirty="0" err="1">
                <a:cs typeface="Calibri" panose="020F0502020204030204"/>
              </a:rPr>
              <a:t>Lantmäteriet</a:t>
            </a:r>
            <a:r>
              <a:rPr lang="en-GB" dirty="0">
                <a:cs typeface="Calibri" panose="020F0502020204030204"/>
              </a:rPr>
              <a:t> </a:t>
            </a:r>
            <a:r>
              <a:rPr lang="en-GB" dirty="0">
                <a:ea typeface="+mn-lt"/>
                <a:cs typeface="+mn-lt"/>
              </a:rPr>
              <a:t>(The Swedish Mapping, Cadastral and Land Registration Authority)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TCS Geomagnetic Observations (</a:t>
            </a:r>
            <a:r>
              <a:rPr lang="en-GB" dirty="0" err="1">
                <a:ea typeface="+mn-lt"/>
                <a:cs typeface="+mn-lt"/>
              </a:rPr>
              <a:t>Luleå</a:t>
            </a:r>
            <a:r>
              <a:rPr lang="en-GB" dirty="0">
                <a:ea typeface="+mn-lt"/>
                <a:cs typeface="+mn-lt"/>
              </a:rPr>
              <a:t> University of Technology, LTU)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TCS Anthropogenic Hazards (</a:t>
            </a:r>
            <a:r>
              <a:rPr lang="en-GB" dirty="0" err="1">
                <a:ea typeface="+mn-lt"/>
                <a:cs typeface="+mn-lt"/>
              </a:rPr>
              <a:t>Luleå</a:t>
            </a:r>
            <a:r>
              <a:rPr lang="en-GB" dirty="0">
                <a:ea typeface="+mn-lt"/>
                <a:cs typeface="+mn-lt"/>
              </a:rPr>
              <a:t> University of Technology, LTU)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TCS Geological Information and Modelling (Uppsala University)</a:t>
            </a:r>
          </a:p>
          <a:p>
            <a:pPr marL="285750" indent="-285750">
              <a:buFont typeface="Arial"/>
              <a:buChar char="•"/>
            </a:pPr>
            <a:endParaRPr lang="en-GB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059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BF4D3-79B5-4B47-9A12-31739D78FF88}"/>
              </a:ext>
            </a:extLst>
          </p:cNvPr>
          <p:cNvSpPr txBox="1"/>
          <p:nvPr/>
        </p:nvSpPr>
        <p:spPr>
          <a:xfrm>
            <a:off x="233756" y="661163"/>
            <a:ext cx="1178407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400" b="1">
                <a:solidFill>
                  <a:srgbClr val="275536"/>
                </a:solidFill>
              </a:rPr>
              <a:t>EPOS </a:t>
            </a:r>
            <a:r>
              <a:rPr lang="it-IT" sz="2400" b="1" err="1">
                <a:solidFill>
                  <a:srgbClr val="275536"/>
                </a:solidFill>
              </a:rPr>
              <a:t>Sweden</a:t>
            </a:r>
            <a:r>
              <a:rPr lang="it-IT" sz="2400" b="1">
                <a:solidFill>
                  <a:srgbClr val="275536"/>
                </a:solidFill>
              </a:rPr>
              <a:t> 2024</a:t>
            </a:r>
            <a:endParaRPr lang="en-US" err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AA3DA-CB41-A444-A2BD-6D575BE41EB7}"/>
              </a:ext>
            </a:extLst>
          </p:cNvPr>
          <p:cNvSpPr txBox="1"/>
          <p:nvPr/>
        </p:nvSpPr>
        <p:spPr>
          <a:xfrm>
            <a:off x="1058449" y="1469482"/>
            <a:ext cx="10569259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b="1" dirty="0">
                <a:solidFill>
                  <a:srgbClr val="275536"/>
                </a:solidFill>
              </a:rPr>
              <a:t>A national </a:t>
            </a:r>
            <a:r>
              <a:rPr lang="it-IT" b="1" dirty="0" err="1">
                <a:solidFill>
                  <a:srgbClr val="275536"/>
                </a:solidFill>
              </a:rPr>
              <a:t>research</a:t>
            </a:r>
            <a:r>
              <a:rPr lang="it-IT" b="1" dirty="0">
                <a:solidFill>
                  <a:srgbClr val="275536"/>
                </a:solidFill>
              </a:rPr>
              <a:t> </a:t>
            </a:r>
            <a:r>
              <a:rPr lang="it-IT" b="1" dirty="0" err="1">
                <a:solidFill>
                  <a:srgbClr val="275536"/>
                </a:solidFill>
              </a:rPr>
              <a:t>infrastructure</a:t>
            </a:r>
            <a:r>
              <a:rPr lang="it-IT" b="1" dirty="0">
                <a:solidFill>
                  <a:srgbClr val="275536"/>
                </a:solidFill>
              </a:rPr>
              <a:t>, and an international </a:t>
            </a:r>
            <a:r>
              <a:rPr lang="it-IT" b="1" dirty="0" err="1">
                <a:solidFill>
                  <a:srgbClr val="275536"/>
                </a:solidFill>
              </a:rPr>
              <a:t>research</a:t>
            </a:r>
            <a:r>
              <a:rPr lang="it-IT" b="1" dirty="0">
                <a:solidFill>
                  <a:srgbClr val="275536"/>
                </a:solidFill>
              </a:rPr>
              <a:t> </a:t>
            </a:r>
            <a:r>
              <a:rPr lang="it-IT" b="1" dirty="0" err="1">
                <a:solidFill>
                  <a:srgbClr val="275536"/>
                </a:solidFill>
              </a:rPr>
              <a:t>infrastructure</a:t>
            </a:r>
            <a:r>
              <a:rPr lang="it-IT" b="1" dirty="0">
                <a:solidFill>
                  <a:srgbClr val="275536"/>
                </a:solidFill>
              </a:rPr>
              <a:t> </a:t>
            </a:r>
            <a:r>
              <a:rPr lang="it-IT" b="1" dirty="0" err="1">
                <a:solidFill>
                  <a:srgbClr val="275536"/>
                </a:solidFill>
              </a:rPr>
              <a:t>as</a:t>
            </a:r>
            <a:r>
              <a:rPr lang="it-IT" b="1" dirty="0">
                <a:solidFill>
                  <a:srgbClr val="275536"/>
                </a:solidFill>
              </a:rPr>
              <a:t> </a:t>
            </a:r>
            <a:r>
              <a:rPr lang="it-IT" b="1" dirty="0" err="1">
                <a:solidFill>
                  <a:srgbClr val="275536"/>
                </a:solidFill>
              </a:rPr>
              <a:t>well</a:t>
            </a:r>
            <a:endParaRPr lang="en-GB" dirty="0" err="1">
              <a:solidFill>
                <a:srgbClr val="27553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/>
              <a:t>National support is only available for research infrastructure that is of national interest/importance.</a:t>
            </a:r>
            <a:endParaRPr lang="en-GB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cs typeface="Calibri"/>
              </a:rPr>
              <a:t>VR is the authority that administrates Swedish membership in international research infrastructures</a:t>
            </a:r>
            <a:br>
              <a:rPr lang="en-GB" dirty="0">
                <a:cs typeface="Calibri"/>
              </a:rPr>
            </a:br>
            <a:r>
              <a:rPr lang="en-GB">
                <a:cs typeface="Calibri"/>
              </a:rPr>
              <a:t>(defines strategy and competitive selection):</a:t>
            </a:r>
            <a:endParaRPr lang="en-GB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GB" dirty="0">
                <a:cs typeface="Calibri"/>
              </a:rPr>
              <a:t>a VR employee is appointed as administrative delegate to the GA,</a:t>
            </a:r>
            <a:endParaRPr lang="en-GB" dirty="0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GB" dirty="0">
                <a:solidFill>
                  <a:srgbClr val="000000"/>
                </a:solidFill>
                <a:ea typeface="Calibri"/>
                <a:cs typeface="Calibri"/>
              </a:rPr>
              <a:t>a scientists from the infrastructure as supporting expert or expert/scientific delegate.</a:t>
            </a:r>
          </a:p>
          <a:p>
            <a:endParaRPr lang="en-GB">
              <a:solidFill>
                <a:srgbClr val="000000"/>
              </a:solidFill>
            </a:endParaRPr>
          </a:p>
          <a:p>
            <a:r>
              <a:rPr lang="it-IT" b="1" dirty="0">
                <a:solidFill>
                  <a:srgbClr val="275536"/>
                </a:solidFill>
              </a:rPr>
              <a:t>EPOS </a:t>
            </a:r>
            <a:r>
              <a:rPr lang="it-IT" b="1" dirty="0" err="1">
                <a:solidFill>
                  <a:srgbClr val="275536"/>
                </a:solidFill>
              </a:rPr>
              <a:t>Sweden</a:t>
            </a:r>
            <a:r>
              <a:rPr lang="it-IT" b="1" dirty="0">
                <a:solidFill>
                  <a:srgbClr val="275536"/>
                </a:solidFill>
              </a:rPr>
              <a:t> </a:t>
            </a:r>
            <a:r>
              <a:rPr lang="it-IT" b="1" dirty="0" err="1">
                <a:solidFill>
                  <a:srgbClr val="275536"/>
                </a:solidFill>
              </a:rPr>
              <a:t>is</a:t>
            </a:r>
            <a:r>
              <a:rPr lang="it-IT" b="1" dirty="0">
                <a:solidFill>
                  <a:srgbClr val="275536"/>
                </a:solidFill>
              </a:rPr>
              <a:t> </a:t>
            </a:r>
            <a:r>
              <a:rPr lang="it-IT" b="1" dirty="0" err="1">
                <a:solidFill>
                  <a:srgbClr val="275536"/>
                </a:solidFill>
              </a:rPr>
              <a:t>organised</a:t>
            </a:r>
            <a:r>
              <a:rPr lang="it-IT" b="1" dirty="0">
                <a:solidFill>
                  <a:srgbClr val="275536"/>
                </a:solidFill>
              </a:rPr>
              <a:t> </a:t>
            </a:r>
            <a:r>
              <a:rPr lang="it-IT" b="1" dirty="0" err="1">
                <a:solidFill>
                  <a:srgbClr val="275536"/>
                </a:solidFill>
              </a:rPr>
              <a:t>as</a:t>
            </a:r>
            <a:r>
              <a:rPr lang="it-IT" b="1" dirty="0">
                <a:solidFill>
                  <a:srgbClr val="275536"/>
                </a:solidFill>
              </a:rPr>
              <a:t> a consortium of the partner </a:t>
            </a:r>
            <a:r>
              <a:rPr lang="it-IT" b="1" dirty="0" err="1">
                <a:solidFill>
                  <a:srgbClr val="275536"/>
                </a:solidFill>
              </a:rPr>
              <a:t>organisations</a:t>
            </a:r>
            <a:endParaRPr lang="it-IT" b="1" dirty="0" err="1">
              <a:solidFill>
                <a:srgbClr val="275536"/>
              </a:solidFill>
              <a:cs typeface="Calibri"/>
            </a:endParaRPr>
          </a:p>
          <a:p>
            <a:endParaRPr lang="it-IT" b="1">
              <a:solidFill>
                <a:srgbClr val="275536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srgbClr val="275536"/>
                </a:solidFill>
                <a:cs typeface="Calibri" panose="020F0502020204030204"/>
              </a:rPr>
              <a:t>Present data &amp; service providers</a:t>
            </a:r>
            <a:endParaRPr lang="it-IT" dirty="0">
              <a:solidFill>
                <a:srgbClr val="275536"/>
              </a:solidFill>
              <a:ea typeface="Calibri"/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en-GB" dirty="0">
                <a:solidFill>
                  <a:srgbClr val="000000"/>
                </a:solidFill>
                <a:cs typeface="Calibri" panose="020F0502020204030204"/>
              </a:rPr>
              <a:t>Uppsala University (host organisation)</a:t>
            </a:r>
            <a:endParaRPr lang="en-GB" dirty="0">
              <a:solidFill>
                <a:srgbClr val="000000"/>
              </a:solidFill>
              <a:ea typeface="Calibri"/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en-GB" err="1">
                <a:cs typeface="Calibri" panose="020F0502020204030204"/>
              </a:rPr>
              <a:t>Lantmäteriet</a:t>
            </a:r>
            <a:endParaRPr lang="en-GB"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en-GB" dirty="0" err="1">
                <a:cs typeface="Calibri" panose="020F0502020204030204"/>
              </a:rPr>
              <a:t>Luleå</a:t>
            </a:r>
            <a:r>
              <a:rPr lang="en-GB" dirty="0">
                <a:cs typeface="Calibri" panose="020F0502020204030204"/>
              </a:rPr>
              <a:t> University of Technology</a:t>
            </a:r>
            <a:endParaRPr lang="en-GB" dirty="0"/>
          </a:p>
          <a:p>
            <a:endParaRPr lang="it-IT">
              <a:solidFill>
                <a:srgbClr val="275536"/>
              </a:solidFill>
              <a:cs typeface="Calibri" panose="020F0502020204030204"/>
            </a:endParaRPr>
          </a:p>
          <a:p>
            <a:endParaRPr lang="en-GB">
              <a:cs typeface="Calibri" panose="020F0502020204030204"/>
            </a:endParaRPr>
          </a:p>
          <a:p>
            <a:endParaRPr lang="it-IT" b="1">
              <a:solidFill>
                <a:srgbClr val="275536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3BFC91-3B4E-F1A9-8D2D-2484CB14942B}"/>
              </a:ext>
            </a:extLst>
          </p:cNvPr>
          <p:cNvSpPr txBox="1"/>
          <p:nvPr/>
        </p:nvSpPr>
        <p:spPr>
          <a:xfrm>
            <a:off x="6131208" y="3682359"/>
            <a:ext cx="492303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endParaRPr lang="it-IT">
              <a:solidFill>
                <a:srgbClr val="275536"/>
              </a:solidFill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it-IT" err="1">
                <a:solidFill>
                  <a:srgbClr val="275536"/>
                </a:solidFill>
                <a:cs typeface="Calibri"/>
              </a:rPr>
              <a:t>Other</a:t>
            </a:r>
            <a:r>
              <a:rPr lang="it-IT">
                <a:solidFill>
                  <a:srgbClr val="275536"/>
                </a:solidFill>
                <a:cs typeface="Calibri"/>
              </a:rPr>
              <a:t> partners</a:t>
            </a:r>
            <a:endParaRPr lang="it-IT"/>
          </a:p>
          <a:p>
            <a:pPr marL="742950" lvl="1" indent="-285750">
              <a:buFont typeface="Courier New,monospace"/>
              <a:buChar char="o"/>
            </a:pPr>
            <a:r>
              <a:rPr lang="en-GB">
                <a:solidFill>
                  <a:srgbClr val="000000"/>
                </a:solidFill>
                <a:cs typeface="Calibri"/>
              </a:rPr>
              <a:t>Chalmers University of Technology</a:t>
            </a:r>
            <a:endParaRPr lang="en-GB">
              <a:solidFill>
                <a:srgbClr val="275536"/>
              </a:solidFill>
              <a:cs typeface="Calibri"/>
            </a:endParaRPr>
          </a:p>
          <a:p>
            <a:pPr marL="742950" lvl="1" indent="-285750">
              <a:buFont typeface="Courier New,monospace"/>
              <a:buChar char="o"/>
            </a:pPr>
            <a:r>
              <a:rPr lang="en-GB">
                <a:solidFill>
                  <a:srgbClr val="000000"/>
                </a:solidFill>
                <a:cs typeface="Calibri"/>
              </a:rPr>
              <a:t>Lund University</a:t>
            </a:r>
            <a:endParaRPr lang="en-GB">
              <a:solidFill>
                <a:srgbClr val="275536"/>
              </a:solidFill>
              <a:cs typeface="Calibri"/>
            </a:endParaRPr>
          </a:p>
          <a:p>
            <a:pPr marL="742950" lvl="1" indent="-285750">
              <a:buFont typeface="Courier New,monospace"/>
              <a:buChar char="o"/>
            </a:pPr>
            <a:r>
              <a:rPr lang="en-GB">
                <a:solidFill>
                  <a:srgbClr val="000000"/>
                </a:solidFill>
                <a:cs typeface="Calibri"/>
              </a:rPr>
              <a:t>Research Institutes of Sweden RISE</a:t>
            </a:r>
            <a:endParaRPr lang="en-GB">
              <a:solidFill>
                <a:srgbClr val="275536"/>
              </a:solidFill>
              <a:cs typeface="Calibri"/>
            </a:endParaRPr>
          </a:p>
          <a:p>
            <a:pPr marL="742950" lvl="1" indent="-285750">
              <a:buFont typeface="Courier New,monospace"/>
              <a:buChar char="o"/>
            </a:pPr>
            <a:r>
              <a:rPr lang="en-GB">
                <a:solidFill>
                  <a:srgbClr val="000000"/>
                </a:solidFill>
                <a:cs typeface="Calibri"/>
              </a:rPr>
              <a:t>Stockholm University</a:t>
            </a:r>
            <a:endParaRPr lang="en-GB">
              <a:solidFill>
                <a:srgbClr val="275536"/>
              </a:solidFill>
              <a:cs typeface="Calibri"/>
            </a:endParaRPr>
          </a:p>
        </p:txBody>
      </p:sp>
      <p:pic>
        <p:nvPicPr>
          <p:cNvPr id="4" name="Picture 3" descr="Logos of EPOS Sweden partners">
            <a:extLst>
              <a:ext uri="{FF2B5EF4-FFF2-40B4-BE49-F238E27FC236}">
                <a16:creationId xmlns:a16="http://schemas.microsoft.com/office/drawing/2014/main" id="{D229099E-05D5-32B6-2E0B-24F9E6944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98" y="5642741"/>
            <a:ext cx="11459543" cy="83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BF4D3-79B5-4B47-9A12-31739D78FF88}"/>
              </a:ext>
            </a:extLst>
          </p:cNvPr>
          <p:cNvSpPr txBox="1"/>
          <p:nvPr/>
        </p:nvSpPr>
        <p:spPr>
          <a:xfrm>
            <a:off x="233756" y="661163"/>
            <a:ext cx="1178407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400" b="1">
                <a:solidFill>
                  <a:srgbClr val="275536"/>
                </a:solidFill>
              </a:rPr>
              <a:t>Financial support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AA3DA-CB41-A444-A2BD-6D575BE41EB7}"/>
              </a:ext>
            </a:extLst>
          </p:cNvPr>
          <p:cNvSpPr txBox="1"/>
          <p:nvPr/>
        </p:nvSpPr>
        <p:spPr>
          <a:xfrm>
            <a:off x="1058449" y="1469482"/>
            <a:ext cx="10654876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rgbClr val="275536"/>
                </a:solidFill>
                <a:ea typeface="Calibri"/>
                <a:cs typeface="Calibri"/>
              </a:rPr>
              <a:t>Available funds are distributed in open competition, no-earmarking</a:t>
            </a:r>
            <a:endParaRPr lang="en-US"/>
          </a:p>
          <a:p>
            <a:r>
              <a:rPr lang="en-GB" sz="1400">
                <a:ea typeface="Calibri"/>
                <a:cs typeface="Calibri"/>
              </a:rPr>
              <a:t>(However, before competition, &gt;&gt;50 % of the totally available funds are eaten up by infrastructure monsters like ESS, Max4, CERN, etc.)</a:t>
            </a:r>
          </a:p>
          <a:p>
            <a:endParaRPr lang="it-IT" b="1">
              <a:solidFill>
                <a:srgbClr val="275536"/>
              </a:solidFill>
            </a:endParaRPr>
          </a:p>
          <a:p>
            <a:r>
              <a:rPr lang="it-IT" b="1">
                <a:solidFill>
                  <a:srgbClr val="275536"/>
                </a:solidFill>
              </a:rPr>
              <a:t>5 </a:t>
            </a:r>
            <a:r>
              <a:rPr lang="it-IT" b="1" err="1">
                <a:solidFill>
                  <a:srgbClr val="275536"/>
                </a:solidFill>
              </a:rPr>
              <a:t>year</a:t>
            </a:r>
            <a:r>
              <a:rPr lang="it-IT" b="1">
                <a:solidFill>
                  <a:srgbClr val="275536"/>
                </a:solidFill>
              </a:rPr>
              <a:t> </a:t>
            </a:r>
            <a:r>
              <a:rPr lang="it-IT" b="1" err="1">
                <a:solidFill>
                  <a:srgbClr val="275536"/>
                </a:solidFill>
              </a:rPr>
              <a:t>grant</a:t>
            </a:r>
            <a:r>
              <a:rPr lang="it-IT" b="1">
                <a:solidFill>
                  <a:srgbClr val="275536"/>
                </a:solidFill>
              </a:rPr>
              <a:t> by the </a:t>
            </a:r>
            <a:r>
              <a:rPr lang="it-IT" b="1" err="1">
                <a:solidFill>
                  <a:srgbClr val="275536"/>
                </a:solidFill>
              </a:rPr>
              <a:t>Swedish</a:t>
            </a:r>
            <a:r>
              <a:rPr lang="it-IT" b="1">
                <a:solidFill>
                  <a:srgbClr val="275536"/>
                </a:solidFill>
              </a:rPr>
              <a:t> </a:t>
            </a:r>
            <a:r>
              <a:rPr lang="it-IT" b="1" err="1">
                <a:solidFill>
                  <a:srgbClr val="275536"/>
                </a:solidFill>
              </a:rPr>
              <a:t>Research</a:t>
            </a:r>
            <a:r>
              <a:rPr lang="it-IT" b="1">
                <a:solidFill>
                  <a:srgbClr val="275536"/>
                </a:solidFill>
              </a:rPr>
              <a:t> </a:t>
            </a:r>
            <a:r>
              <a:rPr lang="it-IT" b="1" err="1">
                <a:solidFill>
                  <a:srgbClr val="275536"/>
                </a:solidFill>
              </a:rPr>
              <a:t>Council</a:t>
            </a:r>
            <a:r>
              <a:rPr lang="it-IT" b="1">
                <a:solidFill>
                  <a:srgbClr val="275536"/>
                </a:solidFill>
              </a:rPr>
              <a:t> (VR)</a:t>
            </a:r>
            <a:endParaRPr lang="en-US" b="1">
              <a:solidFill>
                <a:srgbClr val="275536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/>
              <a:t>support for (at present)</a:t>
            </a:r>
          </a:p>
          <a:p>
            <a:pPr marL="742950" lvl="1" indent="-285750">
              <a:buFont typeface="Courier New"/>
              <a:buChar char="o"/>
            </a:pPr>
            <a:r>
              <a:rPr lang="en-GB"/>
              <a:t>management</a:t>
            </a:r>
          </a:p>
          <a:p>
            <a:pPr marL="742950" lvl="1" indent="-285750">
              <a:buFont typeface="Courier New"/>
              <a:buChar char="o"/>
            </a:pPr>
            <a:r>
              <a:rPr lang="en-GB"/>
              <a:t>national collaboration</a:t>
            </a:r>
          </a:p>
          <a:p>
            <a:pPr marL="742950" lvl="1" indent="-285750">
              <a:buFont typeface="Courier New"/>
              <a:buChar char="o"/>
            </a:pPr>
            <a:r>
              <a:rPr lang="en-GB"/>
              <a:t>outreach</a:t>
            </a:r>
          </a:p>
          <a:p>
            <a:pPr marL="742950" lvl="1" indent="-285750">
              <a:buFont typeface="Courier New"/>
              <a:buChar char="o"/>
            </a:pPr>
            <a:r>
              <a:rPr lang="en-GB"/>
              <a:t>activities in the thematic modules (contributions to the TCSs/EPOS-ERIC)</a:t>
            </a:r>
          </a:p>
          <a:p>
            <a:pPr marL="285750" indent="-285750">
              <a:buFont typeface="Arial"/>
              <a:buChar char="•"/>
            </a:pPr>
            <a:r>
              <a:rPr lang="en-GB"/>
              <a:t>requirement for all national research infrastructure grant: at least 50 % co-funding by applicants</a:t>
            </a:r>
          </a:p>
          <a:p>
            <a:endParaRPr lang="en-GB"/>
          </a:p>
          <a:p>
            <a:r>
              <a:rPr lang="en-GB" b="1">
                <a:solidFill>
                  <a:srgbClr val="275536"/>
                </a:solidFill>
              </a:rPr>
              <a:t>The EPOS-ERIC membership fee, as international research infrastructure, is funded to 100 % by VR</a:t>
            </a:r>
            <a:endParaRPr lang="en-GB" b="1">
              <a:solidFill>
                <a:srgbClr val="275536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GB"/>
          </a:p>
          <a:p>
            <a:r>
              <a:rPr lang="en-GB" b="1">
                <a:solidFill>
                  <a:srgbClr val="275536"/>
                </a:solidFill>
                <a:ea typeface="Calibri" panose="020F0502020204030204"/>
                <a:cs typeface="Calibri" panose="020F0502020204030204"/>
              </a:rPr>
              <a:t>Biennial inventory of national research infrastructure needs has replaced the roadmap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seemingly endless application cycle</a:t>
            </a:r>
          </a:p>
          <a:p>
            <a:pPr marL="285750" indent="-285750">
              <a:buFont typeface="Arial"/>
              <a:buChar char="•"/>
            </a:pPr>
            <a:endParaRPr lang="en-GB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31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BF4D3-79B5-4B47-9A12-31739D78FF88}"/>
              </a:ext>
            </a:extLst>
          </p:cNvPr>
          <p:cNvSpPr txBox="1"/>
          <p:nvPr/>
        </p:nvSpPr>
        <p:spPr>
          <a:xfrm>
            <a:off x="233756" y="661163"/>
            <a:ext cx="1178407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400" b="1">
                <a:solidFill>
                  <a:srgbClr val="275536"/>
                </a:solidFill>
              </a:rPr>
              <a:t>Activities and plans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AA3DA-CB41-A444-A2BD-6D575BE41EB7}"/>
              </a:ext>
            </a:extLst>
          </p:cNvPr>
          <p:cNvSpPr txBox="1"/>
          <p:nvPr/>
        </p:nvSpPr>
        <p:spPr>
          <a:xfrm>
            <a:off x="1058449" y="1469482"/>
            <a:ext cx="10654876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rgbClr val="275536"/>
                </a:solidFill>
                <a:ea typeface="Calibri"/>
                <a:cs typeface="Calibri"/>
              </a:rPr>
              <a:t>Activities and obligations according to present research infrastructure grant, including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ea typeface="Calibri"/>
                <a:cs typeface="Calibri"/>
              </a:rPr>
              <a:t>Building a national EPOS community</a:t>
            </a:r>
            <a:endParaRPr lang="en-US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GB">
                <a:ea typeface="Calibri"/>
                <a:cs typeface="Calibri"/>
              </a:rPr>
              <a:t>outreach, outreach, outreach</a:t>
            </a:r>
            <a:r>
              <a:rPr lang="en-GB" sz="1100">
                <a:ea typeface="Calibri"/>
                <a:cs typeface="Calibri"/>
              </a:rPr>
              <a:t> (we should do more, we should do better)</a:t>
            </a:r>
          </a:p>
          <a:p>
            <a:pPr marL="742950" lvl="1" indent="-285750">
              <a:buFont typeface="Courier New"/>
              <a:buChar char="o"/>
            </a:pPr>
            <a:r>
              <a:rPr lang="it-IT" err="1">
                <a:ea typeface="Calibri" panose="020F0502020204030204"/>
                <a:cs typeface="Calibri" panose="020F0502020204030204"/>
              </a:rPr>
              <a:t>collaboration</a:t>
            </a:r>
            <a:r>
              <a:rPr lang="it-IT">
                <a:ea typeface="Calibri" panose="020F0502020204030204"/>
                <a:cs typeface="Calibri" panose="020F0502020204030204"/>
              </a:rPr>
              <a:t> in the consortium</a:t>
            </a:r>
          </a:p>
          <a:p>
            <a:pPr marL="285750" indent="-285750">
              <a:buFont typeface="Arial"/>
              <a:buChar char="•"/>
            </a:pPr>
            <a:r>
              <a:rPr lang="it-IT">
                <a:ea typeface="Calibri" panose="020F0502020204030204"/>
                <a:cs typeface="Calibri" panose="020F0502020204030204"/>
              </a:rPr>
              <a:t>Active </a:t>
            </a:r>
            <a:r>
              <a:rPr lang="it-IT" err="1">
                <a:ea typeface="Calibri" panose="020F0502020204030204"/>
                <a:cs typeface="Calibri" panose="020F0502020204030204"/>
              </a:rPr>
              <a:t>contribution</a:t>
            </a:r>
            <a:r>
              <a:rPr lang="it-IT">
                <a:ea typeface="Calibri" panose="020F0502020204030204"/>
                <a:cs typeface="Calibri" panose="020F0502020204030204"/>
              </a:rPr>
              <a:t> to and work in the </a:t>
            </a:r>
            <a:r>
              <a:rPr lang="it-IT" err="1">
                <a:ea typeface="Calibri" panose="020F0502020204030204"/>
                <a:cs typeface="Calibri" panose="020F0502020204030204"/>
              </a:rPr>
              <a:t>TCSs</a:t>
            </a:r>
            <a:endParaRPr lang="it-IT" b="1" err="1">
              <a:solidFill>
                <a:srgbClr val="275536"/>
              </a:solidFill>
              <a:ea typeface="Calibri" panose="020F0502020204030204"/>
              <a:cs typeface="Calibri" panose="020F0502020204030204"/>
            </a:endParaRPr>
          </a:p>
          <a:p>
            <a:endParaRPr lang="it-IT" b="1">
              <a:solidFill>
                <a:srgbClr val="275536"/>
              </a:solidFill>
              <a:ea typeface="Calibri"/>
              <a:cs typeface="Calibri"/>
            </a:endParaRPr>
          </a:p>
          <a:p>
            <a:r>
              <a:rPr lang="it-IT" b="1">
                <a:solidFill>
                  <a:srgbClr val="275536"/>
                </a:solidFill>
                <a:ea typeface="Calibri"/>
                <a:cs typeface="Calibri"/>
              </a:rPr>
              <a:t>Planning for the </a:t>
            </a:r>
            <a:r>
              <a:rPr lang="it-IT" b="1" err="1">
                <a:solidFill>
                  <a:srgbClr val="275536"/>
                </a:solidFill>
                <a:ea typeface="Calibri"/>
                <a:cs typeface="Calibri"/>
              </a:rPr>
              <a:t>period</a:t>
            </a:r>
            <a:r>
              <a:rPr lang="it-IT" b="1">
                <a:solidFill>
                  <a:srgbClr val="275536"/>
                </a:solidFill>
                <a:ea typeface="Calibri"/>
                <a:cs typeface="Calibri"/>
              </a:rPr>
              <a:t> 2027-2031 (</a:t>
            </a:r>
            <a:r>
              <a:rPr lang="it-IT" b="1" err="1">
                <a:solidFill>
                  <a:srgbClr val="275536"/>
                </a:solidFill>
                <a:ea typeface="Calibri"/>
                <a:cs typeface="Calibri"/>
              </a:rPr>
              <a:t>next</a:t>
            </a:r>
            <a:r>
              <a:rPr lang="it-IT" b="1">
                <a:solidFill>
                  <a:srgbClr val="275536"/>
                </a:solidFill>
                <a:ea typeface="Calibri"/>
                <a:cs typeface="Calibri"/>
              </a:rPr>
              <a:t> </a:t>
            </a:r>
            <a:r>
              <a:rPr lang="it-IT" b="1" err="1">
                <a:solidFill>
                  <a:srgbClr val="275536"/>
                </a:solidFill>
                <a:ea typeface="Calibri"/>
                <a:cs typeface="Calibri"/>
              </a:rPr>
              <a:t>year's</a:t>
            </a:r>
            <a:r>
              <a:rPr lang="it-IT" b="1">
                <a:solidFill>
                  <a:srgbClr val="275536"/>
                </a:solidFill>
                <a:ea typeface="Calibri"/>
                <a:cs typeface="Calibri"/>
              </a:rPr>
              <a:t> </a:t>
            </a:r>
            <a:r>
              <a:rPr lang="it-IT" b="1" err="1">
                <a:solidFill>
                  <a:srgbClr val="275536"/>
                </a:solidFill>
                <a:ea typeface="Calibri"/>
                <a:cs typeface="Calibri"/>
              </a:rPr>
              <a:t>application</a:t>
            </a:r>
            <a:r>
              <a:rPr lang="it-IT" b="1">
                <a:solidFill>
                  <a:srgbClr val="275536"/>
                </a:solidFill>
                <a:ea typeface="Calibri"/>
                <a:cs typeface="Calibri"/>
              </a:rPr>
              <a:t>)</a:t>
            </a:r>
          </a:p>
          <a:p>
            <a:endParaRPr lang="it-IT" b="1">
              <a:solidFill>
                <a:srgbClr val="275536"/>
              </a:solidFill>
            </a:endParaRPr>
          </a:p>
          <a:p>
            <a:r>
              <a:rPr lang="it-IT" b="1">
                <a:solidFill>
                  <a:srgbClr val="275536"/>
                </a:solidFill>
              </a:rPr>
              <a:t>New and </a:t>
            </a:r>
            <a:r>
              <a:rPr lang="it-IT" b="1" err="1">
                <a:solidFill>
                  <a:srgbClr val="275536"/>
                </a:solidFill>
              </a:rPr>
              <a:t>reactivated</a:t>
            </a:r>
            <a:r>
              <a:rPr lang="it-IT" b="1">
                <a:solidFill>
                  <a:srgbClr val="275536"/>
                </a:solidFill>
              </a:rPr>
              <a:t> </a:t>
            </a:r>
            <a:r>
              <a:rPr lang="it-IT" b="1" err="1">
                <a:solidFill>
                  <a:srgbClr val="275536"/>
                </a:solidFill>
              </a:rPr>
              <a:t>interests</a:t>
            </a:r>
            <a:endParaRPr lang="en-US" b="1">
              <a:solidFill>
                <a:srgbClr val="275536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ea typeface="Calibri"/>
                <a:cs typeface="Calibri"/>
              </a:rPr>
              <a:t>TCS Volcano Observations: NOVAC at Chalmers as potential </a:t>
            </a:r>
            <a:r>
              <a:rPr lang="en-GB">
                <a:ea typeface="+mn-lt"/>
                <a:cs typeface="+mn-lt"/>
              </a:rPr>
              <a:t>volcanic gas emission data and service provider</a:t>
            </a:r>
            <a:endParaRPr lang="en-GB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/>
              <a:t>TCS Multiscale Laboratories for accessibility of laboratory data (presently with focus on rock mechanics (RISE) and paleomagnetic data (UU), but also in a wider sense)</a:t>
            </a:r>
            <a:endParaRPr lang="en-GB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u="sng">
                <a:ea typeface="+mn-lt"/>
                <a:cs typeface="+mn-lt"/>
              </a:rPr>
              <a:t>Data/services missing in EPOS:</a:t>
            </a:r>
          </a:p>
          <a:p>
            <a:pPr marL="742950" lvl="1" indent="-285750">
              <a:buFont typeface="Courier New"/>
              <a:buChar char="o"/>
            </a:pPr>
            <a:r>
              <a:rPr lang="en-GB">
                <a:ea typeface="+mn-lt"/>
                <a:cs typeface="+mn-lt"/>
              </a:rPr>
              <a:t>gravity data and data from quantum gravimeters (Chalmers, </a:t>
            </a:r>
            <a:r>
              <a:rPr lang="en-GB" err="1">
                <a:ea typeface="+mn-lt"/>
                <a:cs typeface="+mn-lt"/>
              </a:rPr>
              <a:t>Lantmäteriet</a:t>
            </a:r>
            <a:r>
              <a:rPr lang="en-GB">
                <a:ea typeface="+mn-lt"/>
                <a:cs typeface="+mn-lt"/>
              </a:rPr>
              <a:t>)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en-GB">
                <a:ea typeface="Calibri" panose="020F0502020204030204"/>
                <a:cs typeface="Calibri" panose="020F0502020204030204"/>
              </a:rPr>
              <a:t>active source seismic data =&gt; SPM75 at EGU</a:t>
            </a:r>
            <a:endParaRPr lang="en-GB" b="1">
              <a:solidFill>
                <a:srgbClr val="275536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GB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038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BF4D3-79B5-4B47-9A12-31739D78FF88}"/>
              </a:ext>
            </a:extLst>
          </p:cNvPr>
          <p:cNvSpPr txBox="1"/>
          <p:nvPr/>
        </p:nvSpPr>
        <p:spPr>
          <a:xfrm>
            <a:off x="233756" y="661163"/>
            <a:ext cx="1178407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400" b="1">
                <a:solidFill>
                  <a:srgbClr val="275536"/>
                </a:solidFill>
              </a:rPr>
              <a:t>Activities and plans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AA3DA-CB41-A444-A2BD-6D575BE41EB7}"/>
              </a:ext>
            </a:extLst>
          </p:cNvPr>
          <p:cNvSpPr txBox="1"/>
          <p:nvPr/>
        </p:nvSpPr>
        <p:spPr>
          <a:xfrm>
            <a:off x="1058449" y="1469482"/>
            <a:ext cx="10654876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rgbClr val="275536"/>
                </a:solidFill>
                <a:ea typeface="Calibri"/>
                <a:cs typeface="Calibri"/>
              </a:rPr>
              <a:t>National user reference group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Calibri"/>
                <a:cs typeface="Calibri"/>
              </a:rPr>
              <a:t>To be set up in 2024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Calibri" panose="020F0502020204030204"/>
                <a:cs typeface="Calibri" panose="020F0502020204030204"/>
              </a:rPr>
              <a:t>Who has done it before?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Calibri" panose="020F0502020204030204"/>
                <a:cs typeface="Calibri" panose="020F0502020204030204"/>
              </a:rPr>
              <a:t>What is your experience? What are your recommendations?</a:t>
            </a:r>
          </a:p>
          <a:p>
            <a:pPr marL="285750" indent="-285750">
              <a:buFont typeface="Arial"/>
              <a:buChar char="•"/>
            </a:pPr>
            <a:endParaRPr lang="en-GB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GB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397995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OS_Presentation_template_2023_july" id="{49BA37EF-9699-E040-9EB7-F0FF2F546B67}" vid="{636534C0-F136-A541-A717-E0CCC80CE2A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di Office</vt:lpstr>
      <vt:lpstr>EPOS Sweden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revision>62</cp:revision>
  <dcterms:created xsi:type="dcterms:W3CDTF">2021-05-05T12:54:12Z</dcterms:created>
  <dcterms:modified xsi:type="dcterms:W3CDTF">2024-03-07T11:38:34Z</dcterms:modified>
</cp:coreProperties>
</file>