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72" r:id="rId5"/>
    <p:sldId id="270" r:id="rId6"/>
    <p:sldId id="271" r:id="rId7"/>
    <p:sldId id="273" r:id="rId8"/>
    <p:sldId id="27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3FEFF"/>
    <a:srgbClr val="7A81FF"/>
    <a:srgbClr val="00FDFF"/>
    <a:srgbClr val="76D6FF"/>
    <a:srgbClr val="F6C143"/>
    <a:srgbClr val="275536"/>
    <a:srgbClr val="698CA8"/>
    <a:srgbClr val="415464"/>
    <a:srgbClr val="9C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B23AB-08BC-2A4E-8FB1-18932ADAE244}" v="4" dt="2024-03-11T16:33:16.324"/>
    <p1510:client id="{6A2CFE87-0D8E-5B4E-8AF2-52F73249148B}" v="6" dt="2024-03-10T20:47:4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984" y="168"/>
      </p:cViewPr>
      <p:guideLst>
        <p:guide pos="166"/>
        <p:guide orient="horz" pos="346"/>
        <p:guide orient="horz" pos="3997"/>
        <p:guide pos="7514"/>
        <p:guide pos="6630"/>
        <p:guide pos="3545"/>
        <p:guide pos="39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11/03/24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_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E208660-5EE1-0244-92B1-BCCE6F07D8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7767" y="6335714"/>
            <a:ext cx="14480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www.gov.pl/science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401366"/>
            <a:ext cx="5486400" cy="292895"/>
          </a:xfr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pl-PL" alt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09600" y="2060576"/>
            <a:ext cx="5486400" cy="36718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1"/>
          </p:nvPr>
        </p:nvSpPr>
        <p:spPr>
          <a:xfrm>
            <a:off x="6523568" y="2056290"/>
            <a:ext cx="4972051" cy="3598863"/>
          </a:xfrm>
          <a:solidFill>
            <a:srgbClr val="EE2F3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335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11/03/24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ło_slaj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25EF829-A599-774E-B5F9-408F8583A8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7767" y="6335714"/>
            <a:ext cx="14480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www.gov.pl/science</a:t>
            </a:r>
          </a:p>
        </p:txBody>
      </p:sp>
    </p:spTree>
    <p:extLst>
      <p:ext uri="{BB962C8B-B14F-4D97-AF65-F5344CB8AC3E}">
        <p14:creationId xmlns:p14="http://schemas.microsoft.com/office/powerpoint/2010/main" val="3133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C7FD-0966-3D43-EAD3-4D3C85A62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>
                <a:solidFill>
                  <a:srgbClr val="275536"/>
                </a:solidFill>
              </a:rPr>
              <a:t>EPOS PL</a:t>
            </a:r>
            <a:endParaRPr lang="en-IT" sz="8000" dirty="0">
              <a:solidFill>
                <a:srgbClr val="2755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43831-96CF-039B-1A76-328F9BA5C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75536"/>
                </a:solidFill>
              </a:rPr>
              <a:t>Poland</a:t>
            </a:r>
            <a:endParaRPr lang="en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4FAA93-F734-97D2-2819-E4BCA6F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74" y="4807109"/>
            <a:ext cx="2153852" cy="14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tatnie Wydarzenia - EPOS-pl - System Obserwacji Płyty ...">
            <a:extLst>
              <a:ext uri="{FF2B5EF4-FFF2-40B4-BE49-F238E27FC236}">
                <a16:creationId xmlns:a16="http://schemas.microsoft.com/office/drawing/2014/main" id="{34FE56CB-B5E8-9435-0E42-224D4ACB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78" y="1211308"/>
            <a:ext cx="2153852" cy="7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8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5845EF2-CDE4-BC41-86C6-35E15B8EE604}"/>
              </a:ext>
            </a:extLst>
          </p:cNvPr>
          <p:cNvSpPr txBox="1"/>
          <p:nvPr/>
        </p:nvSpPr>
        <p:spPr>
          <a:xfrm>
            <a:off x="919211" y="1899237"/>
            <a:ext cx="10028189" cy="3995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189" lvl="1" algn="just" defTabSz="914377" eaLnBrk="0" fontAlgn="base" hangingPunct="0">
              <a:spcBef>
                <a:spcPct val="20000"/>
              </a:spcBef>
              <a:spcAft>
                <a:spcPts val="600"/>
              </a:spcAft>
            </a:pPr>
            <a:endParaRPr lang="pl-PL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 defTabSz="914377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pl-PL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3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</a:t>
            </a:r>
            <a:r>
              <a:rPr lang="pl-PL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ambitious research infrastructure projects of great socio-economic significance, chosen through a transparent process carried out in accordance with international standards</a:t>
            </a:r>
            <a:endParaRPr lang="pl-PL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 defTabSz="914377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(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2015 and 2020)</a:t>
            </a:r>
          </a:p>
          <a:p>
            <a:pPr marL="342891" indent="-342891" algn="just" defTabSz="914377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tool for integration of national and transnational research infrastructures for solid Earth science in Europe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 to data, services and facilities</a:t>
            </a:r>
            <a:endParaRPr lang="pl-PL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 defTabSz="914377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2012, the Ministry</a:t>
            </a:r>
            <a:r>
              <a:rPr lang="pl-PL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in the work</a:t>
            </a:r>
            <a:r>
              <a:rPr lang="pl-PL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being undertaken at international level </a:t>
            </a:r>
            <a:endParaRPr lang="pl-PL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 defTabSz="914377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lang="pl-PL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388534" y="1296785"/>
            <a:ext cx="8631073" cy="6024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E2F3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E2F3F"/>
                </a:solidFill>
                <a:latin typeface="Arial" panose="020B0604020202020204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E2F3F"/>
                </a:solidFill>
                <a:latin typeface="Arial" panose="020B0604020202020204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E2F3F"/>
                </a:solidFill>
                <a:latin typeface="Arial" panose="020B0604020202020204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E2F3F"/>
                </a:solidFill>
                <a:latin typeface="Arial" panose="020B0604020202020204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 defTabSz="914377"/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Polish Roadmap for Research Infrastructures</a:t>
            </a:r>
            <a:endParaRPr lang="pl-PL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7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0133" y="1060642"/>
            <a:ext cx="8520545" cy="621919"/>
          </a:xfrm>
        </p:spPr>
        <p:txBody>
          <a:bodyPr/>
          <a:lstStyle/>
          <a:p>
            <a:pPr algn="ctr"/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mechanisms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846667" y="1895303"/>
            <a:ext cx="10354732" cy="4364181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present funding scheme the Ministry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Polish participation in European and international research infrastructures 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covering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EPOS ERIC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 the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Polish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endParaRPr lang="pl-PL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for proposals dedicated to the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the Polish Roadmap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consortia</a:t>
            </a:r>
            <a:endParaRPr lang="pl-PL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for new equipment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Ministry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3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6CAB7-74D8-1058-7CDC-8A0DC4A33B62}"/>
              </a:ext>
            </a:extLst>
          </p:cNvPr>
          <p:cNvSpPr txBox="1">
            <a:spLocks/>
          </p:cNvSpPr>
          <p:nvPr/>
        </p:nvSpPr>
        <p:spPr>
          <a:xfrm>
            <a:off x="1751330" y="3950695"/>
            <a:ext cx="8115420" cy="913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pl-PL" sz="18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project co-financed from the funds of the European Regional Development Funds (ERDF) as part of the Operational Prgoramme Innovative Economy. 2013 – 2015, budget: ~ 4 mnl EURO</a:t>
            </a:r>
            <a:endParaRPr lang="pl-PL" sz="18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191344-C440-CBC8-CFFF-BB546F0F7DF7}"/>
              </a:ext>
            </a:extLst>
          </p:cNvPr>
          <p:cNvSpPr txBox="1">
            <a:spLocks/>
          </p:cNvSpPr>
          <p:nvPr/>
        </p:nvSpPr>
        <p:spPr>
          <a:xfrm>
            <a:off x="1606868" y="1133266"/>
            <a:ext cx="8335962" cy="771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IS-EPOS: Digital Research Space of Induced Seismicity for EPOS Purposes </a:t>
            </a:r>
            <a:endParaRPr lang="pl-PL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 algn="ctr">
              <a:spcBef>
                <a:spcPct val="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Prototype of </a:t>
            </a:r>
            <a:endParaRPr lang="pl-PL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Thematic Core Services for Anthropogenic Hazards</a:t>
            </a:r>
            <a:endParaRPr lang="pl-PL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zdunek\Desktop\POIG\Oznakowanie\InnowacyjnaGospodarka.jpg">
            <a:extLst>
              <a:ext uri="{FF2B5EF4-FFF2-40B4-BE49-F238E27FC236}">
                <a16:creationId xmlns:a16="http://schemas.microsoft.com/office/drawing/2014/main" id="{80334E16-4568-8883-D39B-26351831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68" y="61284"/>
            <a:ext cx="2127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zdunek\Desktop\POIG\Oznakowanie\europejski fundusz rozwoju regionalnego.jpg">
            <a:extLst>
              <a:ext uri="{FF2B5EF4-FFF2-40B4-BE49-F238E27FC236}">
                <a16:creationId xmlns:a16="http://schemas.microsoft.com/office/drawing/2014/main" id="{5F0D4FA3-1F4C-A879-342C-A19FA8A2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55" y="83509"/>
            <a:ext cx="2936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zdunek\Desktop\POIG\Oznakowanie\logo_IGF_z_napisem.jpg">
            <a:extLst>
              <a:ext uri="{FF2B5EF4-FFF2-40B4-BE49-F238E27FC236}">
                <a16:creationId xmlns:a16="http://schemas.microsoft.com/office/drawing/2014/main" id="{13665219-1BA8-6D24-3E9F-EAF19834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30" y="5530221"/>
            <a:ext cx="22653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zdunek\Desktop\POIG\Oznakowanie\cyfronet_logo_kolor.jpg">
            <a:extLst>
              <a:ext uri="{FF2B5EF4-FFF2-40B4-BE49-F238E27FC236}">
                <a16:creationId xmlns:a16="http://schemas.microsoft.com/office/drawing/2014/main" id="{0D501F98-17D9-7633-337B-2B910171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18" y="5427034"/>
            <a:ext cx="13684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zdunek\Desktop\POIG\Oznakowanie\Logo-Gig.JPG">
            <a:extLst>
              <a:ext uri="{FF2B5EF4-FFF2-40B4-BE49-F238E27FC236}">
                <a16:creationId xmlns:a16="http://schemas.microsoft.com/office/drawing/2014/main" id="{67CE6EBF-6274-EE43-7D2F-477997EE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68" y="5141284"/>
            <a:ext cx="6492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zdunek\Desktop\POIG\Oznakowanie\kompania_weglowa.jpg">
            <a:extLst>
              <a:ext uri="{FF2B5EF4-FFF2-40B4-BE49-F238E27FC236}">
                <a16:creationId xmlns:a16="http://schemas.microsoft.com/office/drawing/2014/main" id="{41CDA7BE-292B-6713-7EB8-8A4852CE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68" y="5476246"/>
            <a:ext cx="22145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5C3F0A6-356F-3493-C133-560FCDBE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91" y="2737233"/>
            <a:ext cx="2722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65DB1B01-45EE-454F-ADBE-FAFE2D7C022B}"/>
              </a:ext>
            </a:extLst>
          </p:cNvPr>
          <p:cNvSpPr/>
          <p:nvPr/>
        </p:nvSpPr>
        <p:spPr>
          <a:xfrm>
            <a:off x="1668748" y="4894070"/>
            <a:ext cx="742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Coordination</a:t>
            </a:r>
            <a:r>
              <a:rPr lang="pl-PL" altLang="pl-PL" b="1" dirty="0">
                <a:solidFill>
                  <a:prstClr val="black"/>
                </a:solidFill>
                <a:latin typeface="Arial" charset="0"/>
                <a:cs typeface="Arial" charset="0"/>
              </a:rPr>
              <a:t>:  </a:t>
            </a:r>
            <a:r>
              <a:rPr lang="pl-PL" altLang="pl-PL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Professor</a:t>
            </a:r>
            <a:r>
              <a:rPr lang="pl-PL" altLang="pl-PL" b="1" dirty="0">
                <a:solidFill>
                  <a:prstClr val="black"/>
                </a:solidFill>
                <a:latin typeface="Arial" charset="0"/>
                <a:cs typeface="Arial" charset="0"/>
              </a:rPr>
              <a:t> Stanisław Lasocki</a:t>
            </a:r>
            <a:endParaRPr lang="en-GB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48D8C8B-27AC-2967-680A-0580E0DE6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1327" r="71326" b="91223"/>
          <a:stretch/>
        </p:blipFill>
        <p:spPr>
          <a:xfrm>
            <a:off x="1751330" y="0"/>
            <a:ext cx="1961348" cy="8860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DA7FB02-27F8-5189-7940-4B1A0883E6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3" t="2737" r="4723" b="92577"/>
          <a:stretch/>
        </p:blipFill>
        <p:spPr>
          <a:xfrm>
            <a:off x="6931731" y="11185"/>
            <a:ext cx="3085322" cy="8748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8210AF6-7669-6369-F239-48E611CB64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87867" r="51541" b="5047"/>
          <a:stretch/>
        </p:blipFill>
        <p:spPr>
          <a:xfrm>
            <a:off x="1668748" y="5435765"/>
            <a:ext cx="281784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0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>
            <a:extLst>
              <a:ext uri="{FF2B5EF4-FFF2-40B4-BE49-F238E27FC236}">
                <a16:creationId xmlns:a16="http://schemas.microsoft.com/office/drawing/2014/main" id="{1279279F-2CD8-0241-BF67-1F2432A5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70" y="1413927"/>
            <a:ext cx="8923020" cy="4944840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5421853-347F-6BBF-7C13-549A02A11C7A}"/>
              </a:ext>
            </a:extLst>
          </p:cNvPr>
          <p:cNvSpPr txBox="1"/>
          <p:nvPr/>
        </p:nvSpPr>
        <p:spPr>
          <a:xfrm>
            <a:off x="1154430" y="26979"/>
            <a:ext cx="10651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dirty="0"/>
              <a:t>4.08.2016 </a:t>
            </a:r>
            <a:r>
              <a:rPr lang="pl-PL" sz="1800" b="1" dirty="0"/>
              <a:t>EPOS PL </a:t>
            </a:r>
            <a:r>
              <a:rPr lang="pl-PL" sz="1800" dirty="0" err="1"/>
              <a:t>Consortium</a:t>
            </a:r>
            <a:r>
              <a:rPr lang="pl-PL" sz="1800" dirty="0"/>
              <a:t> Agreement </a:t>
            </a:r>
            <a:r>
              <a:rPr lang="pl-PL" sz="1800" dirty="0" err="1"/>
              <a:t>signed</a:t>
            </a:r>
            <a:r>
              <a:rPr lang="pl-PL" sz="1800" dirty="0"/>
              <a:t> by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Members</a:t>
            </a:r>
            <a:r>
              <a:rPr lang="pl-PL" sz="1800" dirty="0"/>
              <a:t>, the </a:t>
            </a:r>
            <a:r>
              <a:rPr lang="pl-PL" sz="1800" dirty="0" err="1"/>
              <a:t>aim</a:t>
            </a:r>
            <a:r>
              <a:rPr lang="pl-PL" sz="1800" dirty="0"/>
              <a:t> of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: to </a:t>
            </a:r>
            <a:r>
              <a:rPr lang="pl-PL" sz="1800" dirty="0" err="1"/>
              <a:t>establish</a:t>
            </a:r>
            <a:r>
              <a:rPr lang="pl-PL" sz="1800" dirty="0"/>
              <a:t> </a:t>
            </a:r>
            <a:r>
              <a:rPr lang="pl-PL" sz="1800" dirty="0" err="1"/>
              <a:t>cooperation</a:t>
            </a:r>
            <a:r>
              <a:rPr lang="pl-PL" sz="1800" dirty="0"/>
              <a:t> </a:t>
            </a:r>
          </a:p>
          <a:p>
            <a:pPr algn="ctr"/>
            <a:r>
              <a:rPr lang="pl-PL" sz="1800" dirty="0" err="1"/>
              <a:t>between</a:t>
            </a:r>
            <a:r>
              <a:rPr lang="pl-PL" sz="1800" dirty="0"/>
              <a:t> </a:t>
            </a:r>
            <a:r>
              <a:rPr lang="pl-PL" sz="1800" dirty="0" err="1"/>
              <a:t>consortium</a:t>
            </a:r>
            <a:r>
              <a:rPr lang="pl-PL" sz="1800" dirty="0"/>
              <a:t> </a:t>
            </a:r>
            <a:r>
              <a:rPr lang="pl-PL" sz="1800" dirty="0" err="1"/>
              <a:t>members</a:t>
            </a:r>
            <a:r>
              <a:rPr lang="pl-PL" sz="1800" dirty="0"/>
              <a:t> as part of the </a:t>
            </a:r>
            <a:r>
              <a:rPr lang="pl-PL" sz="1800" dirty="0" err="1"/>
              <a:t>implementation</a:t>
            </a:r>
            <a:r>
              <a:rPr lang="pl-PL" sz="1800" dirty="0"/>
              <a:t> of the EPOS program in Poland,</a:t>
            </a:r>
          </a:p>
          <a:p>
            <a:pPr algn="ctr"/>
            <a:r>
              <a:rPr lang="pl-PL" sz="1800" dirty="0"/>
              <a:t>to </a:t>
            </a:r>
            <a:r>
              <a:rPr lang="pl-PL" sz="1800" dirty="0" err="1"/>
              <a:t>include</a:t>
            </a:r>
            <a:r>
              <a:rPr lang="pl-PL" sz="1800" dirty="0"/>
              <a:t> the </a:t>
            </a:r>
            <a:r>
              <a:rPr lang="pl-PL" sz="1800" dirty="0" err="1"/>
              <a:t>national</a:t>
            </a:r>
            <a:r>
              <a:rPr lang="pl-PL" sz="1800" dirty="0"/>
              <a:t> </a:t>
            </a:r>
            <a:r>
              <a:rPr lang="pl-PL" sz="1800" dirty="0" err="1"/>
              <a:t>research</a:t>
            </a:r>
            <a:r>
              <a:rPr lang="pl-PL" sz="1800" dirty="0"/>
              <a:t> and </a:t>
            </a:r>
            <a:r>
              <a:rPr lang="pl-PL" sz="1800" dirty="0" err="1"/>
              <a:t>observation</a:t>
            </a:r>
            <a:r>
              <a:rPr lang="pl-PL" sz="1800" dirty="0"/>
              <a:t> </a:t>
            </a:r>
            <a:r>
              <a:rPr lang="pl-PL" sz="1800" dirty="0" err="1"/>
              <a:t>infrastructure</a:t>
            </a:r>
            <a:r>
              <a:rPr lang="pl-PL" sz="1800" dirty="0"/>
              <a:t> in the field of Earth </a:t>
            </a:r>
            <a:r>
              <a:rPr lang="pl-PL" sz="1800" dirty="0" err="1"/>
              <a:t>sciences</a:t>
            </a:r>
            <a:r>
              <a:rPr lang="pl-PL" sz="1800" dirty="0"/>
              <a:t> </a:t>
            </a:r>
            <a:r>
              <a:rPr lang="pl-PL" sz="1800" dirty="0" err="1"/>
              <a:t>into</a:t>
            </a:r>
            <a:r>
              <a:rPr lang="pl-PL" sz="1800" dirty="0"/>
              <a:t> the</a:t>
            </a:r>
          </a:p>
          <a:p>
            <a:pPr algn="ctr"/>
            <a:r>
              <a:rPr lang="pl-PL" sz="1800" dirty="0" err="1"/>
              <a:t>European</a:t>
            </a:r>
            <a:r>
              <a:rPr lang="pl-PL" sz="1800" dirty="0"/>
              <a:t> </a:t>
            </a:r>
            <a:r>
              <a:rPr lang="pl-PL" sz="1800" dirty="0" err="1"/>
              <a:t>infrastructure</a:t>
            </a:r>
            <a:r>
              <a:rPr lang="pl-PL" sz="1800" dirty="0"/>
              <a:t> and </a:t>
            </a:r>
            <a:r>
              <a:rPr lang="pl-PL" sz="1800" dirty="0" err="1"/>
              <a:t>global</a:t>
            </a:r>
            <a:r>
              <a:rPr lang="pl-PL" sz="1800" dirty="0"/>
              <a:t> </a:t>
            </a:r>
            <a:r>
              <a:rPr lang="pl-PL" sz="1800" dirty="0" err="1"/>
              <a:t>databases</a:t>
            </a:r>
            <a:r>
              <a:rPr lang="pl-PL" sz="1800" dirty="0"/>
              <a:t>.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D60CAEA-5A95-3926-2E2E-4DA7428D7724}"/>
              </a:ext>
            </a:extLst>
          </p:cNvPr>
          <p:cNvSpPr txBox="1"/>
          <p:nvPr/>
        </p:nvSpPr>
        <p:spPr>
          <a:xfrm>
            <a:off x="0" y="945297"/>
            <a:ext cx="3711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096FF"/>
                </a:solidFill>
              </a:rPr>
              <a:t>Institute</a:t>
            </a:r>
            <a:r>
              <a:rPr lang="pl-PL" sz="1800" dirty="0">
                <a:solidFill>
                  <a:srgbClr val="0096FF"/>
                </a:solidFill>
              </a:rPr>
              <a:t> of </a:t>
            </a:r>
            <a:r>
              <a:rPr lang="pl-PL" sz="1800" dirty="0" err="1">
                <a:solidFill>
                  <a:srgbClr val="0096FF"/>
                </a:solidFill>
              </a:rPr>
              <a:t>Geophysics</a:t>
            </a:r>
            <a:r>
              <a:rPr lang="pl-PL" sz="1800" dirty="0">
                <a:solidFill>
                  <a:srgbClr val="0096FF"/>
                </a:solidFill>
              </a:rPr>
              <a:t> PAS</a:t>
            </a:r>
          </a:p>
          <a:p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096FF"/>
                </a:solidFill>
              </a:rPr>
              <a:t>Institute</a:t>
            </a:r>
            <a:r>
              <a:rPr lang="pl-PL" sz="1800" dirty="0">
                <a:solidFill>
                  <a:srgbClr val="0096FF"/>
                </a:solidFill>
              </a:rPr>
              <a:t> of </a:t>
            </a:r>
            <a:r>
              <a:rPr lang="pl-PL" sz="1800" dirty="0" err="1">
                <a:solidFill>
                  <a:srgbClr val="0096FF"/>
                </a:solidFill>
              </a:rPr>
              <a:t>Geological</a:t>
            </a:r>
            <a:endParaRPr lang="pl-PL" dirty="0">
              <a:solidFill>
                <a:srgbClr val="0096FF"/>
              </a:solidFill>
            </a:endParaRPr>
          </a:p>
          <a:p>
            <a:r>
              <a:rPr lang="pl-PL" sz="1800" dirty="0" err="1">
                <a:solidFill>
                  <a:srgbClr val="0096FF"/>
                </a:solidFill>
              </a:rPr>
              <a:t>Sciences</a:t>
            </a:r>
            <a:r>
              <a:rPr lang="pl-PL" sz="1800" dirty="0">
                <a:solidFill>
                  <a:srgbClr val="0096FF"/>
                </a:solidFill>
              </a:rPr>
              <a:t> PAS</a:t>
            </a:r>
          </a:p>
          <a:p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96FF"/>
                </a:solidFill>
              </a:rPr>
              <a:t>AGH </a:t>
            </a:r>
            <a:r>
              <a:rPr lang="pl-PL" sz="1800" dirty="0" err="1">
                <a:solidFill>
                  <a:srgbClr val="0096FF"/>
                </a:solidFill>
              </a:rPr>
              <a:t>Compyter</a:t>
            </a:r>
            <a:r>
              <a:rPr lang="pl-PL" sz="1800" dirty="0">
                <a:solidFill>
                  <a:srgbClr val="0096FF"/>
                </a:solidFill>
              </a:rPr>
              <a:t> Centre CYFRONET</a:t>
            </a:r>
          </a:p>
          <a:p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96FF"/>
                </a:solidFill>
              </a:rPr>
              <a:t>Central </a:t>
            </a:r>
            <a:r>
              <a:rPr lang="pl-PL" sz="1800" dirty="0" err="1">
                <a:solidFill>
                  <a:srgbClr val="0096FF"/>
                </a:solidFill>
              </a:rPr>
              <a:t>Mining</a:t>
            </a:r>
            <a:r>
              <a:rPr lang="pl-PL" sz="1800" dirty="0">
                <a:solidFill>
                  <a:srgbClr val="0096FF"/>
                </a:solidFill>
              </a:rPr>
              <a:t> </a:t>
            </a:r>
            <a:r>
              <a:rPr lang="pl-PL" sz="1800" dirty="0" err="1">
                <a:solidFill>
                  <a:srgbClr val="0096FF"/>
                </a:solidFill>
              </a:rPr>
              <a:t>Institute</a:t>
            </a:r>
            <a:endParaRPr lang="pl-PL" sz="1800" dirty="0">
              <a:solidFill>
                <a:srgbClr val="0096FF"/>
              </a:solidFill>
            </a:endParaRPr>
          </a:p>
          <a:p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/>
              <a:t>Institute</a:t>
            </a:r>
            <a:r>
              <a:rPr lang="pl-PL" sz="1800" dirty="0"/>
              <a:t> of </a:t>
            </a:r>
            <a:r>
              <a:rPr lang="pl-PL" sz="1800" dirty="0" err="1"/>
              <a:t>Geodesy</a:t>
            </a:r>
            <a:r>
              <a:rPr lang="pl-PL" sz="1800" dirty="0"/>
              <a:t> and </a:t>
            </a:r>
          </a:p>
          <a:p>
            <a:r>
              <a:rPr lang="pl-PL" sz="1800" dirty="0" err="1"/>
              <a:t>Cartography</a:t>
            </a:r>
            <a:r>
              <a:rPr lang="pl-PL" sz="1800" dirty="0"/>
              <a:t> </a:t>
            </a:r>
          </a:p>
          <a:p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096FF"/>
                </a:solidFill>
              </a:rPr>
              <a:t>Wroclaw</a:t>
            </a:r>
            <a:r>
              <a:rPr lang="pl-PL" sz="1800" dirty="0">
                <a:solidFill>
                  <a:srgbClr val="0096FF"/>
                </a:solidFill>
              </a:rPr>
              <a:t> University of</a:t>
            </a:r>
          </a:p>
          <a:p>
            <a:r>
              <a:rPr lang="pl-PL" sz="1800" dirty="0" err="1">
                <a:solidFill>
                  <a:srgbClr val="0096FF"/>
                </a:solidFill>
              </a:rPr>
              <a:t>Environmental</a:t>
            </a:r>
            <a:r>
              <a:rPr lang="pl-PL" sz="1800" dirty="0">
                <a:solidFill>
                  <a:srgbClr val="0096FF"/>
                </a:solidFill>
              </a:rPr>
              <a:t> and Life Science,</a:t>
            </a:r>
          </a:p>
          <a:p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/>
              <a:t>Military</a:t>
            </a:r>
            <a:r>
              <a:rPr lang="pl-PL" sz="1800" dirty="0"/>
              <a:t> University of Technology,</a:t>
            </a:r>
          </a:p>
          <a:p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096FF"/>
                </a:solidFill>
              </a:rPr>
              <a:t>Polish</a:t>
            </a:r>
            <a:r>
              <a:rPr lang="pl-PL" sz="1800" dirty="0">
                <a:solidFill>
                  <a:srgbClr val="0096FF"/>
                </a:solidFill>
              </a:rPr>
              <a:t> </a:t>
            </a:r>
            <a:r>
              <a:rPr lang="pl-PL" sz="1800" dirty="0" err="1">
                <a:solidFill>
                  <a:srgbClr val="0096FF"/>
                </a:solidFill>
              </a:rPr>
              <a:t>Mining</a:t>
            </a:r>
            <a:r>
              <a:rPr lang="pl-PL" sz="1800" dirty="0">
                <a:solidFill>
                  <a:srgbClr val="0096FF"/>
                </a:solidFill>
              </a:rPr>
              <a:t> </a:t>
            </a:r>
            <a:r>
              <a:rPr lang="pl-PL" sz="1800" dirty="0" err="1">
                <a:solidFill>
                  <a:srgbClr val="0096FF"/>
                </a:solidFill>
              </a:rPr>
              <a:t>Group</a:t>
            </a:r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009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B1434"/>
                </a:solidFill>
                <a:effectLst/>
                <a:latin typeface="Source Sans Pro" panose="020F0502020204030204" pitchFamily="34" charset="0"/>
              </a:rPr>
              <a:t>Space </a:t>
            </a:r>
            <a:r>
              <a:rPr lang="pl-PL" b="0" i="0" u="none" strike="noStrike" dirty="0" err="1">
                <a:solidFill>
                  <a:srgbClr val="0B1434"/>
                </a:solidFill>
                <a:effectLst/>
                <a:latin typeface="Source Sans Pro" panose="020F0502020204030204" pitchFamily="34" charset="0"/>
              </a:rPr>
              <a:t>Research</a:t>
            </a:r>
            <a:r>
              <a:rPr lang="pl-PL" b="0" i="0" u="none" strike="noStrike" dirty="0">
                <a:solidFill>
                  <a:srgbClr val="0B1434"/>
                </a:solidFill>
                <a:effectLst/>
                <a:latin typeface="Source Sans Pro" panose="020F0502020204030204" pitchFamily="34" charset="0"/>
              </a:rPr>
              <a:t> Centre of the PAS</a:t>
            </a:r>
            <a:endParaRPr lang="pl-PL" sz="1800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5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CE6C0B57-1DA9-D006-31E2-C133AFC97A9B}"/>
              </a:ext>
            </a:extLst>
          </p:cNvPr>
          <p:cNvSpPr txBox="1">
            <a:spLocks/>
          </p:cNvSpPr>
          <p:nvPr/>
        </p:nvSpPr>
        <p:spPr>
          <a:xfrm>
            <a:off x="152430" y="1769201"/>
            <a:ext cx="7637486" cy="745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AAAE"/>
                </a:solidFill>
              </a:rPr>
              <a:t>MUSE - Multidisciplinary Upper Silesian Episode</a:t>
            </a:r>
            <a:r>
              <a:rPr lang="pl-PL" sz="1800" dirty="0"/>
              <a:t> - Three m</a:t>
            </a:r>
            <a:r>
              <a:rPr lang="en-US" sz="1800" dirty="0" err="1"/>
              <a:t>easurement</a:t>
            </a:r>
            <a:r>
              <a:rPr lang="en-US" sz="1800" dirty="0"/>
              <a:t> polygons for the integrated </a:t>
            </a:r>
            <a:r>
              <a:rPr lang="pl-PL" sz="1800" dirty="0" err="1"/>
              <a:t>approach</a:t>
            </a:r>
            <a:r>
              <a:rPr lang="pl-PL" sz="1800" dirty="0"/>
              <a:t> to</a:t>
            </a:r>
            <a:r>
              <a:rPr lang="en-US" sz="1800" dirty="0"/>
              <a:t> geodynamic processes. </a:t>
            </a:r>
            <a:endParaRPr lang="pl-PL" sz="1800" dirty="0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504CFD44-8CE4-C4D8-D457-8405D0EF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22" y="202182"/>
            <a:ext cx="2006821" cy="1999200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825B81E0-5811-F7E9-666C-0AC8465B27BF}"/>
              </a:ext>
            </a:extLst>
          </p:cNvPr>
          <p:cNvSpPr txBox="1">
            <a:spLocks/>
          </p:cNvSpPr>
          <p:nvPr/>
        </p:nvSpPr>
        <p:spPr>
          <a:xfrm>
            <a:off x="152430" y="2651514"/>
            <a:ext cx="7448409" cy="74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800" b="1" dirty="0">
                <a:solidFill>
                  <a:srgbClr val="00AAAE"/>
                </a:solidFill>
              </a:rPr>
              <a:t>e</a:t>
            </a:r>
            <a:r>
              <a:rPr lang="en-US" sz="1800" b="1" dirty="0">
                <a:solidFill>
                  <a:srgbClr val="00AAAE"/>
                </a:solidFill>
              </a:rPr>
              <a:t>-Research Platform</a:t>
            </a:r>
            <a:r>
              <a:rPr lang="pl-PL" sz="1800" b="1" dirty="0">
                <a:solidFill>
                  <a:srgbClr val="00AAAE"/>
                </a:solidFill>
              </a:rPr>
              <a:t> -</a:t>
            </a:r>
            <a:r>
              <a:rPr lang="pl-PL" sz="1800" dirty="0"/>
              <a:t> a </a:t>
            </a:r>
            <a:r>
              <a:rPr lang="en-US" sz="1800" dirty="0"/>
              <a:t>new functionality of IS-EPOS platform</a:t>
            </a:r>
            <a:r>
              <a:rPr lang="pl-PL" sz="1800" dirty="0"/>
              <a:t> of TCS AH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D269D056-107C-E9A6-C52F-3015ACBCA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49" y="1903375"/>
            <a:ext cx="851421" cy="851421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F3C059AE-FB26-B8C5-F434-F218EBE747C0}"/>
              </a:ext>
            </a:extLst>
          </p:cNvPr>
          <p:cNvSpPr txBox="1"/>
          <p:nvPr/>
        </p:nvSpPr>
        <p:spPr>
          <a:xfrm>
            <a:off x="1475412" y="146356"/>
            <a:ext cx="8248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l-PL" sz="2400" b="1" i="0" kern="1200" dirty="0">
                <a:solidFill>
                  <a:srgbClr val="114928"/>
                </a:solidFill>
                <a:effectLst/>
                <a:latin typeface="+mn-lt"/>
                <a:ea typeface="+mn-ea"/>
                <a:cs typeface="+mn-cs"/>
              </a:rPr>
              <a:t>EPOS-PL POIR.04.02.00-14-A0003/16</a:t>
            </a:r>
          </a:p>
          <a:p>
            <a:pPr fontAlgn="base"/>
            <a:r>
              <a:rPr lang="en-US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Priority IV: 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b="1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ncreasing</a:t>
            </a:r>
            <a:r>
              <a:rPr lang="en-US" b="1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the research potential</a:t>
            </a:r>
            <a:endParaRPr lang="en-US" b="0" i="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ction</a:t>
            </a:r>
            <a:r>
              <a:rPr lang="en-US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4.2: 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en-US" b="1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evelopment</a:t>
            </a:r>
            <a:r>
              <a:rPr lang="en-US" b="1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of modern research infrastructure of the science sector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9B2E927-A7C4-D8C2-57B7-CBDCD7246AE9}"/>
              </a:ext>
            </a:extLst>
          </p:cNvPr>
          <p:cNvSpPr txBox="1"/>
          <p:nvPr/>
        </p:nvSpPr>
        <p:spPr>
          <a:xfrm>
            <a:off x="121522" y="1139434"/>
            <a:ext cx="7970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Period of </a:t>
            </a:r>
            <a:r>
              <a:rPr lang="en-US" i="0" kern="1200" noProof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realization</a:t>
            </a:r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2016 – 2021, </a:t>
            </a:r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Project value: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i="0" kern="1200" cap="all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15 mln EURO</a:t>
            </a:r>
            <a:endParaRPr lang="pl-PL" i="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ERDF co-financing: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i="0" kern="1200" cap="all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11 MLN EURO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E303756-CB3C-BEE3-7B6D-53AAA8771E9D}"/>
              </a:ext>
            </a:extLst>
          </p:cNvPr>
          <p:cNvSpPr txBox="1"/>
          <p:nvPr/>
        </p:nvSpPr>
        <p:spPr>
          <a:xfrm>
            <a:off x="3404397" y="3460882"/>
            <a:ext cx="8392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l-PL" sz="2400" b="1" dirty="0">
                <a:solidFill>
                  <a:srgbClr val="252B5E"/>
                </a:solidFill>
              </a:rPr>
              <a:t>EPOS-PL+ POIR.04.02.00-00-C005/19</a:t>
            </a:r>
            <a:endParaRPr lang="pl-PL" sz="2400" b="1" dirty="0">
              <a:solidFill>
                <a:srgbClr val="114928"/>
              </a:solidFill>
            </a:endParaRPr>
          </a:p>
          <a:p>
            <a:pPr algn="r" fontAlgn="base"/>
            <a:r>
              <a:rPr lang="en-US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Priority IV: 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b="1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ncreasing</a:t>
            </a:r>
            <a:r>
              <a:rPr lang="en-US" b="1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the research potential</a:t>
            </a:r>
            <a:endParaRPr lang="en-US" b="0" i="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r" fontAlgn="base"/>
            <a:r>
              <a:rPr lang="pl-PL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ction</a:t>
            </a:r>
            <a:r>
              <a:rPr lang="en-US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4.2: 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en-US" b="1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evelopment</a:t>
            </a:r>
            <a:r>
              <a:rPr lang="en-US" b="1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of modern research infrastructure of the science sector </a:t>
            </a:r>
            <a:endParaRPr lang="pl-PL" cap="all" dirty="0">
              <a:solidFill>
                <a:srgbClr val="114928"/>
              </a:solidFill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14AA99-A311-FCC6-E483-7B998E385FE1}"/>
              </a:ext>
            </a:extLst>
          </p:cNvPr>
          <p:cNvSpPr txBox="1"/>
          <p:nvPr/>
        </p:nvSpPr>
        <p:spPr>
          <a:xfrm>
            <a:off x="3148611" y="4406200"/>
            <a:ext cx="864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Period of </a:t>
            </a:r>
            <a:r>
              <a:rPr lang="en-US" i="0" kern="1200" noProof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realization</a:t>
            </a:r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2020 – 2023, </a:t>
            </a:r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Project value: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i="0" kern="1200" cap="all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12.5 mln EURO</a:t>
            </a:r>
            <a:endParaRPr lang="pl-PL" i="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r" fontAlgn="base"/>
            <a:r>
              <a:rPr lang="en-US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ERDF co-financing: </a:t>
            </a:r>
            <a:r>
              <a:rPr lang="pl-PL" i="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i="0" kern="1200" cap="all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9 MLN EURO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2ED8ACE1-B7BE-EA0F-0B8A-4D16941DD777}"/>
              </a:ext>
            </a:extLst>
          </p:cNvPr>
          <p:cNvSpPr txBox="1"/>
          <p:nvPr/>
        </p:nvSpPr>
        <p:spPr>
          <a:xfrm>
            <a:off x="5801708" y="5517161"/>
            <a:ext cx="610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Center</a:t>
            </a:r>
            <a:endParaRPr lang="pl-PL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3BB858F0-1DF3-83E6-EA6A-6D9543F77CBD}"/>
              </a:ext>
            </a:extLst>
          </p:cNvPr>
          <p:cNvSpPr/>
          <p:nvPr/>
        </p:nvSpPr>
        <p:spPr>
          <a:xfrm>
            <a:off x="7703820" y="5103122"/>
            <a:ext cx="462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AAAE"/>
                </a:solidFill>
              </a:rPr>
              <a:t>EPOS-AI P</a:t>
            </a:r>
            <a:r>
              <a:rPr lang="en-GB" b="1" dirty="0" err="1">
                <a:solidFill>
                  <a:srgbClr val="00AAAE"/>
                </a:solidFill>
              </a:rPr>
              <a:t>latform</a:t>
            </a:r>
            <a:r>
              <a:rPr lang="pl-PL" b="1" dirty="0">
                <a:solidFill>
                  <a:srgbClr val="00AAAE"/>
                </a:solidFill>
              </a:rPr>
              <a:t> </a:t>
            </a:r>
            <a:r>
              <a:rPr lang="pl-PL" b="1" dirty="0"/>
              <a:t>- </a:t>
            </a:r>
            <a:r>
              <a:rPr lang="en-US" dirty="0"/>
              <a:t>functionality </a:t>
            </a:r>
            <a:r>
              <a:rPr lang="pl-PL" dirty="0"/>
              <a:t>of TCS AH</a:t>
            </a:r>
            <a:endParaRPr lang="en-GB" b="1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0BB132A2-DCA1-65E9-6B5C-34085E8A4FCC}"/>
              </a:ext>
            </a:extLst>
          </p:cNvPr>
          <p:cNvSpPr/>
          <p:nvPr/>
        </p:nvSpPr>
        <p:spPr>
          <a:xfrm>
            <a:off x="4845397" y="5978826"/>
            <a:ext cx="705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The geophysical safety system for mine support pillars</a:t>
            </a:r>
            <a:endParaRPr lang="pl-PL" dirty="0"/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F72A047B-104C-2696-94F6-4DB1490F4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0" y="3185478"/>
            <a:ext cx="733477" cy="733477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BA51B10F-2EBF-2394-53E9-859B66A36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2" y="3901743"/>
            <a:ext cx="738220" cy="7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7971373-9A85-717F-A513-06E48FFC7AFE}"/>
              </a:ext>
            </a:extLst>
          </p:cNvPr>
          <p:cNvSpPr txBox="1"/>
          <p:nvPr/>
        </p:nvSpPr>
        <p:spPr>
          <a:xfrm>
            <a:off x="152400" y="842335"/>
            <a:ext cx="12039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PROJECT </a:t>
            </a:r>
            <a:r>
              <a:rPr lang="pl-PL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name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TCS AH (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Thematic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Services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Anthropogenic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Hazard) węzeł tematyczny dla zagrożeń antropogenicznych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 panose="020F0502020204030204" pitchFamily="34" charset="0"/>
            </a:endParaRPr>
          </a:p>
          <a:p>
            <a:pPr algn="l" rtl="0" fontAlgn="base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FUNDING PROGRAMME: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the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the Polish Roadmap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consortia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/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CONNECTED to the: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Plate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Observing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System,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Research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Infrastructure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Consortium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(EPOS ERIC) – EPOS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Thematic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Service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Anthropogenic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Hazards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PARTICIPANTS: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IG PAS, CYFRONET, CMI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FUNDING AMOUNT: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4 075 000,00 PLN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 = 930 000 EUR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PERIOD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1/02/2021 – 31/12/2023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E5F164-487C-CB2D-C1A6-47B2037D9152}"/>
              </a:ext>
            </a:extLst>
          </p:cNvPr>
          <p:cNvSpPr txBox="1"/>
          <p:nvPr/>
        </p:nvSpPr>
        <p:spPr>
          <a:xfrm>
            <a:off x="7002966" y="5163015"/>
            <a:ext cx="4900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TASK 1: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TCS AH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Governance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Coordination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TASK 2: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TCS-ICS Integration​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TASK 3: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OUTREACH and DISSEMINATION​</a:t>
            </a:r>
            <a:endParaRPr lang="pl-PL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TASK 4: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EPISODES Platform and DATA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Centres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33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D81A15-8989-9668-508A-C6823D9BDA40}"/>
              </a:ext>
            </a:extLst>
          </p:cNvPr>
          <p:cNvSpPr txBox="1"/>
          <p:nvPr/>
        </p:nvSpPr>
        <p:spPr>
          <a:xfrm>
            <a:off x="774864" y="1483112"/>
            <a:ext cx="1064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On </a:t>
            </a:r>
            <a:r>
              <a:rPr lang="pl-PL" sz="2400" dirty="0" err="1"/>
              <a:t>behalf</a:t>
            </a:r>
            <a:r>
              <a:rPr lang="pl-PL" sz="2400" dirty="0"/>
              <a:t> of the EPOS </a:t>
            </a:r>
            <a:r>
              <a:rPr lang="pl-PL" sz="2400" dirty="0" err="1"/>
              <a:t>Polish</a:t>
            </a:r>
            <a:r>
              <a:rPr lang="pl-PL" sz="2400" dirty="0"/>
              <a:t> </a:t>
            </a:r>
            <a:r>
              <a:rPr lang="pl-PL" sz="2400" dirty="0" err="1"/>
              <a:t>community</a:t>
            </a:r>
            <a:r>
              <a:rPr lang="pl-PL" sz="2400" dirty="0"/>
              <a:t> I </a:t>
            </a:r>
            <a:r>
              <a:rPr lang="pl-PL" sz="2400" dirty="0" err="1"/>
              <a:t>would</a:t>
            </a:r>
            <a:r>
              <a:rPr lang="pl-PL" sz="2400" dirty="0"/>
              <a:t> </a:t>
            </a:r>
            <a:r>
              <a:rPr lang="pl-PL" sz="2400" dirty="0" err="1"/>
              <a:t>like</a:t>
            </a:r>
            <a:r>
              <a:rPr lang="pl-PL" sz="2400" dirty="0"/>
              <a:t> to </a:t>
            </a:r>
            <a:r>
              <a:rPr lang="pl-PL" sz="2400" dirty="0" err="1"/>
              <a:t>thank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for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/>
              <a:t>attention</a:t>
            </a:r>
            <a:endParaRPr lang="pl-PL" sz="2400" dirty="0"/>
          </a:p>
        </p:txBody>
      </p:sp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153903D0-F78D-B22D-284B-200D5F17F34D}"/>
              </a:ext>
            </a:extLst>
          </p:cNvPr>
          <p:cNvSpPr/>
          <p:nvPr/>
        </p:nvSpPr>
        <p:spPr>
          <a:xfrm>
            <a:off x="4661210" y="2509024"/>
            <a:ext cx="2330605" cy="2252547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923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6116</TotalTime>
  <Words>615</Words>
  <Application>Microsoft Macintosh PowerPoint</Application>
  <PresentationFormat>Panoramiczny</PresentationFormat>
  <Paragraphs>75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Open Sans</vt:lpstr>
      <vt:lpstr>Segoe UI</vt:lpstr>
      <vt:lpstr>Source Sans Pro</vt:lpstr>
      <vt:lpstr>Times New Roman</vt:lpstr>
      <vt:lpstr>Tema di Office</vt:lpstr>
      <vt:lpstr>EPOS PL</vt:lpstr>
      <vt:lpstr>Prezentacja programu PowerPoint</vt:lpstr>
      <vt:lpstr>Funding mechanisms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Anna Leśnodorska</cp:lastModifiedBy>
  <cp:revision>290</cp:revision>
  <dcterms:created xsi:type="dcterms:W3CDTF">2021-05-05T12:54:12Z</dcterms:created>
  <dcterms:modified xsi:type="dcterms:W3CDTF">2024-03-11T16:34:18Z</dcterms:modified>
</cp:coreProperties>
</file>