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1025" r:id="rId3"/>
    <p:sldId id="1028" r:id="rId4"/>
    <p:sldId id="269" r:id="rId5"/>
    <p:sldId id="991" r:id="rId6"/>
    <p:sldId id="992" r:id="rId7"/>
    <p:sldId id="1027" r:id="rId8"/>
    <p:sldId id="993" r:id="rId9"/>
    <p:sldId id="994" r:id="rId10"/>
    <p:sldId id="995" r:id="rId11"/>
    <p:sldId id="996" r:id="rId12"/>
    <p:sldId id="1026" r:id="rId13"/>
    <p:sldId id="997" r:id="rId14"/>
    <p:sldId id="1010" r:id="rId15"/>
    <p:sldId id="1020" r:id="rId16"/>
    <p:sldId id="1012" r:id="rId17"/>
    <p:sldId id="1013" r:id="rId18"/>
    <p:sldId id="1014" r:id="rId19"/>
    <p:sldId id="1017" r:id="rId20"/>
    <p:sldId id="1015" r:id="rId21"/>
    <p:sldId id="1018" r:id="rId22"/>
    <p:sldId id="1016" r:id="rId23"/>
    <p:sldId id="1024" r:id="rId24"/>
    <p:sldId id="693" r:id="rId25"/>
    <p:sldId id="990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6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6630" userDrawn="1">
          <p15:clr>
            <a:srgbClr val="A4A3A4"/>
          </p15:clr>
        </p15:guide>
        <p15:guide id="6" pos="3545" userDrawn="1">
          <p15:clr>
            <a:srgbClr val="A4A3A4"/>
          </p15:clr>
        </p15:guide>
        <p15:guide id="7" pos="3500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7A81FF"/>
    <a:srgbClr val="0096FF"/>
    <a:srgbClr val="00FDFF"/>
    <a:srgbClr val="76D6FF"/>
    <a:srgbClr val="F6C143"/>
    <a:srgbClr val="275536"/>
    <a:srgbClr val="698CA8"/>
    <a:srgbClr val="415464"/>
    <a:srgbClr val="9C7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55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993" y="54"/>
      </p:cViewPr>
      <p:guideLst>
        <p:guide pos="166"/>
        <p:guide orient="horz" pos="346"/>
        <p:guide orient="horz" pos="2636"/>
        <p:guide pos="7514"/>
        <p:guide pos="6630"/>
        <p:guide pos="3545"/>
        <p:guide pos="35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randj\AppData\Local\Temp\pid-2948\m3g_epos_report%20(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Sheet3!$I$1:$I$47</c:f>
              <c:numCache>
                <c:formatCode>General</c:formatCode>
                <c:ptCount val="47"/>
                <c:pt idx="0">
                  <c:v>2017.7916666666667</c:v>
                </c:pt>
                <c:pt idx="1">
                  <c:v>2018.125</c:v>
                </c:pt>
                <c:pt idx="2">
                  <c:v>2018.2083333333333</c:v>
                </c:pt>
                <c:pt idx="3">
                  <c:v>2018.2916666666667</c:v>
                </c:pt>
                <c:pt idx="4">
                  <c:v>2018.375</c:v>
                </c:pt>
                <c:pt idx="5">
                  <c:v>2018.4583333333333</c:v>
                </c:pt>
                <c:pt idx="6">
                  <c:v>2018.5416666666667</c:v>
                </c:pt>
                <c:pt idx="7">
                  <c:v>2018.625</c:v>
                </c:pt>
                <c:pt idx="8">
                  <c:v>2018.875</c:v>
                </c:pt>
                <c:pt idx="9">
                  <c:v>2018.9583333333333</c:v>
                </c:pt>
                <c:pt idx="10">
                  <c:v>2019.125</c:v>
                </c:pt>
                <c:pt idx="11">
                  <c:v>2019.2083333333333</c:v>
                </c:pt>
                <c:pt idx="12">
                  <c:v>2019.4583333333333</c:v>
                </c:pt>
                <c:pt idx="13">
                  <c:v>2020.125</c:v>
                </c:pt>
                <c:pt idx="14">
                  <c:v>2020.2916666666667</c:v>
                </c:pt>
                <c:pt idx="15">
                  <c:v>2020.375</c:v>
                </c:pt>
                <c:pt idx="16">
                  <c:v>2020.4583333333333</c:v>
                </c:pt>
                <c:pt idx="17">
                  <c:v>2020.625</c:v>
                </c:pt>
                <c:pt idx="18">
                  <c:v>2020.7916666666667</c:v>
                </c:pt>
                <c:pt idx="19">
                  <c:v>2020.9583333333333</c:v>
                </c:pt>
                <c:pt idx="20">
                  <c:v>2021.2083333333333</c:v>
                </c:pt>
                <c:pt idx="21">
                  <c:v>2021.375</c:v>
                </c:pt>
                <c:pt idx="22">
                  <c:v>2021.4583333333333</c:v>
                </c:pt>
                <c:pt idx="23">
                  <c:v>2021.5416666666667</c:v>
                </c:pt>
                <c:pt idx="24">
                  <c:v>2021.7083333333333</c:v>
                </c:pt>
                <c:pt idx="25">
                  <c:v>2021.7916666666667</c:v>
                </c:pt>
                <c:pt idx="26">
                  <c:v>2021.875</c:v>
                </c:pt>
                <c:pt idx="27">
                  <c:v>2021.9583333333333</c:v>
                </c:pt>
                <c:pt idx="28">
                  <c:v>2022.0416666666667</c:v>
                </c:pt>
                <c:pt idx="29">
                  <c:v>2022.125</c:v>
                </c:pt>
                <c:pt idx="30">
                  <c:v>2022.2916666666667</c:v>
                </c:pt>
                <c:pt idx="31">
                  <c:v>2022.375</c:v>
                </c:pt>
                <c:pt idx="32">
                  <c:v>2022.4583333333333</c:v>
                </c:pt>
                <c:pt idx="33">
                  <c:v>2022.625</c:v>
                </c:pt>
                <c:pt idx="34">
                  <c:v>2022.7083333333333</c:v>
                </c:pt>
                <c:pt idx="35">
                  <c:v>2022.875</c:v>
                </c:pt>
                <c:pt idx="36">
                  <c:v>2022.9583333333333</c:v>
                </c:pt>
                <c:pt idx="37">
                  <c:v>2023.125</c:v>
                </c:pt>
                <c:pt idx="38">
                  <c:v>2023.2083333333333</c:v>
                </c:pt>
                <c:pt idx="39">
                  <c:v>2023.2916666666667</c:v>
                </c:pt>
                <c:pt idx="40">
                  <c:v>2023.375</c:v>
                </c:pt>
                <c:pt idx="41">
                  <c:v>2023.4583333333333</c:v>
                </c:pt>
                <c:pt idx="42">
                  <c:v>2023.5416666666667</c:v>
                </c:pt>
                <c:pt idx="43">
                  <c:v>2023.625</c:v>
                </c:pt>
                <c:pt idx="44">
                  <c:v>2023.7083333333333</c:v>
                </c:pt>
                <c:pt idx="45">
                  <c:v>2023.7916666666667</c:v>
                </c:pt>
                <c:pt idx="46">
                  <c:v>2023.875</c:v>
                </c:pt>
              </c:numCache>
            </c:numRef>
          </c:xVal>
          <c:yVal>
            <c:numRef>
              <c:f>Sheet3!$J$1:$J$47</c:f>
              <c:numCache>
                <c:formatCode>General</c:formatCode>
                <c:ptCount val="47"/>
                <c:pt idx="0">
                  <c:v>9</c:v>
                </c:pt>
                <c:pt idx="1">
                  <c:v>26</c:v>
                </c:pt>
                <c:pt idx="2">
                  <c:v>54</c:v>
                </c:pt>
                <c:pt idx="3">
                  <c:v>108</c:v>
                </c:pt>
                <c:pt idx="4">
                  <c:v>128</c:v>
                </c:pt>
                <c:pt idx="5">
                  <c:v>134</c:v>
                </c:pt>
                <c:pt idx="6">
                  <c:v>141</c:v>
                </c:pt>
                <c:pt idx="7">
                  <c:v>178</c:v>
                </c:pt>
                <c:pt idx="8">
                  <c:v>179</c:v>
                </c:pt>
                <c:pt idx="9">
                  <c:v>183</c:v>
                </c:pt>
                <c:pt idx="10">
                  <c:v>184</c:v>
                </c:pt>
                <c:pt idx="11">
                  <c:v>185</c:v>
                </c:pt>
                <c:pt idx="12">
                  <c:v>187</c:v>
                </c:pt>
                <c:pt idx="13">
                  <c:v>188</c:v>
                </c:pt>
                <c:pt idx="14">
                  <c:v>192</c:v>
                </c:pt>
                <c:pt idx="15">
                  <c:v>197</c:v>
                </c:pt>
                <c:pt idx="16">
                  <c:v>205</c:v>
                </c:pt>
                <c:pt idx="17">
                  <c:v>209</c:v>
                </c:pt>
                <c:pt idx="18">
                  <c:v>224</c:v>
                </c:pt>
                <c:pt idx="19">
                  <c:v>226</c:v>
                </c:pt>
                <c:pt idx="20">
                  <c:v>227</c:v>
                </c:pt>
                <c:pt idx="21">
                  <c:v>236</c:v>
                </c:pt>
                <c:pt idx="22">
                  <c:v>239</c:v>
                </c:pt>
                <c:pt idx="23">
                  <c:v>241</c:v>
                </c:pt>
                <c:pt idx="24">
                  <c:v>243</c:v>
                </c:pt>
                <c:pt idx="25">
                  <c:v>261</c:v>
                </c:pt>
                <c:pt idx="26">
                  <c:v>280</c:v>
                </c:pt>
                <c:pt idx="27">
                  <c:v>297</c:v>
                </c:pt>
                <c:pt idx="28">
                  <c:v>300</c:v>
                </c:pt>
                <c:pt idx="29">
                  <c:v>305</c:v>
                </c:pt>
                <c:pt idx="30">
                  <c:v>306</c:v>
                </c:pt>
                <c:pt idx="31">
                  <c:v>311</c:v>
                </c:pt>
                <c:pt idx="32">
                  <c:v>312</c:v>
                </c:pt>
                <c:pt idx="33">
                  <c:v>315</c:v>
                </c:pt>
                <c:pt idx="34">
                  <c:v>316</c:v>
                </c:pt>
                <c:pt idx="35">
                  <c:v>319</c:v>
                </c:pt>
                <c:pt idx="36">
                  <c:v>324</c:v>
                </c:pt>
                <c:pt idx="37">
                  <c:v>329</c:v>
                </c:pt>
                <c:pt idx="38">
                  <c:v>375</c:v>
                </c:pt>
                <c:pt idx="39">
                  <c:v>392</c:v>
                </c:pt>
                <c:pt idx="40">
                  <c:v>408</c:v>
                </c:pt>
                <c:pt idx="41">
                  <c:v>418</c:v>
                </c:pt>
                <c:pt idx="42">
                  <c:v>419</c:v>
                </c:pt>
                <c:pt idx="43">
                  <c:v>428</c:v>
                </c:pt>
                <c:pt idx="44">
                  <c:v>429</c:v>
                </c:pt>
                <c:pt idx="45">
                  <c:v>437</c:v>
                </c:pt>
                <c:pt idx="46">
                  <c:v>440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70-488C-AF16-C661316B2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263824"/>
        <c:axId val="667263104"/>
      </c:scatterChart>
      <c:valAx>
        <c:axId val="667263824"/>
        <c:scaling>
          <c:orientation val="minMax"/>
          <c:max val="202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263104"/>
        <c:crosses val="autoZero"/>
        <c:crossBetween val="midCat"/>
      </c:valAx>
      <c:valAx>
        <c:axId val="667263104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263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89D2618-057A-A541-B388-217B7607CE32}" type="datetimeFigureOut">
              <a:rPr lang="it-IT" smtClean="0"/>
              <a:pPr/>
              <a:t>11/03/2024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014C21A2-60AD-334E-9C41-2DC0EF94D36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8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6917F-45B8-844E-A08C-0A84EBCB4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2088E-A2E5-1B40-B930-A1C777F22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9F521F-43A9-E64D-80A9-92042078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C34D8-DAE5-1442-A238-7830BB53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ED46DA-2940-B347-BA42-539F38B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61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344A0-E3CB-9142-9F20-A199C00C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222FB2-8118-724C-937E-DD4BE19C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CAC4A-872F-A546-8132-996DEEF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BAC3C4-B470-F041-A7FB-B68379CA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45F620-7670-5443-8A6F-E97921AC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1B0A3-4B74-854E-AA21-B9320E01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53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0748E1-417D-D444-A649-115A7A57A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9610"/>
            <a:ext cx="10515600" cy="22330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C4902-302F-DD40-B41A-CB3B0BBF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EDF8F6-2478-A345-86CE-263C92F8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D24A09-0147-EF4D-BF73-1E65F278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55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64292-D0E6-D341-B154-EC70C0C0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B65797-ED89-5A4D-BDBC-259C7552E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0A6736-1641-BC45-A2C7-CFCF077B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AEF0D6-7CD6-F849-BF19-BB84FCB8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D8B44C-12FC-AF4D-B37B-B8140151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743896-F6B8-9947-BE63-2B2C4C0D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16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A90186-9173-2544-9015-817BDBD1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6858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kern="1200" noProof="0" dirty="0">
                <a:solidFill>
                  <a:srgbClr val="27553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27A52C-450B-FD4E-A736-C6FF1EB6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B63EE2-01EC-9245-950E-9AC059E0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57FA33-9734-874C-991E-47C6070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883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C4DD10-03F4-8D4E-8CEA-DD00CF88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DFA2A2-60D4-8241-B391-1E99B8FD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3A6B78-DD91-3F4B-81C2-37CD0107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249F3-8563-B848-829F-0913562C8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49300"/>
            <a:ext cx="3932237" cy="1308100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b="1" kern="1200" dirty="0">
                <a:solidFill>
                  <a:srgbClr val="27553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4FC632-E4D9-474A-B216-12EEDEE95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C1A5D-67C8-3949-8E8E-4E0EAA12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B296A6-1CBA-9A40-A038-4627496A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31A18F-A3F5-884F-A4F6-CE86DF4B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005375-C923-924C-97AE-7EECB9FD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25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2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AFB94F-C428-4DFB-8665-A0894593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69" y="1415133"/>
            <a:ext cx="10515600" cy="4874803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13AF0C8-497A-417C-B6C7-DD063FFC47EA}"/>
              </a:ext>
            </a:extLst>
          </p:cNvPr>
          <p:cNvSpPr txBox="1"/>
          <p:nvPr userDrawn="1"/>
        </p:nvSpPr>
        <p:spPr>
          <a:xfrm>
            <a:off x="11620072" y="6524090"/>
            <a:ext cx="472611" cy="3339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D54B88B0-9F24-42EE-A469-D0EFE63890DB}" type="slidenum">
              <a:rPr lang="sv-SE" sz="1400" smtClean="0"/>
              <a:t>‹#›</a:t>
            </a:fld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2890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4DE853-B1D4-CF4A-811E-CE5CCB56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C85B27-AA28-254F-B7D8-F41B1E37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pic>
        <p:nvPicPr>
          <p:cNvPr id="5" name="Picture 5" descr="euref">
            <a:extLst>
              <a:ext uri="{FF2B5EF4-FFF2-40B4-BE49-F238E27FC236}">
                <a16:creationId xmlns:a16="http://schemas.microsoft.com/office/drawing/2014/main" id="{AD1D33E7-D39D-E6F4-00EE-2A2CB9A6C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550748" y="67353"/>
            <a:ext cx="578155" cy="61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48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noProof="0" dirty="0">
          <a:solidFill>
            <a:srgbClr val="275536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tmateriet.se/doi/10.23701/sr.0001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ef.eu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nd.sgo-penc.hu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9A1342-2155-9604-2CC6-DE30785F8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9525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cap="none" dirty="0"/>
              <a:t>EUREF, and the link between EUREF and EPOS</a:t>
            </a:r>
            <a:endParaRPr lang="en-US" sz="3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A1B125E-39F6-36ED-53AC-8EF48D7A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6221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EPOS days, 11-14 March 2024, Rome, Italy</a:t>
            </a:r>
          </a:p>
          <a:p>
            <a:endParaRPr lang="en-US" dirty="0"/>
          </a:p>
          <a:p>
            <a:r>
              <a:rPr lang="en-US" dirty="0"/>
              <a:t>Juliette Legrand, Martin </a:t>
            </a:r>
            <a:r>
              <a:rPr lang="en-US" dirty="0" err="1"/>
              <a:t>Lidberg</a:t>
            </a:r>
            <a:r>
              <a:rPr lang="en-US" dirty="0"/>
              <a:t>, Carine </a:t>
            </a:r>
            <a:r>
              <a:rPr lang="en-US" dirty="0" err="1"/>
              <a:t>Bruyninx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Söhne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Dach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 A.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Kenyeres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K.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Kollo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T.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Liwosz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B.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Männel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R. Pacione, M. Sacher, J. Schwabe, C.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Völksen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J.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Zurutuza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A.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Araszkiewicz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Z.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Altamimi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A.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Caporali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Poutanen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J. A. Torres</a:t>
            </a:r>
          </a:p>
          <a:p>
            <a:endParaRPr lang="en-US" dirty="0"/>
          </a:p>
        </p:txBody>
      </p:sp>
      <p:pic>
        <p:nvPicPr>
          <p:cNvPr id="12" name="Bildobjekt 3">
            <a:extLst>
              <a:ext uri="{FF2B5EF4-FFF2-40B4-BE49-F238E27FC236}">
                <a16:creationId xmlns:a16="http://schemas.microsoft.com/office/drawing/2014/main" id="{751EA47C-07D1-AE1A-131F-901F08409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25" y="1387311"/>
            <a:ext cx="1857704" cy="1857704"/>
          </a:xfrm>
          <a:prstGeom prst="rect">
            <a:avLst/>
          </a:prstGeom>
        </p:spPr>
      </p:pic>
      <p:pic>
        <p:nvPicPr>
          <p:cNvPr id="13" name="Picture 5" descr="euref">
            <a:extLst>
              <a:ext uri="{FF2B5EF4-FFF2-40B4-BE49-F238E27FC236}">
                <a16:creationId xmlns:a16="http://schemas.microsoft.com/office/drawing/2014/main" id="{EEBA0D8A-E048-D2FA-0B3F-CA5261D0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0547" y="0"/>
            <a:ext cx="1561453" cy="165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18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05BF-68F4-DFE7-A877-53B9AD0F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EUREF WG on deformation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42806-D1D7-6646-E5EF-2048DF02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7450394" cy="47545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EuVeM2022:  European Velocity Model 2022 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dirty="0"/>
              <a:t>3D Gridded deformation model for Europe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dirty="0"/>
              <a:t>derived from EPN densification velocity field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dirty="0"/>
              <a:t>using collocation methodology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dirty="0"/>
              <a:t>Intended for scientific use and practical geodetic needs (such as coordinate transformations)</a:t>
            </a:r>
          </a:p>
          <a:p>
            <a:endParaRPr lang="en-US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EC9D1CE7-E328-A351-201E-69F6E966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784" y="549275"/>
            <a:ext cx="3635619" cy="371061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B77B83-D1FE-48A8-BAD4-B05C7A24ABBB}"/>
              </a:ext>
            </a:extLst>
          </p:cNvPr>
          <p:cNvSpPr txBox="1">
            <a:spLocks/>
          </p:cNvSpPr>
          <p:nvPr/>
        </p:nvSpPr>
        <p:spPr>
          <a:xfrm>
            <a:off x="838200" y="4218039"/>
            <a:ext cx="10883818" cy="227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dirty="0"/>
              <a:t>Strain rates (LM)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dirty="0"/>
              <a:t>Collaboration between EUREF Deformation Models Working Group and EPOS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https://www.lantmateriet.se/doi/10.23701/sr.0001</a:t>
            </a:r>
            <a:r>
              <a:rPr lang="en-US" dirty="0"/>
              <a:t> 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dirty="0"/>
              <a:t>Preliminary version calculated from EPN densification velocity field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dirty="0"/>
              <a:t>Future versions calculated from EPND-EPOS velocities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59B39-63AF-41B0-3F53-AAE5DE159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846451-708F-7BBC-F247-445432AB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European Vertical Reference System and Frame, EVRS/EVRF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38EEA8-BB75-CE94-59D7-DCB75E7C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884" y="1415133"/>
            <a:ext cx="6727115" cy="510289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E7E6E6"/>
                </a:highlight>
                <a:latin typeface="+mn-lt"/>
              </a:rPr>
              <a:t>EVRS </a:t>
            </a:r>
            <a:r>
              <a:rPr lang="en-US" sz="2000" dirty="0">
                <a:latin typeface="+mn-lt"/>
              </a:rPr>
              <a:t>is realized through a common adjustment of available </a:t>
            </a:r>
            <a:r>
              <a:rPr lang="en-US" sz="2000" dirty="0">
                <a:highlight>
                  <a:srgbClr val="E7E6E6"/>
                </a:highlight>
                <a:latin typeface="+mn-lt"/>
              </a:rPr>
              <a:t>national precise levelling networks </a:t>
            </a:r>
            <a:r>
              <a:rPr lang="en-US" sz="2000" dirty="0">
                <a:latin typeface="+mn-lt"/>
              </a:rPr>
              <a:t>that form the United European Levelling Network, </a:t>
            </a:r>
            <a:r>
              <a:rPr lang="en-US" sz="2000" dirty="0">
                <a:highlight>
                  <a:srgbClr val="E7E6E6"/>
                </a:highlight>
                <a:latin typeface="+mn-lt"/>
              </a:rPr>
              <a:t>UELN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height reference is the level of </a:t>
            </a:r>
            <a:r>
              <a:rPr lang="en-US" sz="2000" dirty="0" err="1">
                <a:latin typeface="+mn-lt"/>
              </a:rPr>
              <a:t>Normaal</a:t>
            </a:r>
            <a:r>
              <a:rPr lang="en-US" sz="2000" dirty="0">
                <a:latin typeface="+mn-lt"/>
              </a:rPr>
              <a:t> Amsterdam </a:t>
            </a:r>
            <a:r>
              <a:rPr lang="en-US" sz="2000" dirty="0" err="1">
                <a:latin typeface="+mn-lt"/>
              </a:rPr>
              <a:t>Peil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>
                <a:highlight>
                  <a:srgbClr val="E7E6E6"/>
                </a:highlight>
                <a:latin typeface="+mn-lt"/>
              </a:rPr>
              <a:t>NAP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recent realization </a:t>
            </a:r>
            <a:r>
              <a:rPr lang="en-US" sz="2000" dirty="0">
                <a:highlight>
                  <a:srgbClr val="E7E6E6"/>
                </a:highlight>
                <a:latin typeface="+mn-lt"/>
              </a:rPr>
              <a:t>EVRF2019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~</a:t>
            </a:r>
            <a:r>
              <a:rPr lang="en-US" sz="2000" dirty="0">
                <a:highlight>
                  <a:srgbClr val="E7E6E6"/>
                </a:highlight>
              </a:rPr>
              <a:t>14 000 observations</a:t>
            </a:r>
            <a:r>
              <a:rPr lang="en-US" sz="2000" dirty="0"/>
              <a:t> / ~</a:t>
            </a:r>
            <a:r>
              <a:rPr lang="en-US" sz="2000" dirty="0">
                <a:highlight>
                  <a:srgbClr val="E7E6E6"/>
                </a:highlight>
              </a:rPr>
              <a:t>11 000 unknowns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Average standard uncertainty ~</a:t>
            </a:r>
            <a:r>
              <a:rPr lang="en-US" sz="2000" dirty="0">
                <a:highlight>
                  <a:srgbClr val="E7E6E6"/>
                </a:highlight>
              </a:rPr>
              <a:t>1mm/</a:t>
            </a:r>
            <a:r>
              <a:rPr lang="en-US" sz="2000" dirty="0">
                <a:highlight>
                  <a:srgbClr val="E7E6E6"/>
                </a:highlight>
                <a:cs typeface="Arial" panose="020B0604020202020204" pitchFamily="34" charset="0"/>
              </a:rPr>
              <a:t>√</a:t>
            </a:r>
            <a:r>
              <a:rPr lang="en-US" sz="2000" dirty="0">
                <a:highlight>
                  <a:srgbClr val="E7E6E6"/>
                </a:highlight>
              </a:rPr>
              <a:t>km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Reduced to </a:t>
            </a:r>
            <a:r>
              <a:rPr lang="en-US" sz="2000" dirty="0">
                <a:highlight>
                  <a:srgbClr val="E7E6E6"/>
                </a:highlight>
              </a:rPr>
              <a:t>epoch 2000.0 </a:t>
            </a:r>
            <a:r>
              <a:rPr lang="en-US" sz="2000" dirty="0"/>
              <a:t>for areas with clear secular velocities where velocity models are available (Fennoscandia and Switzerland)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Provides physical height reference e.g. used to understand water level around Europe, including sea level topography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F2BA31-BE3A-BDF9-6185-5661277C9C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359"/>
            <a:ext cx="5327650" cy="457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9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DDFB-8129-9C18-9E12-C2EFB5D7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EUREF – EPOS link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95399-1720-884C-0343-381941FE4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5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B8156-3E0A-2674-C579-E73F2DD5D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7C91-C19C-7247-8245-A185A062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EUREF – EPOS link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77E34-2584-EC89-8995-213090A9C74D}"/>
              </a:ext>
            </a:extLst>
          </p:cNvPr>
          <p:cNvSpPr txBox="1"/>
          <p:nvPr/>
        </p:nvSpPr>
        <p:spPr>
          <a:xfrm>
            <a:off x="174171" y="1229440"/>
            <a:ext cx="6400799" cy="5324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2011: EPOS reaches out to EUREF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2015: Start EPOS Implementation Phase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2018: Signature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of the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consortium agreement 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2019: EUREF resolution encouraging its members to contribute to EPOS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2020: Start of EPOS Pilot Operational Phase  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2022: Formalization of collaboration EUREF-EPOS: Signature of MoU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2023: Start of the EPOS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Operational Phase </a:t>
            </a: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2024: Signature of a EPOS/EUREF Work Plan </a:t>
            </a:r>
          </a:p>
        </p:txBody>
      </p:sp>
      <p:sp>
        <p:nvSpPr>
          <p:cNvPr id="5" name="Right Arrow 10">
            <a:extLst>
              <a:ext uri="{FF2B5EF4-FFF2-40B4-BE49-F238E27FC236}">
                <a16:creationId xmlns:a16="http://schemas.microsoft.com/office/drawing/2014/main" id="{C0F5947E-2868-95D4-FCFB-E23BADBAD41F}"/>
              </a:ext>
            </a:extLst>
          </p:cNvPr>
          <p:cNvSpPr/>
          <p:nvPr/>
        </p:nvSpPr>
        <p:spPr>
          <a:xfrm rot="10800000">
            <a:off x="5225523" y="1265297"/>
            <a:ext cx="1754158" cy="36168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779EC9-2F33-8A25-7DCA-B5BA10BAF50B}"/>
              </a:ext>
            </a:extLst>
          </p:cNvPr>
          <p:cNvSpPr/>
          <p:nvPr/>
        </p:nvSpPr>
        <p:spPr>
          <a:xfrm>
            <a:off x="6908800" y="1000437"/>
            <a:ext cx="5109029" cy="3093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EPOS ambition out of the scope of EUREF</a:t>
            </a:r>
          </a:p>
          <a:p>
            <a:pPr algn="ctr">
              <a:spcAft>
                <a:spcPts val="300"/>
              </a:spcAft>
            </a:pP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3000+ stations </a:t>
            </a:r>
          </a:p>
          <a:p>
            <a:pPr algn="ctr">
              <a:spcAft>
                <a:spcPts val="300"/>
              </a:spcAft>
            </a:pP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Less strict guidelines</a:t>
            </a:r>
          </a:p>
          <a:p>
            <a:pPr algn="ctr">
              <a:spcAft>
                <a:spcPts val="300"/>
              </a:spcAft>
            </a:pP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roducts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focusing on solid earth research</a:t>
            </a:r>
          </a:p>
          <a:p>
            <a:pPr algn="ctr">
              <a:spcAft>
                <a:spcPts val="300"/>
              </a:spcAft>
            </a:pP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But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harmonization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with EUREF </a:t>
            </a:r>
            <a:b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must be guaranteed!</a:t>
            </a:r>
          </a:p>
          <a:p>
            <a:pPr algn="ctr"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EUREF appointed person to </a:t>
            </a:r>
            <a:b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ensure </a:t>
            </a:r>
            <a:r>
              <a:rPr lang="en-GB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interface</a:t>
            </a: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with EPOS</a:t>
            </a:r>
            <a:endParaRPr lang="en-U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70B37-42C6-DE57-007F-C1F5A5003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D0D5-0E75-C8ED-2FC3-31787FCA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EUREF – EPOS link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714913-482C-DF52-582F-03AC495BE8C0}"/>
              </a:ext>
            </a:extLst>
          </p:cNvPr>
          <p:cNvSpPr txBox="1"/>
          <p:nvPr/>
        </p:nvSpPr>
        <p:spPr>
          <a:xfrm>
            <a:off x="174171" y="1229440"/>
            <a:ext cx="6400799" cy="5324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2011: EPOS reaches out to EUREF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2015: Start EPOS Implementation Phase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2018: Signature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of the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consortium agreement 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2019: EUREF resolution encouraging its members to contribute to EPOS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2020: Start of EPOS Pilot Operational Phase  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2022: Formalization of collaboration EUREF-EPOS: Signature of MoU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2023: Start of the EPOS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Operational Phase </a:t>
            </a: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2024: Signature of a EPOS/EUREF Work Plan </a:t>
            </a: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C3110CB0-BE53-2AEA-49C6-20737E270C41}"/>
              </a:ext>
            </a:extLst>
          </p:cNvPr>
          <p:cNvSpPr/>
          <p:nvPr/>
        </p:nvSpPr>
        <p:spPr>
          <a:xfrm rot="10800000">
            <a:off x="4905829" y="1889713"/>
            <a:ext cx="2141975" cy="36168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9375EF-8BE2-2496-3656-AB829B49D309}"/>
              </a:ext>
            </a:extLst>
          </p:cNvPr>
          <p:cNvSpPr/>
          <p:nvPr/>
        </p:nvSpPr>
        <p:spPr>
          <a:xfrm>
            <a:off x="6756400" y="133705"/>
            <a:ext cx="5261429" cy="3016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EUREF is not a legal entity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Several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Agencies participating to EUREF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helped to: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shape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the future EPOS </a:t>
            </a: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infrastructure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start of the development of an </a:t>
            </a: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interface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between EUREF data centers and product and EPOS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assure EUREF </a:t>
            </a: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standards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are transposed to EPOS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32D1-7FA9-87A5-3879-B2CDD18F9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133" y="3796253"/>
            <a:ext cx="5139010" cy="20313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ROB started to develop a common tool for GNSS station </a:t>
            </a:r>
            <a:r>
              <a:rPr lang="en-GB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medatata</a:t>
            </a: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management: M</a:t>
            </a:r>
            <a:r>
              <a:rPr lang="en-GB" sz="20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G</a:t>
            </a:r>
          </a:p>
          <a:p>
            <a:pPr marL="0"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One place to handle stations common to EPOS and EUREF</a:t>
            </a:r>
          </a:p>
          <a:p>
            <a:pPr marL="0"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M3G under permanent development: both EUREF and EPOS share a common desire to evolve towards FAIR data principles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7013D-0B50-62BC-E666-A3090D01F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16" t="24446" r="25527" b="64910"/>
          <a:stretch/>
        </p:blipFill>
        <p:spPr>
          <a:xfrm>
            <a:off x="9027378" y="3213405"/>
            <a:ext cx="2995493" cy="5567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138E86-B8B5-BC85-F1E4-FF6043CC0CE5}"/>
              </a:ext>
            </a:extLst>
          </p:cNvPr>
          <p:cNvSpPr/>
          <p:nvPr/>
        </p:nvSpPr>
        <p:spPr>
          <a:xfrm>
            <a:off x="6944134" y="5927072"/>
            <a:ext cx="513901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 consensus in EUREF GB to include the whole EPN in EPOS</a:t>
            </a:r>
          </a:p>
        </p:txBody>
      </p:sp>
    </p:spTree>
    <p:extLst>
      <p:ext uri="{BB962C8B-B14F-4D97-AF65-F5344CB8AC3E}">
        <p14:creationId xmlns:p14="http://schemas.microsoft.com/office/powerpoint/2010/main" val="1081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B9E7-11E2-3EF1-33F3-4C2FFB79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EPN stations integrated in EPOS 			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E77D8A-C83C-7EB8-BE3E-3FE8B0975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1437" y="783672"/>
            <a:ext cx="5281755" cy="5705838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9E9518-7FA2-32C5-07A4-7A6A95B75CE3}"/>
              </a:ext>
            </a:extLst>
          </p:cNvPr>
          <p:cNvSpPr txBox="1">
            <a:spLocks/>
          </p:cNvSpPr>
          <p:nvPr/>
        </p:nvSpPr>
        <p:spPr>
          <a:xfrm>
            <a:off x="897658" y="1234048"/>
            <a:ext cx="5198342" cy="18208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000" dirty="0">
                <a:cs typeface="Segoe UI" panose="020B0502040204020203" pitchFamily="34" charset="0"/>
              </a:rPr>
              <a:t>EUREF doesn’t own the GNSS data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sz="2000" dirty="0">
                <a:cs typeface="Segoe UI" panose="020B0502040204020203" pitchFamily="34" charset="0"/>
              </a:rPr>
              <a:t>need for </a:t>
            </a:r>
            <a:r>
              <a:rPr lang="en-US" sz="2000" dirty="0">
                <a:cs typeface="Segoe UI" panose="020B0502040204020203" pitchFamily="34" charset="0"/>
              </a:rPr>
              <a:t>explicit permission of </a:t>
            </a:r>
            <a:r>
              <a:rPr lang="en-GB" sz="2000" dirty="0">
                <a:cs typeface="Segoe UI" panose="020B0502040204020203" pitchFamily="34" charset="0"/>
              </a:rPr>
              <a:t>each individual data providers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dirty="0">
                <a:cs typeface="Segoe UI" panose="020B0502040204020203" pitchFamily="34" charset="0"/>
              </a:rPr>
              <a:t>440 from 507 EPN stations in EPOS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8EB231-F279-7CE5-8007-214C7E6FFFA6}"/>
              </a:ext>
            </a:extLst>
          </p:cNvPr>
          <p:cNvSpPr txBox="1">
            <a:spLocks/>
          </p:cNvSpPr>
          <p:nvPr/>
        </p:nvSpPr>
        <p:spPr>
          <a:xfrm>
            <a:off x="6761437" y="783672"/>
            <a:ext cx="2162249" cy="521147"/>
          </a:xfrm>
          <a:prstGeom prst="rect">
            <a:avLst/>
          </a:prstGeom>
          <a:solidFill>
            <a:schemeClr val="bg1"/>
          </a:solidFill>
          <a:ln>
            <a:solidFill>
              <a:srgbClr val="D4DAD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EPN stations in EPOS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EPN stations not in EPOS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1F9D50-D764-48EB-3F53-3D1CB4BE5BFA}"/>
              </a:ext>
            </a:extLst>
          </p:cNvPr>
          <p:cNvGraphicFramePr>
            <a:graphicFrameLocks/>
          </p:cNvGraphicFramePr>
          <p:nvPr/>
        </p:nvGraphicFramePr>
        <p:xfrm>
          <a:off x="1055688" y="35301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EC24362-5A0F-CE9E-ED85-A72D431E3982}"/>
              </a:ext>
            </a:extLst>
          </p:cNvPr>
          <p:cNvSpPr txBox="1"/>
          <p:nvPr/>
        </p:nvSpPr>
        <p:spPr>
          <a:xfrm>
            <a:off x="2069785" y="3382833"/>
            <a:ext cx="2854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EPN stations integrated in EPOS</a:t>
            </a:r>
          </a:p>
        </p:txBody>
      </p:sp>
    </p:spTree>
    <p:extLst>
      <p:ext uri="{BB962C8B-B14F-4D97-AF65-F5344CB8AC3E}">
        <p14:creationId xmlns:p14="http://schemas.microsoft.com/office/powerpoint/2010/main" val="394536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6EF8B-3EA9-F9B8-D692-D20085C9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1F2D-D911-B77A-81D7-A9B666A0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EUREF – EPOS link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950CD-4FD9-1745-4817-A30E808DBCBB}"/>
              </a:ext>
            </a:extLst>
          </p:cNvPr>
          <p:cNvSpPr txBox="1"/>
          <p:nvPr/>
        </p:nvSpPr>
        <p:spPr>
          <a:xfrm>
            <a:off x="174171" y="1229440"/>
            <a:ext cx="6400799" cy="5324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2011: EPOS reaches out to EUREF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2015: Start EPOS Implementation Phase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2018: Signature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Segoe UI" panose="020B0502040204020203" pitchFamily="34" charset="0"/>
              </a:rPr>
              <a:t>of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consortium agreement 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2019: EUREF resolution encouraging its members to contribute to EPOS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2020: Start of EPOS Pilot Operational Phase  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2022: Formalization of collaboration EUREF-EPOS: Signature of MoU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2023: Start of the EPOS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Operational Phase </a:t>
            </a: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2024: Signature of a EPOS/EUREF Work Plan </a:t>
            </a: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6161A26D-872A-8FE7-B533-03D483AC73DD}"/>
              </a:ext>
            </a:extLst>
          </p:cNvPr>
          <p:cNvSpPr/>
          <p:nvPr/>
        </p:nvSpPr>
        <p:spPr>
          <a:xfrm rot="10549529">
            <a:off x="5367681" y="2430874"/>
            <a:ext cx="1456638" cy="36168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E0DD1-1625-65A3-EDE3-95BC7AFBB99E}"/>
              </a:ext>
            </a:extLst>
          </p:cNvPr>
          <p:cNvSpPr txBox="1"/>
          <p:nvPr/>
        </p:nvSpPr>
        <p:spPr>
          <a:xfrm>
            <a:off x="6765728" y="549379"/>
            <a:ext cx="5252101" cy="61632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it-IT"/>
            </a:defPPr>
            <a:lvl1pPr lvl="0">
              <a:lnSpc>
                <a:spcPct val="100000"/>
              </a:lnSpc>
              <a:spcAft>
                <a:spcPts val="300"/>
              </a:spcAft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5 Agencies participating to EUREF signed the consortium agreement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sz="2000" b="0" dirty="0">
                <a:solidFill>
                  <a:schemeClr val="tx1"/>
                </a:solidFill>
                <a:latin typeface="+mn-lt"/>
              </a:rPr>
              <a:t>BKG (</a:t>
            </a:r>
            <a:r>
              <a:rPr lang="en-GB" sz="2000" b="0" dirty="0" err="1">
                <a:solidFill>
                  <a:schemeClr val="tx1"/>
                </a:solidFill>
                <a:latin typeface="+mn-lt"/>
              </a:rPr>
              <a:t>Bundesamt</a:t>
            </a:r>
            <a:r>
              <a:rPr lang="en-GB" sz="2000" b="0" dirty="0">
                <a:solidFill>
                  <a:schemeClr val="tx1"/>
                </a:solidFill>
                <a:latin typeface="+mn-lt"/>
              </a:rPr>
              <a:t> für </a:t>
            </a:r>
            <a:r>
              <a:rPr lang="en-GB" sz="2000" b="0" dirty="0" err="1">
                <a:solidFill>
                  <a:schemeClr val="tx1"/>
                </a:solidFill>
                <a:latin typeface="+mn-lt"/>
              </a:rPr>
              <a:t>Kartographie</a:t>
            </a:r>
            <a:r>
              <a:rPr lang="en-GB" sz="2000" b="0" dirty="0">
                <a:solidFill>
                  <a:schemeClr val="tx1"/>
                </a:solidFill>
                <a:latin typeface="+mn-lt"/>
              </a:rPr>
              <a:t> und </a:t>
            </a:r>
            <a:r>
              <a:rPr lang="en-GB" sz="2000" b="0" dirty="0" err="1">
                <a:solidFill>
                  <a:schemeClr val="tx1"/>
                </a:solidFill>
                <a:latin typeface="+mn-lt"/>
              </a:rPr>
              <a:t>Geodäsie</a:t>
            </a:r>
            <a:r>
              <a:rPr lang="en-GB" sz="2000" b="0" dirty="0">
                <a:solidFill>
                  <a:schemeClr val="tx1"/>
                </a:solidFill>
                <a:latin typeface="+mn-lt"/>
              </a:rPr>
              <a:t>, DEU)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sz="2000" b="0" dirty="0">
                <a:solidFill>
                  <a:schemeClr val="tx1"/>
                </a:solidFill>
                <a:latin typeface="+mn-lt"/>
              </a:rPr>
              <a:t>SGO/LTK (Satellite Geodetic Observatory/</a:t>
            </a:r>
            <a:r>
              <a:rPr lang="de-DE" sz="2000" b="0" dirty="0">
                <a:solidFill>
                  <a:schemeClr val="tx1"/>
                </a:solidFill>
                <a:latin typeface="+mn-lt"/>
              </a:rPr>
              <a:t>Lechner Non-profit Ltd., HUN)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sz="2000" b="0" dirty="0">
                <a:solidFill>
                  <a:schemeClr val="tx1"/>
                </a:solidFill>
                <a:latin typeface="+mn-lt"/>
              </a:rPr>
              <a:t>LM (</a:t>
            </a:r>
            <a:r>
              <a:rPr lang="en-GB" sz="2000" b="0" dirty="0" err="1">
                <a:solidFill>
                  <a:schemeClr val="tx1"/>
                </a:solidFill>
                <a:latin typeface="+mn-lt"/>
              </a:rPr>
              <a:t>Lantmäteriet</a:t>
            </a:r>
            <a:r>
              <a:rPr lang="en-GB" sz="2000" b="0" dirty="0">
                <a:solidFill>
                  <a:schemeClr val="tx1"/>
                </a:solidFill>
                <a:latin typeface="+mn-lt"/>
              </a:rPr>
              <a:t>, SWE)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sz="2000" b="0" dirty="0">
                <a:solidFill>
                  <a:schemeClr val="tx1"/>
                </a:solidFill>
                <a:latin typeface="+mn-lt"/>
              </a:rPr>
              <a:t>ROB (Royal Observatory of Belgium, BEL)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sz="2000" b="0" dirty="0">
                <a:solidFill>
                  <a:schemeClr val="tx1"/>
                </a:solidFill>
                <a:latin typeface="+mn-lt"/>
              </a:rPr>
              <a:t>WUT (Warsaw University of Technology, POL)</a:t>
            </a:r>
          </a:p>
          <a:p>
            <a:endParaRPr lang="en-GB" b="0" dirty="0">
              <a:solidFill>
                <a:schemeClr val="tx1"/>
              </a:solidFill>
              <a:latin typeface="+mn-lt"/>
            </a:endParaRPr>
          </a:p>
          <a:p>
            <a:r>
              <a:rPr lang="en-GB" b="0" dirty="0">
                <a:solidFill>
                  <a:schemeClr val="tx1"/>
                </a:solidFill>
                <a:latin typeface="+mn-lt"/>
              </a:rPr>
              <a:t>The mission of TCS EPOS-GNSS is to provide, through the European Plate Observing System (EPOS), access to GNSS data, meta-data, and products in support of the Solid Earth Sciences. To achieve this goal, EPOS-GNSS: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b="0" dirty="0">
                <a:solidFill>
                  <a:schemeClr val="tx1"/>
                </a:solidFill>
                <a:latin typeface="+mn-lt"/>
              </a:rPr>
              <a:t>facilitates access to relevant GNSS data, meta-data, and data products,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b="0" dirty="0">
                <a:solidFill>
                  <a:schemeClr val="tx1"/>
                </a:solidFill>
                <a:latin typeface="+mn-lt"/>
              </a:rPr>
              <a:t>coordinates the archiving of relevant GNSS data, metadata and data products,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b="0" dirty="0">
                <a:solidFill>
                  <a:schemeClr val="tx1"/>
                </a:solidFill>
                <a:latin typeface="+mn-lt"/>
              </a:rPr>
              <a:t>promotes best practice for GNSS station operation, data quality control and data management,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b="0" dirty="0">
                <a:solidFill>
                  <a:schemeClr val="tx1"/>
                </a:solidFill>
                <a:latin typeface="+mn-lt"/>
              </a:rPr>
              <a:t>maintains and distributes open source software for GNSS data, metadata and product discoverability,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b="0" dirty="0">
                <a:solidFill>
                  <a:schemeClr val="tx1"/>
                </a:solidFill>
                <a:latin typeface="+mn-lt"/>
              </a:rPr>
              <a:t>maintains and develops GNSS data products.</a:t>
            </a:r>
          </a:p>
          <a:p>
            <a:r>
              <a:rPr lang="en-GB" b="0" dirty="0">
                <a:solidFill>
                  <a:schemeClr val="tx1"/>
                </a:solidFill>
                <a:latin typeface="+mn-lt"/>
              </a:rPr>
              <a:t>These efforts are done in close partnership with EUREF, the IAG sub-commission for the European Reference Frame.</a:t>
            </a:r>
          </a:p>
        </p:txBody>
      </p:sp>
    </p:spTree>
    <p:extLst>
      <p:ext uri="{BB962C8B-B14F-4D97-AF65-F5344CB8AC3E}">
        <p14:creationId xmlns:p14="http://schemas.microsoft.com/office/powerpoint/2010/main" val="21511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DA574-42F2-FB72-6BC6-866157CB7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2AFE-7B4E-7D17-DF7B-5A117548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EUREF – EPOS link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07AFA-A9CC-8EA0-6B57-4393063E4161}"/>
              </a:ext>
            </a:extLst>
          </p:cNvPr>
          <p:cNvSpPr txBox="1"/>
          <p:nvPr/>
        </p:nvSpPr>
        <p:spPr>
          <a:xfrm>
            <a:off x="174171" y="1229440"/>
            <a:ext cx="6400799" cy="5324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2011: EPOS reaches out to EUREF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2015: Start EPOS Implementation Phase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2018: Signature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of the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consortium agreement 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2019: EUREF resolution encouraging its members to contribute to EPOS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2020: Start of EPOS Pilot Operational Phase  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2022: Formalization of collaboration EUREF-EPOS: Signature of MoU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2023: Start of the EPOS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Operational Phase </a:t>
            </a: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2024: Signature of a EPOS/EUREF Work Plan 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9528EDB9-3461-EAC9-3CC7-13395DA3FF4B}"/>
              </a:ext>
            </a:extLst>
          </p:cNvPr>
          <p:cNvSpPr/>
          <p:nvPr/>
        </p:nvSpPr>
        <p:spPr>
          <a:xfrm rot="10800000">
            <a:off x="6490537" y="3151261"/>
            <a:ext cx="1456638" cy="36168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29F1DB-7E65-F964-85AF-A9594CA0EBA8}"/>
              </a:ext>
            </a:extLst>
          </p:cNvPr>
          <p:cNvSpPr/>
          <p:nvPr/>
        </p:nvSpPr>
        <p:spPr>
          <a:xfrm>
            <a:off x="6862497" y="1076524"/>
            <a:ext cx="5256932" cy="53245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n-GB" b="1" dirty="0">
                <a:solidFill>
                  <a:schemeClr val="tx1"/>
                </a:solidFill>
                <a:cs typeface="Times New Roman" panose="02020603050405020304" pitchFamily="18" charset="0"/>
              </a:rPr>
              <a:t>EUREF 2019 Resolution No2</a:t>
            </a:r>
          </a:p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The Reference Frame Sub-commission for Europe (EUREF) IAG</a:t>
            </a:r>
          </a:p>
          <a:p>
            <a:pPr marL="182563" lvl="0" indent="-182563">
              <a:lnSpc>
                <a:spcPct val="100000"/>
              </a:lnSpc>
              <a:spcAft>
                <a:spcPts val="300"/>
              </a:spcAft>
            </a:pPr>
            <a:r>
              <a:rPr lang="en-GB" i="1" dirty="0">
                <a:solidFill>
                  <a:schemeClr val="tx1"/>
                </a:solidFill>
                <a:cs typeface="Times New Roman" panose="02020603050405020304" pitchFamily="18" charset="0"/>
              </a:rPr>
              <a:t>recognising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 that that the European Plate Observing System (</a:t>
            </a:r>
            <a:r>
              <a:rPr lang="en-GB" b="1" dirty="0">
                <a:solidFill>
                  <a:schemeClr val="tx1"/>
                </a:solidFill>
                <a:cs typeface="Times New Roman" panose="02020603050405020304" pitchFamily="18" charset="0"/>
              </a:rPr>
              <a:t>EPOS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) will maintain a </a:t>
            </a:r>
            <a:r>
              <a:rPr lang="en-GB" b="1" dirty="0">
                <a:solidFill>
                  <a:schemeClr val="tx1"/>
                </a:solidFill>
                <a:cs typeface="Times New Roman" panose="02020603050405020304" pitchFamily="18" charset="0"/>
              </a:rPr>
              <a:t>sustainable European infrastructure for solid Earth studies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 from 2020 onwards, including a GNSS infrastructure and related GNSS-based products </a:t>
            </a:r>
          </a:p>
          <a:p>
            <a:pPr marL="182563" lvl="0" indent="-182563">
              <a:lnSpc>
                <a:spcPct val="100000"/>
              </a:lnSpc>
              <a:spcAft>
                <a:spcPts val="300"/>
              </a:spcAft>
            </a:pPr>
            <a:r>
              <a:rPr lang="en-GB" i="1" dirty="0">
                <a:solidFill>
                  <a:schemeClr val="tx1"/>
                </a:solidFill>
                <a:cs typeface="Times New Roman" panose="02020603050405020304" pitchFamily="18" charset="0"/>
              </a:rPr>
              <a:t>and noting 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the efforts of the EUREF community towards the derivation of a European deformation model in order to improve cross-boundary positioning </a:t>
            </a:r>
          </a:p>
          <a:p>
            <a:pPr marL="182563" lvl="0" indent="-182563">
              <a:lnSpc>
                <a:spcPct val="100000"/>
              </a:lnSpc>
              <a:spcAft>
                <a:spcPts val="300"/>
              </a:spcAft>
            </a:pPr>
            <a:r>
              <a:rPr lang="en-GB" i="1" dirty="0">
                <a:solidFill>
                  <a:schemeClr val="tx1"/>
                </a:solidFill>
                <a:cs typeface="Times New Roman" panose="02020603050405020304" pitchFamily="18" charset="0"/>
              </a:rPr>
              <a:t>and considering 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that many European countries active in EUREF are a member (or planning to become a member) of the EPOS European Research Infrastructure Consortium (ERIC) </a:t>
            </a:r>
          </a:p>
          <a:p>
            <a:pPr marL="182563" lvl="0" indent="-182563">
              <a:lnSpc>
                <a:spcPct val="100000"/>
              </a:lnSpc>
              <a:spcAft>
                <a:spcPts val="300"/>
              </a:spcAft>
            </a:pPr>
            <a:r>
              <a:rPr lang="en-GB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encourages </a:t>
            </a:r>
            <a:r>
              <a:rPr lang="en-GB" b="1" dirty="0">
                <a:solidFill>
                  <a:schemeClr val="tx1"/>
                </a:solidFill>
                <a:cs typeface="Times New Roman" panose="02020603050405020304" pitchFamily="18" charset="0"/>
              </a:rPr>
              <a:t>the EUREF community to also contribute to EPOS especially to its GNSS component</a:t>
            </a:r>
          </a:p>
        </p:txBody>
      </p:sp>
    </p:spTree>
    <p:extLst>
      <p:ext uri="{BB962C8B-B14F-4D97-AF65-F5344CB8AC3E}">
        <p14:creationId xmlns:p14="http://schemas.microsoft.com/office/powerpoint/2010/main" val="19049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B42F-421E-BF60-CA29-ACFCEFE28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A90F-B49E-EBCC-9BB0-029E81B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EUREF – EPOS link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516B9-F8C4-9843-5BBD-E2BAFE906590}"/>
              </a:ext>
            </a:extLst>
          </p:cNvPr>
          <p:cNvSpPr txBox="1"/>
          <p:nvPr/>
        </p:nvSpPr>
        <p:spPr>
          <a:xfrm>
            <a:off x="174171" y="1229440"/>
            <a:ext cx="6400799" cy="5324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2011: EPOS reaches out to EUREF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2015: Start EPOS Implementation Phase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2018: Signature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of the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consortium agreement 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2019: EUREF resolution encouraging its members to contribute to EPOS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2020: Start of EPOS Pilot Operational Phase  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2022: Formalization of collaboration EUREF-EPOS: Signature of MoU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2023: Start of the EPOS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Operational Phase </a:t>
            </a: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2024: Signature of a EPOS/EUREF Work Plan 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D5F992D1-404A-C79E-65DD-60EBA4511E06}"/>
              </a:ext>
            </a:extLst>
          </p:cNvPr>
          <p:cNvSpPr/>
          <p:nvPr/>
        </p:nvSpPr>
        <p:spPr>
          <a:xfrm rot="10800000">
            <a:off x="5380906" y="4045993"/>
            <a:ext cx="1967475" cy="36168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64D75C-6F9A-A78B-DFFD-D00969A606AD}"/>
              </a:ext>
            </a:extLst>
          </p:cNvPr>
          <p:cNvSpPr txBox="1"/>
          <p:nvPr/>
        </p:nvSpPr>
        <p:spPr>
          <a:xfrm>
            <a:off x="6822765" y="2701975"/>
            <a:ext cx="5195064" cy="27469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it-IT"/>
            </a:defPPr>
            <a:lvl1pPr lvl="0">
              <a:lnSpc>
                <a:spcPct val="100000"/>
              </a:lnSpc>
              <a:spcAft>
                <a:spcPts val="300"/>
              </a:spcAft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Start of EPOS Pilot Operational Phase </a:t>
            </a:r>
          </a:p>
          <a:p>
            <a:r>
              <a:rPr lang="en-GB" sz="2000" b="0" dirty="0">
                <a:solidFill>
                  <a:schemeClr val="tx1"/>
                </a:solidFill>
                <a:latin typeface="+mn-lt"/>
              </a:rPr>
              <a:t>4 Agencies participating to EUREF committed to provide EUREF or EUREF/EPOS data or products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sz="2000" b="0" dirty="0">
                <a:solidFill>
                  <a:schemeClr val="tx1"/>
                </a:solidFill>
                <a:latin typeface="+mn-lt"/>
              </a:rPr>
              <a:t>SGO/LTK (Satellite Geodetic Observatory/</a:t>
            </a:r>
            <a:r>
              <a:rPr lang="de-DE" sz="2000" b="0" dirty="0">
                <a:solidFill>
                  <a:schemeClr val="tx1"/>
                </a:solidFill>
                <a:latin typeface="+mn-lt"/>
              </a:rPr>
              <a:t>Lechner Non-profit Ltd., HUN)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sz="2000" b="0" dirty="0">
                <a:solidFill>
                  <a:schemeClr val="tx1"/>
                </a:solidFill>
                <a:latin typeface="+mn-lt"/>
              </a:rPr>
              <a:t>LM (</a:t>
            </a:r>
            <a:r>
              <a:rPr lang="en-GB" sz="2000" b="0" dirty="0" err="1">
                <a:solidFill>
                  <a:schemeClr val="tx1"/>
                </a:solidFill>
                <a:latin typeface="+mn-lt"/>
              </a:rPr>
              <a:t>Lantmäteriet</a:t>
            </a:r>
            <a:r>
              <a:rPr lang="en-GB" sz="2000" b="0" dirty="0">
                <a:solidFill>
                  <a:schemeClr val="tx1"/>
                </a:solidFill>
                <a:latin typeface="+mn-lt"/>
              </a:rPr>
              <a:t>, SWE)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sz="2000" b="0" dirty="0">
                <a:solidFill>
                  <a:schemeClr val="tx1"/>
                </a:solidFill>
                <a:latin typeface="+mn-lt"/>
              </a:rPr>
              <a:t>ROB (Royal Observatory of Belgium, BEL)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sz="2000" b="0" dirty="0">
                <a:solidFill>
                  <a:schemeClr val="tx1"/>
                </a:solidFill>
                <a:latin typeface="+mn-lt"/>
              </a:rPr>
              <a:t>WUT (Warsaw University of Technology, POL)</a:t>
            </a:r>
            <a:endParaRPr lang="en-GB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1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DF65-5443-DAAA-1E31-BCC6D04A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EUREF related data and products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F0D269-0784-362B-B290-A219F39772E1}"/>
              </a:ext>
            </a:extLst>
          </p:cNvPr>
          <p:cNvSpPr>
            <a:spLocks noGrp="1"/>
          </p:cNvSpPr>
          <p:nvPr/>
        </p:nvSpPr>
        <p:spPr>
          <a:xfrm>
            <a:off x="426506" y="1293092"/>
            <a:ext cx="11451169" cy="1754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cs typeface="Segoe UI Semibold" panose="020B0702040204020203" pitchFamily="34" charset="0"/>
              </a:rPr>
              <a:t>Data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cs typeface="Segoe UI" panose="020B0502040204020203" pitchFamily="34" charset="0"/>
              </a:rPr>
              <a:t>Centralized access to daily RINEX data through EPOS-GNSS Data Gateway (DGW)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cs typeface="Segoe UI" panose="020B0502040204020203" pitchFamily="34" charset="0"/>
              </a:rPr>
              <a:t>Common EUREF-EPOS system (M</a:t>
            </a:r>
            <a:r>
              <a:rPr lang="en-US" sz="1800" baseline="30000" dirty="0">
                <a:cs typeface="Segoe UI" panose="020B0502040204020203" pitchFamily="34" charset="0"/>
              </a:rPr>
              <a:t>3</a:t>
            </a:r>
            <a:r>
              <a:rPr lang="en-US" sz="1800" dirty="0">
                <a:cs typeface="Segoe UI" panose="020B0502040204020203" pitchFamily="34" charset="0"/>
              </a:rPr>
              <a:t>G) (ROB) for collection of, and access to, </a:t>
            </a:r>
            <a:r>
              <a:rPr lang="en-US" sz="1800" b="1" dirty="0">
                <a:cs typeface="Segoe UI" panose="020B0502040204020203" pitchFamily="34" charset="0"/>
              </a:rPr>
              <a:t>station metadata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cs typeface="Segoe UI" panose="020B0502040204020203" pitchFamily="34" charset="0"/>
              </a:rPr>
              <a:t>Access to EUREF </a:t>
            </a:r>
            <a:r>
              <a:rPr lang="en-US" sz="1800" b="1" dirty="0">
                <a:cs typeface="Segoe UI" panose="020B0502040204020203" pitchFamily="34" charset="0"/>
              </a:rPr>
              <a:t>RINEX data from the </a:t>
            </a:r>
            <a:r>
              <a:rPr lang="en-US" sz="1800" dirty="0">
                <a:cs typeface="Segoe UI" panose="020B0502040204020203" pitchFamily="34" charset="0"/>
              </a:rPr>
              <a:t>EPN Historical Data Center hosted by ROB</a:t>
            </a:r>
            <a:r>
              <a:rPr lang="en-US" sz="1800" b="1" dirty="0">
                <a:cs typeface="Segoe UI" panose="020B0502040204020203" pitchFamily="34" charset="0"/>
              </a:rPr>
              <a:t> </a:t>
            </a:r>
            <a:r>
              <a:rPr lang="en-US" sz="1800" dirty="0">
                <a:cs typeface="Segoe UI" panose="020B0502040204020203" pitchFamily="34" charset="0"/>
              </a:rPr>
              <a:t>through </a:t>
            </a:r>
            <a:r>
              <a:rPr lang="en-US" sz="1800" b="1" dirty="0">
                <a:solidFill>
                  <a:srgbClr val="0070C0"/>
                </a:solidFill>
                <a:cs typeface="Segoe UI" panose="020B0502040204020203" pitchFamily="34" charset="0"/>
              </a:rPr>
              <a:t>ROB-EUREF</a:t>
            </a:r>
            <a:r>
              <a:rPr lang="en-US" sz="1800" dirty="0">
                <a:cs typeface="Segoe UI" panose="020B0502040204020203" pitchFamily="34" charset="0"/>
              </a:rPr>
              <a:t> data node 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ym typeface="Symbol" panose="05050102010706020507" pitchFamily="18" charset="2"/>
              </a:rPr>
              <a:t>	 </a:t>
            </a:r>
            <a:r>
              <a:rPr lang="en-US" sz="1600" dirty="0"/>
              <a:t>440 stations, 37% of the RINEX files discoverable at the DGW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69F3B-27EA-13C3-26EE-81C3BB137063}"/>
              </a:ext>
            </a:extLst>
          </p:cNvPr>
          <p:cNvSpPr/>
          <p:nvPr/>
        </p:nvSpPr>
        <p:spPr>
          <a:xfrm>
            <a:off x="9705704" y="1335424"/>
            <a:ext cx="222277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Contributions from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EPN station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EPN Central Bureau</a:t>
            </a:r>
            <a:endParaRPr lang="nl-NL" sz="16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BC8902-6926-3BDC-20BE-92E99751ECCA}"/>
              </a:ext>
            </a:extLst>
          </p:cNvPr>
          <p:cNvSpPr>
            <a:spLocks noGrp="1"/>
          </p:cNvSpPr>
          <p:nvPr/>
        </p:nvSpPr>
        <p:spPr>
          <a:xfrm>
            <a:off x="426506" y="3219515"/>
            <a:ext cx="11451169" cy="32611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cs typeface="Segoe UI Semibold" panose="020B0702040204020203" pitchFamily="34" charset="0"/>
              </a:rPr>
              <a:t>Product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cs typeface="Segoe UI" panose="020B0502040204020203" pitchFamily="34" charset="0"/>
              </a:rPr>
              <a:t>Centralized access to GNSS products through EPOS-GNSS Product Portal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cs typeface="Segoe UI" panose="020B0502040204020203" pitchFamily="34" charset="0"/>
              </a:rPr>
              <a:t>EUREF products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>
                <a:cs typeface="Segoe UI" panose="020B0502040204020203" pitchFamily="34" charset="0"/>
              </a:rPr>
              <a:t>EPN daily combined position solutions (</a:t>
            </a:r>
            <a:r>
              <a:rPr lang="en-GB" sz="1800" b="1" dirty="0">
                <a:solidFill>
                  <a:srgbClr val="0070C0"/>
                </a:solidFill>
                <a:cs typeface="Segoe UI" panose="020B0502040204020203" pitchFamily="34" charset="0"/>
              </a:rPr>
              <a:t>WUT-EUREF</a:t>
            </a:r>
            <a:r>
              <a:rPr lang="en-GB" sz="1800" dirty="0">
                <a:cs typeface="Segoe UI" panose="020B0502040204020203" pitchFamily="34" charset="0"/>
              </a:rPr>
              <a:t>)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>
                <a:cs typeface="Segoe UI" panose="020B0502040204020203" pitchFamily="34" charset="0"/>
              </a:rPr>
              <a:t>EPN reference frame product (</a:t>
            </a:r>
            <a:r>
              <a:rPr lang="en-GB" sz="1800" b="1" dirty="0">
                <a:solidFill>
                  <a:srgbClr val="0070C0"/>
                </a:solidFill>
                <a:cs typeface="Segoe UI" panose="020B0502040204020203" pitchFamily="34" charset="0"/>
              </a:rPr>
              <a:t>ROB-EUREF</a:t>
            </a:r>
            <a:r>
              <a:rPr lang="en-GB" sz="1800" dirty="0">
                <a:cs typeface="Segoe UI" panose="020B0502040204020203" pitchFamily="34" charset="0"/>
              </a:rPr>
              <a:t>) 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600" dirty="0">
                <a:cs typeface="Segoe UI" panose="020B0502040204020203" pitchFamily="34" charset="0"/>
              </a:rPr>
              <a:t>Velocity field and position time series for </a:t>
            </a:r>
            <a:r>
              <a:rPr lang="en-US" sz="1600" dirty="0">
                <a:cs typeface="Segoe UI" panose="020B0502040204020203" pitchFamily="34" charset="0"/>
              </a:rPr>
              <a:t>380 stations</a:t>
            </a:r>
            <a:endParaRPr lang="en-GB" sz="1600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cs typeface="Segoe UI" panose="020B0502040204020203" pitchFamily="34" charset="0"/>
              </a:rPr>
              <a:t>Common EUREF-EPOS products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>
                <a:cs typeface="Segoe UI" panose="020B0502040204020203" pitchFamily="34" charset="0"/>
              </a:rPr>
              <a:t>EPND+EPOS velocities (</a:t>
            </a:r>
            <a:r>
              <a:rPr lang="en-GB" sz="1800" b="1" dirty="0">
                <a:solidFill>
                  <a:srgbClr val="0070C0"/>
                </a:solidFill>
                <a:cs typeface="Segoe UI" panose="020B0502040204020203" pitchFamily="34" charset="0"/>
              </a:rPr>
              <a:t>SGO/LTK-EPND</a:t>
            </a:r>
            <a:r>
              <a:rPr lang="en-GB" sz="1800" dirty="0">
                <a:cs typeface="Segoe UI" panose="020B0502040204020203" pitchFamily="34" charset="0"/>
              </a:rPr>
              <a:t>)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600" dirty="0">
                <a:cs typeface="Segoe UI" panose="020B0502040204020203" pitchFamily="34" charset="0"/>
              </a:rPr>
              <a:t>Velocity field and position time series for </a:t>
            </a:r>
            <a:r>
              <a:rPr lang="en-US" sz="1600" dirty="0">
                <a:cs typeface="Segoe UI" panose="020B0502040204020203" pitchFamily="34" charset="0"/>
              </a:rPr>
              <a:t>2600+ stations</a:t>
            </a:r>
            <a:endParaRPr lang="en-GB" sz="1600" dirty="0">
              <a:cs typeface="Segoe UI" panose="020B0502040204020203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>
                <a:cs typeface="Segoe UI" panose="020B0502040204020203" pitchFamily="34" charset="0"/>
              </a:rPr>
              <a:t>Strain rates (</a:t>
            </a:r>
            <a:r>
              <a:rPr lang="en-GB" sz="1800" b="1" dirty="0">
                <a:solidFill>
                  <a:srgbClr val="0070C0"/>
                </a:solidFill>
                <a:cs typeface="Segoe UI" panose="020B0502040204020203" pitchFamily="34" charset="0"/>
              </a:rPr>
              <a:t>LM</a:t>
            </a:r>
            <a:r>
              <a:rPr lang="en-GB" sz="1800" dirty="0">
                <a:cs typeface="Segoe UI" panose="020B0502040204020203" pitchFamily="34" charset="0"/>
              </a:rPr>
              <a:t>)</a:t>
            </a:r>
            <a:endParaRPr lang="en-US" sz="1800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100" dirty="0"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BAA798-3ECA-75A7-FCF9-E59C99B642A4}"/>
              </a:ext>
            </a:extLst>
          </p:cNvPr>
          <p:cNvSpPr/>
          <p:nvPr/>
        </p:nvSpPr>
        <p:spPr>
          <a:xfrm>
            <a:off x="8411030" y="3786279"/>
            <a:ext cx="3193172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Contributions from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EPN analysis centers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EPN analysis center coordinator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EPN reference frame coordinator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EPN densification WG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EPN densification analysis centers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EPN deformation modeling WG</a:t>
            </a:r>
          </a:p>
        </p:txBody>
      </p:sp>
    </p:spTree>
    <p:extLst>
      <p:ext uri="{BB962C8B-B14F-4D97-AF65-F5344CB8AC3E}">
        <p14:creationId xmlns:p14="http://schemas.microsoft.com/office/powerpoint/2010/main" val="397479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5CF7-6559-B8A2-8008-361138CE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C2CAE-4C32-A14A-8967-DDDB10F3F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is EUREF?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Mission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EUREF Governance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EUREF Data and Products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EUREF – EPOS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8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56C59-C3A5-19B7-07DA-B200C8559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090E-20E9-FCA9-B2B0-11C04A5D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EUREF – EPOS link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FFFDF-3BAF-2388-5A17-945DDBF441EE}"/>
              </a:ext>
            </a:extLst>
          </p:cNvPr>
          <p:cNvSpPr txBox="1"/>
          <p:nvPr/>
        </p:nvSpPr>
        <p:spPr>
          <a:xfrm>
            <a:off x="174171" y="1229440"/>
            <a:ext cx="6400799" cy="5324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2011: EPOS reaches out to EUREF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2015: Start EPOS Implementation Phase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2018: Signature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of the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consortium agreement 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2019: EUREF resolution encouraging its members to contribute to EPOS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2020: Start of EPOS Pilot Operational Phase  </a:t>
            </a:r>
          </a:p>
          <a:p>
            <a:pPr algn="just">
              <a:defRPr/>
            </a:pPr>
            <a:endParaRPr lang="en-US" sz="2000" b="1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b="1" dirty="0">
                <a:solidFill>
                  <a:prstClr val="black"/>
                </a:solidFill>
                <a:cs typeface="Segoe UI Semibold" panose="020B0702040204020203" pitchFamily="34" charset="0"/>
              </a:rPr>
              <a:t>2022: Formalization of collaboration EUREF-EPOS: Signature of MoU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2023: Start of the EPOS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Operational Phase </a:t>
            </a: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2024: Signature of a EPOS/EUREF Work Plan </a:t>
            </a:r>
          </a:p>
        </p:txBody>
      </p:sp>
      <p:sp>
        <p:nvSpPr>
          <p:cNvPr id="5" name="Right Arrow 10">
            <a:extLst>
              <a:ext uri="{FF2B5EF4-FFF2-40B4-BE49-F238E27FC236}">
                <a16:creationId xmlns:a16="http://schemas.microsoft.com/office/drawing/2014/main" id="{B91B3E73-28AC-DC3E-5DD1-3B7D3418815E}"/>
              </a:ext>
            </a:extLst>
          </p:cNvPr>
          <p:cNvSpPr/>
          <p:nvPr/>
        </p:nvSpPr>
        <p:spPr>
          <a:xfrm rot="10800000">
            <a:off x="5846651" y="4883336"/>
            <a:ext cx="1456638" cy="36168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29280-AFC9-A87A-E6B5-D21221439652}"/>
              </a:ext>
            </a:extLst>
          </p:cNvPr>
          <p:cNvSpPr/>
          <p:nvPr/>
        </p:nvSpPr>
        <p:spPr>
          <a:xfrm>
            <a:off x="6870292" y="1072716"/>
            <a:ext cx="5141061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cs typeface="Segoe UI" panose="020B0502040204020203" pitchFamily="34" charset="0"/>
              </a:rPr>
              <a:t>Summer of 2022 : EPOS and EUREF sign MoU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pPr lvl="0" algn="just">
              <a:spcAft>
                <a:spcPts val="300"/>
              </a:spcAft>
            </a:pPr>
            <a:r>
              <a:rPr lang="en-US" sz="2000" dirty="0">
                <a:solidFill>
                  <a:srgbClr val="FF0000"/>
                </a:solidFill>
                <a:cs typeface="Segoe UI" panose="020B0502040204020203" pitchFamily="34" charset="0"/>
              </a:rPr>
              <a:t>1</a:t>
            </a:r>
            <a:r>
              <a:rPr lang="en-US" sz="2000" baseline="30000" dirty="0">
                <a:solidFill>
                  <a:srgbClr val="FF0000"/>
                </a:solidFill>
                <a:cs typeface="Segoe UI" panose="020B0502040204020203" pitchFamily="34" charset="0"/>
              </a:rPr>
              <a:t>st</a:t>
            </a:r>
            <a:r>
              <a:rPr lang="en-US" sz="2000" dirty="0">
                <a:solidFill>
                  <a:srgbClr val="FF0000"/>
                </a:solidFill>
                <a:cs typeface="Segoe UI" panose="020B0502040204020203" pitchFamily="34" charset="0"/>
              </a:rPr>
              <a:t> time we have a </a:t>
            </a:r>
            <a:r>
              <a:rPr lang="en-US" sz="2000" b="1" dirty="0">
                <a:solidFill>
                  <a:srgbClr val="FF0000"/>
                </a:solidFill>
                <a:cs typeface="Segoe UI" panose="020B0502040204020203" pitchFamily="34" charset="0"/>
              </a:rPr>
              <a:t>formal agreement </a:t>
            </a:r>
            <a:r>
              <a:rPr lang="en-US" sz="2000" dirty="0">
                <a:solidFill>
                  <a:srgbClr val="FF0000"/>
                </a:solidFill>
                <a:cs typeface="Segoe UI" panose="020B0502040204020203" pitchFamily="34" charset="0"/>
              </a:rPr>
              <a:t>between EUREF and EPOS to collaborate.</a:t>
            </a:r>
            <a:br>
              <a:rPr lang="en-US" sz="2000" dirty="0">
                <a:solidFill>
                  <a:srgbClr val="FF0000"/>
                </a:solidFill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FF0000"/>
                </a:solidFill>
                <a:cs typeface="Segoe UI" panose="020B0502040204020203" pitchFamily="34" charset="0"/>
              </a:rPr>
              <a:t>Before the link was only done through “agencies participating to EUREF” which were also contributing to EPOS at their </a:t>
            </a:r>
            <a:r>
              <a:rPr lang="en-US" sz="2000" b="1" dirty="0">
                <a:solidFill>
                  <a:srgbClr val="FF0000"/>
                </a:solidFill>
                <a:cs typeface="Segoe UI" panose="020B0502040204020203" pitchFamily="34" charset="0"/>
              </a:rPr>
              <a:t>own responsibility</a:t>
            </a:r>
            <a:r>
              <a:rPr lang="en-US" sz="2000" dirty="0">
                <a:solidFill>
                  <a:srgbClr val="FF0000"/>
                </a:solidFill>
                <a:cs typeface="Segoe UI" panose="020B0502040204020203" pitchFamily="34" charset="0"/>
              </a:rPr>
              <a:t>!</a:t>
            </a:r>
          </a:p>
          <a:p>
            <a:pPr marL="171450" lvl="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pPr marL="171450" lvl="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collaboration on </a:t>
            </a:r>
            <a:r>
              <a:rPr lang="en-US" sz="2000" b="1" dirty="0">
                <a:solidFill>
                  <a:prstClr val="black"/>
                </a:solidFill>
                <a:cs typeface="Segoe UI" panose="020B0502040204020203" pitchFamily="34" charset="0"/>
              </a:rPr>
              <a:t>standards and guidelines</a:t>
            </a:r>
          </a:p>
          <a:p>
            <a:pPr marL="171450" lvl="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develop </a:t>
            </a:r>
            <a:r>
              <a:rPr lang="en-US" sz="2000" b="1" dirty="0">
                <a:solidFill>
                  <a:prstClr val="black"/>
                </a:solidFill>
                <a:cs typeface="Segoe UI" panose="020B0502040204020203" pitchFamily="34" charset="0"/>
              </a:rPr>
              <a:t>common components </a:t>
            </a:r>
          </a:p>
          <a:p>
            <a:pPr marL="171450" lvl="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cs typeface="Segoe UI" panose="020B0502040204020203" pitchFamily="34" charset="0"/>
              </a:rPr>
              <a:t>inform</a:t>
            </a: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 each other on progress, projects or initiatives</a:t>
            </a:r>
          </a:p>
          <a:p>
            <a:pPr marL="171450" lvl="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raise </a:t>
            </a:r>
            <a:r>
              <a:rPr lang="en-US" sz="2000" b="1" dirty="0">
                <a:solidFill>
                  <a:prstClr val="black"/>
                </a:solidFill>
                <a:cs typeface="Segoe UI" panose="020B0502040204020203" pitchFamily="34" charset="0"/>
              </a:rPr>
              <a:t>awareness</a:t>
            </a: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 of the </a:t>
            </a:r>
            <a:r>
              <a:rPr lang="en-US" sz="2000" b="1" dirty="0">
                <a:solidFill>
                  <a:prstClr val="black"/>
                </a:solidFill>
                <a:cs typeface="Segoe UI" panose="020B0502040204020203" pitchFamily="34" charset="0"/>
              </a:rPr>
              <a:t>complementarity</a:t>
            </a: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 of the two initiatives in each of the two communities</a:t>
            </a:r>
          </a:p>
          <a:p>
            <a:pPr lvl="0"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D71B-F3FA-F25D-C9BF-756DE9E61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DFED-F7FF-B4F9-9F7E-24772091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EUREF – EPOS link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B3C46-1244-2264-3E08-0BB5A190FA5A}"/>
              </a:ext>
            </a:extLst>
          </p:cNvPr>
          <p:cNvSpPr txBox="1"/>
          <p:nvPr/>
        </p:nvSpPr>
        <p:spPr>
          <a:xfrm>
            <a:off x="174171" y="1229440"/>
            <a:ext cx="6400799" cy="5324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2011: EPOS reaches out to EUREF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2015: Start EPOS Implementation Phase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2018: Signature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of the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consortium agreement 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2019: EUREF resolution encouraging its members to contribute to EPOS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2020: Start of EPOS Pilot Operational Phase  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2022: Formalization of collaboration EUREF-EPOS: Signature of MoU</a:t>
            </a:r>
          </a:p>
          <a:p>
            <a:pPr algn="just">
              <a:defRPr/>
            </a:pPr>
            <a:endParaRPr lang="en-US" sz="2000" b="1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b="1" dirty="0">
                <a:solidFill>
                  <a:prstClr val="black"/>
                </a:solidFill>
                <a:cs typeface="Segoe UI Semibold" panose="020B0702040204020203" pitchFamily="34" charset="0"/>
              </a:rPr>
              <a:t>2023: Start of the EPOS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Operational Phase </a:t>
            </a:r>
            <a:endParaRPr lang="en-US" sz="2000" b="1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2024: Signature of a EPOS/EUREF Work Plan </a:t>
            </a:r>
          </a:p>
        </p:txBody>
      </p:sp>
    </p:spTree>
    <p:extLst>
      <p:ext uri="{BB962C8B-B14F-4D97-AF65-F5344CB8AC3E}">
        <p14:creationId xmlns:p14="http://schemas.microsoft.com/office/powerpoint/2010/main" val="25488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0E45E-33AF-9A4B-5C54-08155E36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8C6D-9E3B-9C3F-B1BE-96020742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EUREF – EPOS link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28D13-BFD4-CF16-1D04-1870D0342E50}"/>
              </a:ext>
            </a:extLst>
          </p:cNvPr>
          <p:cNvSpPr txBox="1"/>
          <p:nvPr/>
        </p:nvSpPr>
        <p:spPr>
          <a:xfrm>
            <a:off x="174171" y="1229440"/>
            <a:ext cx="6400799" cy="5324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2011: EPOS reaches out to EUREF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2015: Start EPOS Implementation Phase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2018: Signature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of the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consortium agreement 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2019: EUREF resolution encouraging its members to contribute to EPOS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2020: Start of EPOS Pilot Operational Phase  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2022: Formalization of collaboration EUREF-EPOS: Signature of MoU</a:t>
            </a:r>
          </a:p>
          <a:p>
            <a:pPr algn="just">
              <a:defRPr/>
            </a:pP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prstClr val="black"/>
                </a:solidFill>
                <a:cs typeface="Segoe UI Semibold" panose="020B0702040204020203" pitchFamily="34" charset="0"/>
              </a:rPr>
              <a:t>2023: Start of the EPOS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Operational Phase </a:t>
            </a:r>
            <a:endParaRPr lang="en-US" sz="2000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endParaRPr lang="en-US" sz="2000" b="1" dirty="0">
              <a:solidFill>
                <a:prstClr val="black"/>
              </a:solidFill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en-US" sz="2000" b="1" dirty="0">
                <a:solidFill>
                  <a:prstClr val="black"/>
                </a:solidFill>
                <a:cs typeface="Segoe UI Semibold" panose="020B0702040204020203" pitchFamily="34" charset="0"/>
              </a:rPr>
              <a:t>2024: Signature of a EPOS/EUREF Work Plan </a:t>
            </a: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F1455719-01DD-7AF5-EB33-3805DAD3A008}"/>
              </a:ext>
            </a:extLst>
          </p:cNvPr>
          <p:cNvSpPr/>
          <p:nvPr/>
        </p:nvSpPr>
        <p:spPr>
          <a:xfrm rot="8692554">
            <a:off x="5599115" y="5689988"/>
            <a:ext cx="1456638" cy="36168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6B933-5041-21A1-D920-0B251CF0A2B1}"/>
              </a:ext>
            </a:extLst>
          </p:cNvPr>
          <p:cNvSpPr txBox="1"/>
          <p:nvPr/>
        </p:nvSpPr>
        <p:spPr>
          <a:xfrm>
            <a:off x="6835353" y="353927"/>
            <a:ext cx="5304454" cy="6150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sv-SE"/>
            </a:defPPr>
            <a:lvl1pPr lvl="0">
              <a:lnSpc>
                <a:spcPct val="100000"/>
              </a:lnSpc>
              <a:spcAft>
                <a:spcPts val="300"/>
              </a:spcAft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Work plan 2024 -2025 </a:t>
            </a:r>
          </a:p>
          <a:p>
            <a:pPr marL="171450" indent="-1714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Meetings (virtual) to map GNSS 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standards and guidelines </a:t>
            </a:r>
            <a:r>
              <a:rPr lang="en-GB" sz="2000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in use within EPOS and EUREF and identify needs for 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harmonisation</a:t>
            </a:r>
            <a:r>
              <a:rPr lang="en-GB" sz="2000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.</a:t>
            </a:r>
            <a:endParaRPr lang="en-US" sz="2000" b="0" dirty="0">
              <a:solidFill>
                <a:prstClr val="black"/>
              </a:solidFill>
              <a:latin typeface="+mn-lt"/>
              <a:cs typeface="Segoe UI" panose="020B0502040204020203" pitchFamily="34" charset="0"/>
            </a:endParaRPr>
          </a:p>
          <a:p>
            <a:pPr marL="171450" indent="-1714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Meetings (virtual) to map EPOS and EUREF 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operational GNSS activities </a:t>
            </a:r>
            <a:r>
              <a:rPr lang="en-GB" sz="2000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and their 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interconnection</a:t>
            </a:r>
            <a:r>
              <a:rPr lang="en-GB" sz="2000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 with the goal to exploit complementarities and 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optimize</a:t>
            </a:r>
            <a:r>
              <a:rPr lang="en-GB" sz="2000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 the services provided by both.</a:t>
            </a:r>
            <a:endParaRPr lang="en-US" sz="2000" b="0" dirty="0">
              <a:solidFill>
                <a:prstClr val="black"/>
              </a:solidFill>
              <a:latin typeface="+mn-lt"/>
              <a:cs typeface="Segoe UI" panose="020B0502040204020203" pitchFamily="34" charset="0"/>
            </a:endParaRPr>
          </a:p>
          <a:p>
            <a:pPr marL="171450" indent="-1714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Presentation of the services provided by the 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EPOS TCS Satellite Data </a:t>
            </a:r>
            <a:r>
              <a:rPr lang="en-GB" sz="2000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to EUREF Governing Board and symposium.</a:t>
            </a:r>
            <a:endParaRPr lang="en-US" sz="2000" b="0" dirty="0">
              <a:solidFill>
                <a:prstClr val="black"/>
              </a:solidFill>
              <a:latin typeface="+mn-lt"/>
              <a:cs typeface="Segoe UI" panose="020B0502040204020203" pitchFamily="34" charset="0"/>
            </a:endParaRPr>
          </a:p>
          <a:p>
            <a:pPr marL="171450" indent="-1714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Participation to 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symposia or workshops </a:t>
            </a:r>
            <a:r>
              <a:rPr lang="en-GB" sz="2000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organised by the other Party with the goal to present past and future activities related to the MoU. </a:t>
            </a:r>
            <a:endParaRPr lang="en-US" sz="2000" b="0" dirty="0">
              <a:solidFill>
                <a:prstClr val="black"/>
              </a:solidFill>
              <a:latin typeface="+mn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7069-9FAF-2AE3-2423-5E62482E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 and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CF25-6836-EE7A-3601-B3144DBCE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486"/>
            <a:ext cx="10515600" cy="5740400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prstClr val="black"/>
                </a:solidFill>
                <a:latin typeface="+mn-lt"/>
                <a:cs typeface="Segoe UI" panose="020B0502040204020203" pitchFamily="34" charset="0"/>
              </a:rPr>
              <a:t>Work Plan</a:t>
            </a:r>
          </a:p>
          <a:p>
            <a:pPr marL="628650" lvl="1" indent="-171450">
              <a:lnSpc>
                <a:spcPct val="115000"/>
              </a:lnSpc>
              <a:spcBef>
                <a:spcPts val="600"/>
              </a:spcBef>
            </a:pP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Meetings (virtual) to map GNSS </a:t>
            </a:r>
            <a:r>
              <a:rPr lang="en-GB" b="1" dirty="0">
                <a:solidFill>
                  <a:prstClr val="black"/>
                </a:solidFill>
                <a:cs typeface="Segoe UI" panose="020B0502040204020203" pitchFamily="34" charset="0"/>
              </a:rPr>
              <a:t>standards and guidelines </a:t>
            </a: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in use within EPOS and EUREF and identify needs for </a:t>
            </a:r>
            <a:r>
              <a:rPr lang="en-GB" b="1" dirty="0">
                <a:solidFill>
                  <a:prstClr val="black"/>
                </a:solidFill>
                <a:cs typeface="Segoe UI" panose="020B0502040204020203" pitchFamily="34" charset="0"/>
              </a:rPr>
              <a:t>harmonisation</a:t>
            </a: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.</a:t>
            </a:r>
            <a:endParaRPr lang="en-US" b="0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pPr marL="628650" lvl="1" indent="-171450">
              <a:lnSpc>
                <a:spcPct val="115000"/>
              </a:lnSpc>
              <a:spcBef>
                <a:spcPts val="600"/>
              </a:spcBef>
            </a:pP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Meetings (virtual) to map EPOS and EUREF </a:t>
            </a:r>
            <a:r>
              <a:rPr lang="en-GB" dirty="0">
                <a:solidFill>
                  <a:prstClr val="black"/>
                </a:solidFill>
                <a:cs typeface="Segoe UI" panose="020B0502040204020203" pitchFamily="34" charset="0"/>
              </a:rPr>
              <a:t>operational GNSS activities </a:t>
            </a: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and their </a:t>
            </a:r>
            <a:r>
              <a:rPr lang="en-GB" b="1" dirty="0">
                <a:solidFill>
                  <a:prstClr val="black"/>
                </a:solidFill>
                <a:cs typeface="Segoe UI" panose="020B0502040204020203" pitchFamily="34" charset="0"/>
              </a:rPr>
              <a:t>interconnection</a:t>
            </a: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 with the goal to </a:t>
            </a:r>
            <a:r>
              <a:rPr lang="en-GB" b="1" dirty="0">
                <a:solidFill>
                  <a:prstClr val="black"/>
                </a:solidFill>
                <a:cs typeface="Segoe UI" panose="020B0502040204020203" pitchFamily="34" charset="0"/>
              </a:rPr>
              <a:t>exploit complementarities</a:t>
            </a: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 and </a:t>
            </a:r>
            <a:r>
              <a:rPr lang="en-GB" b="1" dirty="0">
                <a:solidFill>
                  <a:prstClr val="black"/>
                </a:solidFill>
                <a:cs typeface="Segoe UI" panose="020B0502040204020203" pitchFamily="34" charset="0"/>
              </a:rPr>
              <a:t>optimize</a:t>
            </a: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 the services provided by both.</a:t>
            </a:r>
            <a:endParaRPr lang="en-US" b="0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pPr marL="628650" lvl="1" indent="-171450">
              <a:lnSpc>
                <a:spcPct val="115000"/>
              </a:lnSpc>
              <a:spcBef>
                <a:spcPts val="600"/>
              </a:spcBef>
            </a:pP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Presentation of the services provided by the </a:t>
            </a:r>
            <a:r>
              <a:rPr lang="en-GB" b="1" dirty="0">
                <a:solidFill>
                  <a:prstClr val="black"/>
                </a:solidFill>
                <a:cs typeface="Segoe UI" panose="020B0502040204020203" pitchFamily="34" charset="0"/>
              </a:rPr>
              <a:t>EPOS TCS Satellite Data</a:t>
            </a:r>
            <a:r>
              <a:rPr lang="en-GB" dirty="0">
                <a:solidFill>
                  <a:prstClr val="black"/>
                </a:solidFill>
                <a:cs typeface="Segoe UI" panose="020B0502040204020203" pitchFamily="34" charset="0"/>
              </a:rPr>
              <a:t> </a:t>
            </a: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to EUREF Governing Board and symposium.</a:t>
            </a:r>
            <a:endParaRPr lang="en-US" b="0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pPr marL="628650" lvl="1" indent="-171450">
              <a:lnSpc>
                <a:spcPct val="115000"/>
              </a:lnSpc>
              <a:spcBef>
                <a:spcPts val="600"/>
              </a:spcBef>
            </a:pP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Participation to </a:t>
            </a:r>
            <a:r>
              <a:rPr lang="en-GB" dirty="0">
                <a:solidFill>
                  <a:prstClr val="black"/>
                </a:solidFill>
                <a:cs typeface="Segoe UI" panose="020B0502040204020203" pitchFamily="34" charset="0"/>
              </a:rPr>
              <a:t>symposia or workshops </a:t>
            </a:r>
            <a:r>
              <a:rPr lang="en-GB" b="0" dirty="0">
                <a:solidFill>
                  <a:prstClr val="black"/>
                </a:solidFill>
                <a:cs typeface="Segoe UI" panose="020B0502040204020203" pitchFamily="34" charset="0"/>
              </a:rPr>
              <a:t>organised by the other Party with the goal to present past and future activities related to the MoU. </a:t>
            </a:r>
            <a:endParaRPr lang="en-US" b="0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r>
              <a:rPr lang="en-US" dirty="0">
                <a:latin typeface="+mn-lt"/>
              </a:rPr>
              <a:t>Other potential area of possible EUREF/EPOS cooperation:</a:t>
            </a:r>
          </a:p>
          <a:p>
            <a:pPr lvl="1"/>
            <a:r>
              <a:rPr lang="en-US" dirty="0"/>
              <a:t>European gravity field </a:t>
            </a:r>
          </a:p>
          <a:p>
            <a:pPr lvl="1"/>
            <a:r>
              <a:rPr lang="en-US" dirty="0"/>
              <a:t>Absolute gravity observations and time series</a:t>
            </a:r>
          </a:p>
          <a:p>
            <a:pPr lvl="1"/>
            <a:r>
              <a:rPr lang="en-US" dirty="0"/>
              <a:t>Geoid model / height reference surface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5591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E89F275-0B39-42E7-900B-9B78641B3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156" y="377687"/>
            <a:ext cx="14294807" cy="6480313"/>
          </a:xfr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3C20834-26DF-4B59-89C8-09EE80502F84}"/>
              </a:ext>
            </a:extLst>
          </p:cNvPr>
          <p:cNvSpPr/>
          <p:nvPr/>
        </p:nvSpPr>
        <p:spPr>
          <a:xfrm>
            <a:off x="-417442" y="377687"/>
            <a:ext cx="12930808" cy="64803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2CF734-9635-4BE6-9966-74DEF756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8" y="1797405"/>
            <a:ext cx="10515600" cy="2961026"/>
          </a:xfrm>
        </p:spPr>
        <p:txBody>
          <a:bodyPr/>
          <a:lstStyle/>
          <a:p>
            <a:pPr algn="ctr"/>
            <a:r>
              <a:rPr lang="en-US" sz="9600" dirty="0"/>
              <a:t>Thanks for your attention</a:t>
            </a:r>
            <a:r>
              <a:rPr lang="sv-SE" sz="9600" dirty="0"/>
              <a:t>!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3453D0CF-B2B6-4E6A-BFF1-7467CC1B44A8}"/>
              </a:ext>
            </a:extLst>
          </p:cNvPr>
          <p:cNvSpPr txBox="1">
            <a:spLocks/>
          </p:cNvSpPr>
          <p:nvPr/>
        </p:nvSpPr>
        <p:spPr>
          <a:xfrm>
            <a:off x="612569" y="5155706"/>
            <a:ext cx="9987369" cy="21927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/>
              <a:t>martin.lidberg@lm.se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8" name="Picture 5" descr="euref">
            <a:extLst>
              <a:ext uri="{FF2B5EF4-FFF2-40B4-BE49-F238E27FC236}">
                <a16:creationId xmlns:a16="http://schemas.microsoft.com/office/drawing/2014/main" id="{9BFA623B-1FFF-4FB8-9310-5DCD5D33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29070" cy="128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285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55E6E1-95FF-2E8B-CEBC-D5B11551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cap="none" dirty="0"/>
              <a:t>The International Association of Geodesy (IAG)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6B55DC-AE2F-610F-F878-860F225C5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69" y="1415133"/>
            <a:ext cx="11227436" cy="4874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IAG is one of the Associations </a:t>
            </a:r>
            <a:br>
              <a:rPr lang="en-US" sz="2400" dirty="0"/>
            </a:br>
            <a:r>
              <a:rPr lang="en-US" sz="2400" dirty="0"/>
              <a:t>within the International Union of Geodesy and Geophysics (IUGG)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cap="non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cap="none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cap="none" dirty="0">
                <a:solidFill>
                  <a:schemeClr val="bg1">
                    <a:lumMod val="50000"/>
                  </a:schemeClr>
                </a:solidFill>
              </a:rPr>
              <a:t>Several of the EPOS TCSs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cap="none" dirty="0">
                <a:solidFill>
                  <a:schemeClr val="bg1">
                    <a:lumMod val="50000"/>
                  </a:schemeClr>
                </a:solidFill>
              </a:rPr>
              <a:t>have implicitly a scientific link to one of these associations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2FB2BD7E-5D61-EA39-DC62-78A8760ED3EC}"/>
              </a:ext>
            </a:extLst>
          </p:cNvPr>
          <p:cNvGrpSpPr/>
          <p:nvPr/>
        </p:nvGrpSpPr>
        <p:grpSpPr>
          <a:xfrm>
            <a:off x="1051825" y="2477480"/>
            <a:ext cx="9476199" cy="2571897"/>
            <a:chOff x="861325" y="2553680"/>
            <a:chExt cx="9476199" cy="257189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89F9267-B47C-2ABC-7FAC-ED889198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325" y="2553680"/>
              <a:ext cx="142875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422AA11-80D6-D56E-ABEC-C9F64EC2D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151" y="2553680"/>
              <a:ext cx="1095375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9FAA119-8EB3-A219-5AE7-AC7BF24F4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558442"/>
              <a:ext cx="1438275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0AF00127-3249-D518-14D7-EB2B40DD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9749" y="2563205"/>
              <a:ext cx="1247775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EEC2C822-9AC0-5CB3-6B9D-8A4EA7EF1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325" y="4144502"/>
              <a:ext cx="1809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A77D1146-A731-C6C5-9F06-A8F0B1313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391" y="4144502"/>
              <a:ext cx="1838325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D03EA988-78C2-036D-4BD1-75E7A7966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411" y="4144502"/>
              <a:ext cx="1809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>
            <a:extLst>
              <a:ext uri="{FF2B5EF4-FFF2-40B4-BE49-F238E27FC236}">
                <a16:creationId xmlns:a16="http://schemas.microsoft.com/office/drawing/2014/main" id="{13232167-1BD3-7CBF-7D8F-DAF8E043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749" y="4077827"/>
            <a:ext cx="17716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DDFB-8129-9C18-9E12-C2EFB5D7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275536"/>
                </a:solidFill>
              </a:rPr>
              <a:t>What is EUREF?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95399-1720-884C-0343-381941FE4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2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275536"/>
                </a:solidFill>
              </a:rPr>
              <a:t>What is EUREF? 							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–”WHO WE ARE”</a:t>
            </a:r>
            <a:endParaRPr lang="it-IT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AA1DE3F-BB6A-BB6F-7E15-77AEAD9DCE33}"/>
              </a:ext>
            </a:extLst>
          </p:cNvPr>
          <p:cNvSpPr txBox="1">
            <a:spLocks/>
          </p:cNvSpPr>
          <p:nvPr/>
        </p:nvSpPr>
        <p:spPr>
          <a:xfrm>
            <a:off x="612569" y="1415133"/>
            <a:ext cx="11103715" cy="51279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buNone/>
            </a:pPr>
            <a: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“EUREF is the Reference Frame Sub-Commission for Europe </a:t>
            </a:r>
            <a:b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of the </a:t>
            </a:r>
            <a:r>
              <a:rPr lang="en-GB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Geodesy (IAG) </a:t>
            </a:r>
            <a: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integrated in the Sub-Commission 1.3, Regional Reference Frames, </a:t>
            </a:r>
            <a:b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under Commission 1 – Reference Frames”</a:t>
            </a:r>
          </a:p>
          <a:p>
            <a:pPr marL="0" indent="0" algn="ctr" fontAlgn="t">
              <a:buNone/>
            </a:pPr>
            <a: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Sub-Commission EUREF was founded in 1987 </a:t>
            </a:r>
            <a:b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at the IUGG General Assembly held in Vancouver.</a:t>
            </a:r>
            <a:r>
              <a:rPr lang="en-US" sz="2400" baseline="30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</a:p>
          <a:p>
            <a:pPr marL="0" indent="0" algn="ctr" fontAlgn="t">
              <a:buNone/>
            </a:pPr>
            <a:endParaRPr lang="en-US" sz="1000" dirty="0">
              <a:solidFill>
                <a:srgbClr val="0070C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fontAlgn="t">
              <a:buNone/>
            </a:pPr>
            <a:r>
              <a:rPr lang="en-US" sz="240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And since that time, it is responsible for the harmonization </a:t>
            </a:r>
            <a:br>
              <a:rPr lang="en-US" sz="240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of the geodetic infrastructure (in a broad sense) in Europe. </a:t>
            </a:r>
          </a:p>
          <a:p>
            <a:pPr marL="0" indent="0" algn="ctr" fontAlgn="t">
              <a:buNone/>
            </a:pPr>
            <a:endParaRPr lang="en-US" sz="1000" dirty="0">
              <a:solidFill>
                <a:srgbClr val="0070C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fontAlgn="t">
              <a:buNone/>
            </a:pPr>
            <a:r>
              <a:rPr lang="en-US" sz="24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EUREF aims at continuing to be </a:t>
            </a:r>
            <a:br>
              <a:rPr lang="en-US" sz="24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recognized expert organization on geodesy for Europe.</a:t>
            </a:r>
          </a:p>
          <a:p>
            <a:pPr>
              <a:spcBef>
                <a:spcPts val="600"/>
              </a:spcBef>
            </a:pP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5" name="textruta 3">
            <a:extLst>
              <a:ext uri="{FF2B5EF4-FFF2-40B4-BE49-F238E27FC236}">
                <a16:creationId xmlns:a16="http://schemas.microsoft.com/office/drawing/2014/main" id="{4AD9DB6D-6C31-3528-2BBC-8B19D8589CC4}"/>
              </a:ext>
            </a:extLst>
          </p:cNvPr>
          <p:cNvSpPr txBox="1"/>
          <p:nvPr/>
        </p:nvSpPr>
        <p:spPr>
          <a:xfrm>
            <a:off x="612569" y="6078135"/>
            <a:ext cx="3122148" cy="3535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 i="1" baseline="30000" dirty="0"/>
              <a:t>* </a:t>
            </a:r>
            <a:r>
              <a:rPr lang="en-US" sz="2000" i="1" dirty="0"/>
              <a:t>From: </a:t>
            </a:r>
            <a:r>
              <a:rPr lang="en-US" sz="2000" i="1" dirty="0">
                <a:hlinkClick r:id="rId2"/>
              </a:rPr>
              <a:t>http://www.euref.eu/</a:t>
            </a:r>
            <a:r>
              <a:rPr lang="en-US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1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33528-9ADE-51A3-1D84-700B1DD1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18D449-F9D2-CE8E-7EF8-85B5C92B11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569" y="723207"/>
            <a:ext cx="10515600" cy="549412"/>
          </a:xfrm>
        </p:spPr>
        <p:txBody>
          <a:bodyPr/>
          <a:lstStyle/>
          <a:p>
            <a:r>
              <a:rPr lang="en-US" b="1" cap="none" dirty="0"/>
              <a:t>EUREF’s primary mission </a:t>
            </a:r>
            <a:r>
              <a:rPr lang="en-US" b="1" i="1" cap="none" dirty="0"/>
              <a:t>and vision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A80993-00F1-14A7-BBEF-FC7106BD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415133"/>
            <a:ext cx="10042319" cy="5127907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“EUREF’s primary mission is to establish and maintain </a:t>
            </a:r>
            <a:r>
              <a:rPr lang="en-GB" dirty="0">
                <a:latin typeface="+mn-lt"/>
              </a:rPr>
              <a:t>homogenous and sustainable reference frames</a:t>
            </a:r>
            <a:r>
              <a:rPr lang="en-US" dirty="0">
                <a:latin typeface="+mn-lt"/>
              </a:rPr>
              <a:t>: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European Vertical Reference System </a:t>
            </a:r>
          </a:p>
          <a:p>
            <a:pPr marL="1371600" lvl="2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physical or gravity related heights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European coordinate reference system ETRS89 </a:t>
            </a:r>
          </a:p>
          <a:p>
            <a:pPr marL="1257300" lvl="2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geodetic reference frame attached to the European Plate</a:t>
            </a:r>
          </a:p>
          <a:p>
            <a:pPr marL="1257300" lvl="2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convenient tool to express position time series and velocities of crustal deformations in a standardized way!</a:t>
            </a:r>
            <a:endParaRPr lang="en-US" dirty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Both ETRS89 and EVRS are recommenced by the EU INSPIRE directive (Infrastructure for Spatial Information in Europe), they are mandatory for exchange of geodata within the stable part of Europe.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including data, products, services and tools, based on best available scientific background and taking into account user needs.</a:t>
            </a:r>
          </a:p>
          <a:p>
            <a:pPr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C660B2F-B364-D7D7-DAE7-8BABB129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EUREF Governance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DDCBCA-61D0-0704-E649-099FBE6EB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Chair: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M.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Lidberg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*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Governing Board:       chair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(W.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Söhne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*)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			  </a:t>
            </a:r>
            <a:r>
              <a:rPr lang="en-US" sz="2400" dirty="0"/>
              <a:t>members from both mapping and scientific agencies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Coordinators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Network Coordinator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(C.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Bruyninx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*)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Analysis Center Coordinator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(T.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Liwosz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*)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Reference Frame Coordinator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(J. Legrand*)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Troposphere Coordinator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(R. Pacione)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Working Groups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EPN Densification Working Group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(2015 – now, chaired by A.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Kenyeres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*)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Deformation Models Working Group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(2012-now , chaired by M.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Lidberg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*)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EPN Reprocessing Working Group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(2009 - now , chaired by C.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Voelksen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EPN Real-Time Analysis Project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(2008 - now , chaired by W.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Söhne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* member of EPOS GNSS TCS consortium board</a:t>
            </a:r>
          </a:p>
        </p:txBody>
      </p:sp>
    </p:spTree>
    <p:extLst>
      <p:ext uri="{BB962C8B-B14F-4D97-AF65-F5344CB8AC3E}">
        <p14:creationId xmlns:p14="http://schemas.microsoft.com/office/powerpoint/2010/main" val="358887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DDFB-8129-9C18-9E12-C2EFB5D7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EUREF – Data and Products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95399-1720-884C-0343-381941FE4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C4B64-0711-3B9D-06CF-7C856B130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B1B7E6-0905-B897-C427-CCE16B33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The EUREF Permanent GNSS network, EPN</a:t>
            </a:r>
            <a:endParaRPr lang="en-US" sz="4400" b="1" i="1" cap="none" dirty="0">
              <a:solidFill>
                <a:srgbClr val="0070C0"/>
              </a:solidFill>
              <a:latin typeface="Palace Script MT" panose="030303020206070C0B05" pitchFamily="66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F9853C-F83F-865A-74BE-8FD57402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782" y="1415133"/>
            <a:ext cx="6375593" cy="534934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Started in 1996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More than </a:t>
            </a:r>
            <a:r>
              <a:rPr lang="en-US" sz="2000" dirty="0">
                <a:highlight>
                  <a:srgbClr val="E7E6E6"/>
                </a:highlight>
              </a:rPr>
              <a:t>400 GNSS stations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E7E6E6"/>
                </a:highlight>
              </a:rPr>
              <a:t>EPN Central Bureau (ROB): </a:t>
            </a:r>
            <a:r>
              <a:rPr lang="en-US" sz="2000" dirty="0"/>
              <a:t>daily monitoring and management of the EPN (</a:t>
            </a:r>
            <a:r>
              <a:rPr lang="en-US" sz="2000" dirty="0">
                <a:highlight>
                  <a:srgbClr val="E7E6E6"/>
                </a:highlight>
              </a:rPr>
              <a:t>Network Coordinator)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ighlight>
                  <a:srgbClr val="E7E6E6"/>
                </a:highlight>
                <a:ea typeface="Times New Roman" panose="02020603050405020304" pitchFamily="18" charset="0"/>
                <a:cs typeface="Symbol" panose="05050102010706020507" pitchFamily="18" charset="2"/>
              </a:rPr>
              <a:t>3 Data Centers (BKG, BEV, ROB EPN historical data center) </a:t>
            </a:r>
            <a:r>
              <a:rPr lang="en-US" sz="2000" dirty="0"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archive and provide access to GNSS data</a:t>
            </a:r>
            <a:endParaRPr lang="sv-SE" sz="2000" dirty="0">
              <a:effectLst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E7E6E6"/>
                </a:highlight>
              </a:rPr>
              <a:t>17 Analysis Centers </a:t>
            </a:r>
            <a:r>
              <a:rPr lang="en-US" sz="2000" dirty="0"/>
              <a:t>analyze the data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3 coordinators generate the EPN products:</a:t>
            </a: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E7E6E6"/>
                </a:highlight>
              </a:rPr>
              <a:t>Analysis Center Coordinator: </a:t>
            </a:r>
            <a:r>
              <a:rPr lang="en-US" sz="1200" kern="1200" dirty="0"/>
              <a:t>Combined Daily Positions in the latest ITRF</a:t>
            </a:r>
            <a:r>
              <a:rPr lang="en-US" sz="1200" dirty="0"/>
              <a:t>, rapid and final product, daily updates</a:t>
            </a:r>
            <a:endParaRPr lang="en-US" sz="1200" kern="1200" dirty="0"/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E7E6E6"/>
                </a:highlight>
              </a:rPr>
              <a:t>Reference Frame Coordinator:</a:t>
            </a:r>
            <a:r>
              <a:rPr lang="en-GB" sz="1200" dirty="0"/>
              <a:t> Positions and Velocities in the latest ITRF or ETRF, </a:t>
            </a:r>
            <a:br>
              <a:rPr lang="en-GB" sz="1200" dirty="0"/>
            </a:br>
            <a:r>
              <a:rPr lang="en-GB" sz="1200" dirty="0"/>
              <a:t>Position time series, </a:t>
            </a:r>
            <a:r>
              <a:rPr lang="en-US" sz="1200" dirty="0"/>
              <a:t>updated every 15 weeks</a:t>
            </a:r>
            <a:endParaRPr lang="en-GB" sz="1200" dirty="0"/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E7E6E6"/>
                </a:highlight>
              </a:rPr>
              <a:t>Troposphere Coordinator</a:t>
            </a:r>
            <a:endParaRPr lang="en-US" sz="12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E7E6E6"/>
                </a:highlight>
              </a:rPr>
              <a:t>100+ agencies/universities </a:t>
            </a:r>
            <a:r>
              <a:rPr lang="en-US" sz="2000" dirty="0"/>
              <a:t>providing operational data/products (using 100% in kind)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Well-defined </a:t>
            </a:r>
            <a:r>
              <a:rPr lang="en-US" sz="2000" dirty="0">
                <a:highlight>
                  <a:srgbClr val="E7E6E6"/>
                </a:highlight>
              </a:rPr>
              <a:t>standards/guidelines </a:t>
            </a:r>
            <a:r>
              <a:rPr lang="en-US" sz="2000" dirty="0"/>
              <a:t>for homogenous long-term quality of the EPN products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65743CA-26D7-1EAB-BF30-EF66E68C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133"/>
            <a:ext cx="5572821" cy="43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ED151CE-A933-DD3E-2AC2-2DF11D421563}"/>
              </a:ext>
            </a:extLst>
          </p:cNvPr>
          <p:cNvSpPr txBox="1"/>
          <p:nvPr/>
        </p:nvSpPr>
        <p:spPr>
          <a:xfrm>
            <a:off x="699047" y="6134793"/>
            <a:ext cx="5036735" cy="4892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2400" dirty="0">
                <a:solidFill>
                  <a:srgbClr val="0070C0"/>
                </a:solidFill>
              </a:rPr>
              <a:t>https://epncb.oma.be/</a:t>
            </a:r>
          </a:p>
        </p:txBody>
      </p:sp>
    </p:spTree>
    <p:extLst>
      <p:ext uri="{BB962C8B-B14F-4D97-AF65-F5344CB8AC3E}">
        <p14:creationId xmlns:p14="http://schemas.microsoft.com/office/powerpoint/2010/main" val="26358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2AEF7-8E8D-6F53-7C2F-7B5D9E8B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EPN Densification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6072E-7CDE-768B-6612-9D274F981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D5E0C607-8478-5DCE-A103-76102792DCCF}"/>
              </a:ext>
            </a:extLst>
          </p:cNvPr>
          <p:cNvGrpSpPr/>
          <p:nvPr/>
        </p:nvGrpSpPr>
        <p:grpSpPr>
          <a:xfrm>
            <a:off x="612569" y="1405898"/>
            <a:ext cx="7460673" cy="5017317"/>
            <a:chOff x="0" y="0"/>
            <a:chExt cx="10608067" cy="685800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E733A031-E1A8-C889-1A30-F35DB053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5438" y="0"/>
              <a:ext cx="5282629" cy="6858000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2B434158-A3F1-2D2E-11CF-176AB0C9A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325438" cy="6858000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287AFA14-F5BA-DFD9-7128-23DAF9F9C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013" y="856308"/>
              <a:ext cx="1194340" cy="255437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C1EFDFC2-A95C-8B89-8D3F-AA139E036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3249" y="856308"/>
              <a:ext cx="1629002" cy="342948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610D32E7-8EE0-D1B3-8CB8-86664F891253}"/>
              </a:ext>
            </a:extLst>
          </p:cNvPr>
          <p:cNvSpPr txBox="1"/>
          <p:nvPr/>
        </p:nvSpPr>
        <p:spPr>
          <a:xfrm>
            <a:off x="1240809" y="6452899"/>
            <a:ext cx="2264736" cy="3479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400" dirty="0"/>
              <a:t>Horizontal velocity field in ETRF2000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B819C49-9F19-C76A-C72D-A68058C2C40B}"/>
              </a:ext>
            </a:extLst>
          </p:cNvPr>
          <p:cNvSpPr txBox="1"/>
          <p:nvPr/>
        </p:nvSpPr>
        <p:spPr>
          <a:xfrm>
            <a:off x="5083232" y="6452898"/>
            <a:ext cx="2264736" cy="3479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400" dirty="0"/>
              <a:t>Vertical velocity field in ETRF2000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F64D1B6-65D0-9902-1B70-F8DCE48C1610}"/>
              </a:ext>
            </a:extLst>
          </p:cNvPr>
          <p:cNvSpPr txBox="1"/>
          <p:nvPr/>
        </p:nvSpPr>
        <p:spPr>
          <a:xfrm>
            <a:off x="8364832" y="469638"/>
            <a:ext cx="3745390" cy="53724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WG started in 2015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densification activities started in 2010 in EUREF </a:t>
            </a:r>
            <a:r>
              <a:rPr lang="en-US" sz="1400" dirty="0"/>
              <a:t>(2007 for EUPOS)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dirty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Goal: dense European velocity field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dirty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Harmonization and homogenization of existing national Permanent GNSS solutions and station metadata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dirty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30 Analysis Centers providing position solutions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dirty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A Combination Center:</a:t>
            </a:r>
          </a:p>
          <a:p>
            <a:pPr marL="723900" lvl="1" indent="-266700">
              <a:buFont typeface="Arial" panose="020B0604020202020204" pitchFamily="34" charset="0"/>
              <a:buChar char="•"/>
            </a:pPr>
            <a:r>
              <a:rPr lang="en-US" dirty="0"/>
              <a:t>Weekly Position time series</a:t>
            </a:r>
          </a:p>
          <a:p>
            <a:pPr marL="723900" lvl="1" indent="-266700">
              <a:buFont typeface="Arial" panose="020B0604020202020204" pitchFamily="34" charset="0"/>
              <a:buChar char="•"/>
            </a:pPr>
            <a:r>
              <a:rPr lang="en-US" dirty="0"/>
              <a:t>Velocity field for 2600+ stations expressed in IGb14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Future versions also based on EPOS solutions</a:t>
            </a:r>
            <a:b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</a:b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0070C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https://epnd.sgo-penc.hu/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5557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OS_Presentation_template_2023_july" id="{49BA37EF-9699-E040-9EB7-F0FF2F546B67}" vid="{636534C0-F136-A541-A717-E0CCC80CE2A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7834</TotalTime>
  <Words>2540</Words>
  <Application>Microsoft Office PowerPoint</Application>
  <PresentationFormat>Widescreen</PresentationFormat>
  <Paragraphs>338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Open Sans</vt:lpstr>
      <vt:lpstr>Palace Script MT</vt:lpstr>
      <vt:lpstr>Segoe UI</vt:lpstr>
      <vt:lpstr>Segoe UI Semibold</vt:lpstr>
      <vt:lpstr>Symbol</vt:lpstr>
      <vt:lpstr>Times New Roman</vt:lpstr>
      <vt:lpstr>Wingdings</vt:lpstr>
      <vt:lpstr>Tema di Office</vt:lpstr>
      <vt:lpstr>EUREF, and the link between EUREF and EPOS</vt:lpstr>
      <vt:lpstr>Content</vt:lpstr>
      <vt:lpstr>What is EUREF?</vt:lpstr>
      <vt:lpstr>PowerPoint Presentation</vt:lpstr>
      <vt:lpstr>EUREF’s primary mission and vision</vt:lpstr>
      <vt:lpstr>EUREF Governance</vt:lpstr>
      <vt:lpstr>EUREF – Data and Products</vt:lpstr>
      <vt:lpstr>The EUREF Permanent GNSS network, EPN</vt:lpstr>
      <vt:lpstr>EPN Densification Working Group</vt:lpstr>
      <vt:lpstr>EUREF WG on deformation models</vt:lpstr>
      <vt:lpstr>European Vertical Reference System and Frame, EVRS/EVRF</vt:lpstr>
      <vt:lpstr>EUREF – EPOS link</vt:lpstr>
      <vt:lpstr>EUREF – EPOS link</vt:lpstr>
      <vt:lpstr>EUREF – EPOS link</vt:lpstr>
      <vt:lpstr>EPN stations integrated in EPOS    </vt:lpstr>
      <vt:lpstr>EUREF – EPOS link</vt:lpstr>
      <vt:lpstr>EUREF – EPOS link</vt:lpstr>
      <vt:lpstr>EUREF – EPOS link</vt:lpstr>
      <vt:lpstr>EUREF related data and products</vt:lpstr>
      <vt:lpstr>EUREF – EPOS link</vt:lpstr>
      <vt:lpstr>EUREF – EPOS link</vt:lpstr>
      <vt:lpstr>EUREF – EPOS link</vt:lpstr>
      <vt:lpstr>Work Plan and Perspectives</vt:lpstr>
      <vt:lpstr>Thanks for your attention!</vt:lpstr>
      <vt:lpstr>The International Association of Geodesy (IAG)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Juliette Legrand</cp:lastModifiedBy>
  <cp:revision>404</cp:revision>
  <dcterms:created xsi:type="dcterms:W3CDTF">2021-05-05T12:54:12Z</dcterms:created>
  <dcterms:modified xsi:type="dcterms:W3CDTF">2024-03-11T08:59:17Z</dcterms:modified>
</cp:coreProperties>
</file>