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7" r:id="rId2"/>
  </p:sldMasterIdLst>
  <p:notesMasterIdLst>
    <p:notesMasterId r:id="rId11"/>
  </p:notesMasterIdLst>
  <p:sldIdLst>
    <p:sldId id="256" r:id="rId3"/>
    <p:sldId id="257" r:id="rId4"/>
    <p:sldId id="265" r:id="rId5"/>
    <p:sldId id="266" r:id="rId6"/>
    <p:sldId id="270" r:id="rId7"/>
    <p:sldId id="267" r:id="rId8"/>
    <p:sldId id="268" r:id="rId9"/>
    <p:sldId id="26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3D3D"/>
    <a:srgbClr val="3735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>
      <p:cViewPr varScale="1">
        <p:scale>
          <a:sx n="104" d="100"/>
          <a:sy n="104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75B30-69C0-2F4F-81FE-461A5708C826}" type="datetimeFigureOut">
              <a:rPr lang="en-US" smtClean="0"/>
              <a:t>3/8/24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A30942-DCE4-4E41-A272-2ADA2BB24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206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0210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5293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FE898DF-76CA-F6DA-D8D3-CF7BB3BEA7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9832" y="3276303"/>
            <a:ext cx="12216384" cy="359012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7EB075C9-B5C1-5E14-1E9F-7CDB6CBB7E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53295" r="53939"/>
          <a:stretch/>
        </p:blipFill>
        <p:spPr>
          <a:xfrm rot="16200000" flipV="1">
            <a:off x="7570360" y="-31974"/>
            <a:ext cx="4599063" cy="4663440"/>
          </a:xfrm>
          <a:prstGeom prst="rect">
            <a:avLst/>
          </a:prstGeom>
        </p:spPr>
      </p:pic>
      <p:pic>
        <p:nvPicPr>
          <p:cNvPr id="17" name="Picture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908A679-0A0D-20C0-3E6E-12F081EC864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64394" y="5430754"/>
            <a:ext cx="3869804" cy="1182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52C0D9-7436-B8D5-BB8D-7149F31FB2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13644"/>
            <a:ext cx="9144000" cy="2387600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503269-C689-8107-13EB-2BE492BA31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4173" y="3780940"/>
            <a:ext cx="6967331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00845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2EE823AC-92C6-9C0D-BAD1-F0B54FDD0BE1}"/>
              </a:ext>
            </a:extLst>
          </p:cNvPr>
          <p:cNvSpPr/>
          <p:nvPr userDrawn="1"/>
        </p:nvSpPr>
        <p:spPr>
          <a:xfrm rot="5400000">
            <a:off x="5398015" y="-5419185"/>
            <a:ext cx="1408176" cy="12225528"/>
          </a:xfrm>
          <a:custGeom>
            <a:avLst/>
            <a:gdLst>
              <a:gd name="connsiteX0" fmla="*/ 0 w 1406368"/>
              <a:gd name="connsiteY0" fmla="*/ 12213020 h 12213020"/>
              <a:gd name="connsiteX1" fmla="*/ 0 w 1406368"/>
              <a:gd name="connsiteY1" fmla="*/ 0 h 12213020"/>
              <a:gd name="connsiteX2" fmla="*/ 365824 w 1406368"/>
              <a:gd name="connsiteY2" fmla="*/ 0 h 12213020"/>
              <a:gd name="connsiteX3" fmla="*/ 585106 w 1406368"/>
              <a:gd name="connsiteY3" fmla="*/ 501754 h 12213020"/>
              <a:gd name="connsiteX4" fmla="*/ 1406368 w 1406368"/>
              <a:gd name="connsiteY4" fmla="*/ 6106510 h 12213020"/>
              <a:gd name="connsiteX5" fmla="*/ 585106 w 1406368"/>
              <a:gd name="connsiteY5" fmla="*/ 11711265 h 12213020"/>
              <a:gd name="connsiteX6" fmla="*/ 365825 w 1406368"/>
              <a:gd name="connsiteY6" fmla="*/ 12213020 h 12213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6368" h="12213020">
                <a:moveTo>
                  <a:pt x="0" y="12213020"/>
                </a:moveTo>
                <a:lnTo>
                  <a:pt x="0" y="0"/>
                </a:lnTo>
                <a:lnTo>
                  <a:pt x="365824" y="0"/>
                </a:lnTo>
                <a:lnTo>
                  <a:pt x="585106" y="501754"/>
                </a:lnTo>
                <a:cubicBezTo>
                  <a:pt x="1086671" y="1833960"/>
                  <a:pt x="1406368" y="3850077"/>
                  <a:pt x="1406368" y="6106510"/>
                </a:cubicBezTo>
                <a:cubicBezTo>
                  <a:pt x="1406368" y="8362945"/>
                  <a:pt x="1086671" y="10379061"/>
                  <a:pt x="585106" y="11711265"/>
                </a:cubicBezTo>
                <a:lnTo>
                  <a:pt x="365825" y="12213020"/>
                </a:lnTo>
                <a:close/>
              </a:path>
            </a:pathLst>
          </a:custGeom>
          <a:gradFill flip="none" rotWithShape="1">
            <a:gsLst>
              <a:gs pos="8000">
                <a:srgbClr val="37358C"/>
              </a:gs>
              <a:gs pos="89000">
                <a:srgbClr val="CC2929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68BD63-396C-FB41-7CC8-11D762023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1617455"/>
            <a:ext cx="8686800" cy="1095927"/>
          </a:xfrm>
        </p:spPr>
        <p:txBody>
          <a:bodyPr>
            <a:normAutofit/>
          </a:bodyPr>
          <a:lstStyle>
            <a:lvl1pPr algn="ctr"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5849E48D-64B1-C840-A65E-AFC55A4506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5568" y="136959"/>
            <a:ext cx="2660864" cy="105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54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73C7C1-55F2-7217-4570-3DE9456BB816}"/>
              </a:ext>
            </a:extLst>
          </p:cNvPr>
          <p:cNvCxnSpPr>
            <a:cxnSpLocks/>
          </p:cNvCxnSpPr>
          <p:nvPr userDrawn="1"/>
        </p:nvCxnSpPr>
        <p:spPr>
          <a:xfrm>
            <a:off x="325821" y="124650"/>
            <a:ext cx="0" cy="867054"/>
          </a:xfrm>
          <a:prstGeom prst="line">
            <a:avLst/>
          </a:prstGeom>
          <a:ln w="76200">
            <a:solidFill>
              <a:srgbClr val="C02A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9A548195-D3DF-D8A5-1486-4F7CBBA0EC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0000" r="50000"/>
          <a:stretch/>
        </p:blipFill>
        <p:spPr>
          <a:xfrm flipV="1">
            <a:off x="7198273" y="1864270"/>
            <a:ext cx="4993728" cy="4993729"/>
          </a:xfrm>
          <a:custGeom>
            <a:avLst/>
            <a:gdLst>
              <a:gd name="connsiteX0" fmla="*/ 0 w 4993728"/>
              <a:gd name="connsiteY0" fmla="*/ 4993729 h 4993729"/>
              <a:gd name="connsiteX1" fmla="*/ 4993728 w 4993728"/>
              <a:gd name="connsiteY1" fmla="*/ 4993729 h 4993729"/>
              <a:gd name="connsiteX2" fmla="*/ 4993728 w 4993728"/>
              <a:gd name="connsiteY2" fmla="*/ 742700 h 4993729"/>
              <a:gd name="connsiteX3" fmla="*/ 4964388 w 4993728"/>
              <a:gd name="connsiteY3" fmla="*/ 747559 h 4993729"/>
              <a:gd name="connsiteX4" fmla="*/ 4893575 w 4993728"/>
              <a:gd name="connsiteY4" fmla="*/ 751438 h 4993729"/>
              <a:gd name="connsiteX5" fmla="*/ 4200984 w 4993728"/>
              <a:gd name="connsiteY5" fmla="*/ 0 h 4993729"/>
              <a:gd name="connsiteX6" fmla="*/ 0 w 4993728"/>
              <a:gd name="connsiteY6" fmla="*/ 0 h 4993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3728" h="4993729">
                <a:moveTo>
                  <a:pt x="0" y="4993729"/>
                </a:moveTo>
                <a:lnTo>
                  <a:pt x="4993728" y="4993729"/>
                </a:lnTo>
                <a:lnTo>
                  <a:pt x="4993728" y="742700"/>
                </a:lnTo>
                <a:lnTo>
                  <a:pt x="4964388" y="747559"/>
                </a:lnTo>
                <a:cubicBezTo>
                  <a:pt x="4941105" y="750124"/>
                  <a:pt x="4917482" y="751438"/>
                  <a:pt x="4893575" y="751438"/>
                </a:cubicBezTo>
                <a:cubicBezTo>
                  <a:pt x="4511068" y="751438"/>
                  <a:pt x="4200984" y="415008"/>
                  <a:pt x="4200984" y="0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C4D25BD1-193B-6C89-288E-29A1B24A2D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44535" y="136396"/>
            <a:ext cx="4047313" cy="7669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76AC46-60C7-E5A1-9C78-A4AB11079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136396"/>
            <a:ext cx="7603896" cy="867054"/>
          </a:xfrm>
        </p:spPr>
        <p:txBody>
          <a:bodyPr>
            <a:normAutofit/>
          </a:bodyPr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96224-6465-24DF-F68F-BE3D9EF88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383" y="1666601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5230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73C7C1-55F2-7217-4570-3DE9456BB816}"/>
              </a:ext>
            </a:extLst>
          </p:cNvPr>
          <p:cNvCxnSpPr>
            <a:cxnSpLocks/>
          </p:cNvCxnSpPr>
          <p:nvPr userDrawn="1"/>
        </p:nvCxnSpPr>
        <p:spPr>
          <a:xfrm>
            <a:off x="325821" y="124650"/>
            <a:ext cx="0" cy="867054"/>
          </a:xfrm>
          <a:prstGeom prst="line">
            <a:avLst/>
          </a:prstGeom>
          <a:ln w="76200">
            <a:solidFill>
              <a:srgbClr val="C02A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C4D25BD1-193B-6C89-288E-29A1B24A2D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44535" y="136396"/>
            <a:ext cx="4047313" cy="7669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76AC46-60C7-E5A1-9C78-A4AB11079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136396"/>
            <a:ext cx="7603896" cy="867054"/>
          </a:xfrm>
        </p:spPr>
        <p:txBody>
          <a:bodyPr>
            <a:normAutofit/>
          </a:bodyPr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4111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0486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2EE823AC-92C6-9C0D-BAD1-F0B54FDD0BE1}"/>
              </a:ext>
            </a:extLst>
          </p:cNvPr>
          <p:cNvSpPr/>
          <p:nvPr userDrawn="1"/>
        </p:nvSpPr>
        <p:spPr>
          <a:xfrm rot="5400000">
            <a:off x="5398015" y="-5419185"/>
            <a:ext cx="1408176" cy="12225528"/>
          </a:xfrm>
          <a:custGeom>
            <a:avLst/>
            <a:gdLst>
              <a:gd name="connsiteX0" fmla="*/ 0 w 1406368"/>
              <a:gd name="connsiteY0" fmla="*/ 12213020 h 12213020"/>
              <a:gd name="connsiteX1" fmla="*/ 0 w 1406368"/>
              <a:gd name="connsiteY1" fmla="*/ 0 h 12213020"/>
              <a:gd name="connsiteX2" fmla="*/ 365824 w 1406368"/>
              <a:gd name="connsiteY2" fmla="*/ 0 h 12213020"/>
              <a:gd name="connsiteX3" fmla="*/ 585106 w 1406368"/>
              <a:gd name="connsiteY3" fmla="*/ 501754 h 12213020"/>
              <a:gd name="connsiteX4" fmla="*/ 1406368 w 1406368"/>
              <a:gd name="connsiteY4" fmla="*/ 6106510 h 12213020"/>
              <a:gd name="connsiteX5" fmla="*/ 585106 w 1406368"/>
              <a:gd name="connsiteY5" fmla="*/ 11711265 h 12213020"/>
              <a:gd name="connsiteX6" fmla="*/ 365825 w 1406368"/>
              <a:gd name="connsiteY6" fmla="*/ 12213020 h 12213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6368" h="12213020">
                <a:moveTo>
                  <a:pt x="0" y="12213020"/>
                </a:moveTo>
                <a:lnTo>
                  <a:pt x="0" y="0"/>
                </a:lnTo>
                <a:lnTo>
                  <a:pt x="365824" y="0"/>
                </a:lnTo>
                <a:lnTo>
                  <a:pt x="585106" y="501754"/>
                </a:lnTo>
                <a:cubicBezTo>
                  <a:pt x="1086671" y="1833960"/>
                  <a:pt x="1406368" y="3850077"/>
                  <a:pt x="1406368" y="6106510"/>
                </a:cubicBezTo>
                <a:cubicBezTo>
                  <a:pt x="1406368" y="8362945"/>
                  <a:pt x="1086671" y="10379061"/>
                  <a:pt x="585106" y="11711265"/>
                </a:cubicBezTo>
                <a:lnTo>
                  <a:pt x="365825" y="12213020"/>
                </a:lnTo>
                <a:close/>
              </a:path>
            </a:pathLst>
          </a:custGeom>
          <a:gradFill flip="none" rotWithShape="1">
            <a:gsLst>
              <a:gs pos="8000">
                <a:srgbClr val="37358C"/>
              </a:gs>
              <a:gs pos="89000">
                <a:srgbClr val="CC2929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E921294-369D-26EE-0F7F-34707E4B9A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36416" y="101455"/>
            <a:ext cx="3869804" cy="1182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68BD63-396C-FB41-7CC8-11D762023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1617455"/>
            <a:ext cx="8686800" cy="1095927"/>
          </a:xfrm>
        </p:spPr>
        <p:txBody>
          <a:bodyPr>
            <a:normAutofit/>
          </a:bodyPr>
          <a:lstStyle>
            <a:lvl1pPr algn="ctr"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0612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FE898DF-76CA-F6DA-D8D3-CF7BB3BEA7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9832" y="3276303"/>
            <a:ext cx="12216383" cy="359012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7EB075C9-B5C1-5E14-1E9F-7CDB6CBB7E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53295" r="53939"/>
          <a:stretch/>
        </p:blipFill>
        <p:spPr>
          <a:xfrm rot="16200000" flipV="1">
            <a:off x="7570360" y="-31974"/>
            <a:ext cx="4599063" cy="4663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52C0D9-7436-B8D5-BB8D-7149F31FB2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13644"/>
            <a:ext cx="9144000" cy="2387600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503269-C689-8107-13EB-2BE492BA31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4173" y="3780940"/>
            <a:ext cx="6967331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46718EF7-9948-CC2C-5AC6-D1765127FD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64487" y="5444594"/>
            <a:ext cx="2660864" cy="105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01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73C7C1-55F2-7217-4570-3DE9456BB816}"/>
              </a:ext>
            </a:extLst>
          </p:cNvPr>
          <p:cNvCxnSpPr>
            <a:cxnSpLocks/>
          </p:cNvCxnSpPr>
          <p:nvPr userDrawn="1"/>
        </p:nvCxnSpPr>
        <p:spPr>
          <a:xfrm>
            <a:off x="325821" y="124650"/>
            <a:ext cx="0" cy="867054"/>
          </a:xfrm>
          <a:prstGeom prst="line">
            <a:avLst/>
          </a:prstGeom>
          <a:ln w="76200">
            <a:solidFill>
              <a:srgbClr val="C02A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9A548195-D3DF-D8A5-1486-4F7CBBA0EC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0000" r="50000"/>
          <a:stretch/>
        </p:blipFill>
        <p:spPr>
          <a:xfrm flipV="1">
            <a:off x="7198273" y="1864270"/>
            <a:ext cx="4993728" cy="4993729"/>
          </a:xfrm>
          <a:custGeom>
            <a:avLst/>
            <a:gdLst>
              <a:gd name="connsiteX0" fmla="*/ 0 w 4993728"/>
              <a:gd name="connsiteY0" fmla="*/ 4993729 h 4993729"/>
              <a:gd name="connsiteX1" fmla="*/ 4993728 w 4993728"/>
              <a:gd name="connsiteY1" fmla="*/ 4993729 h 4993729"/>
              <a:gd name="connsiteX2" fmla="*/ 4993728 w 4993728"/>
              <a:gd name="connsiteY2" fmla="*/ 742700 h 4993729"/>
              <a:gd name="connsiteX3" fmla="*/ 4964388 w 4993728"/>
              <a:gd name="connsiteY3" fmla="*/ 747559 h 4993729"/>
              <a:gd name="connsiteX4" fmla="*/ 4893575 w 4993728"/>
              <a:gd name="connsiteY4" fmla="*/ 751438 h 4993729"/>
              <a:gd name="connsiteX5" fmla="*/ 4200984 w 4993728"/>
              <a:gd name="connsiteY5" fmla="*/ 0 h 4993729"/>
              <a:gd name="connsiteX6" fmla="*/ 0 w 4993728"/>
              <a:gd name="connsiteY6" fmla="*/ 0 h 4993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3728" h="4993729">
                <a:moveTo>
                  <a:pt x="0" y="4993729"/>
                </a:moveTo>
                <a:lnTo>
                  <a:pt x="4993728" y="4993729"/>
                </a:lnTo>
                <a:lnTo>
                  <a:pt x="4993728" y="742700"/>
                </a:lnTo>
                <a:lnTo>
                  <a:pt x="4964388" y="747559"/>
                </a:lnTo>
                <a:cubicBezTo>
                  <a:pt x="4941105" y="750124"/>
                  <a:pt x="4917482" y="751438"/>
                  <a:pt x="4893575" y="751438"/>
                </a:cubicBezTo>
                <a:cubicBezTo>
                  <a:pt x="4511068" y="751438"/>
                  <a:pt x="4200984" y="415008"/>
                  <a:pt x="4200984" y="0"/>
                </a:cubicBez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76AC46-60C7-E5A1-9C78-A4AB11079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136396"/>
            <a:ext cx="7603896" cy="867054"/>
          </a:xfrm>
        </p:spPr>
        <p:txBody>
          <a:bodyPr>
            <a:normAutofit/>
          </a:bodyPr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96224-6465-24DF-F68F-BE3D9EF88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383" y="1666601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CEF09DA-C283-7569-62CC-36057A09C1B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31016" y="111656"/>
            <a:ext cx="2156789" cy="85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78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73C7C1-55F2-7217-4570-3DE9456BB816}"/>
              </a:ext>
            </a:extLst>
          </p:cNvPr>
          <p:cNvCxnSpPr>
            <a:cxnSpLocks/>
          </p:cNvCxnSpPr>
          <p:nvPr userDrawn="1"/>
        </p:nvCxnSpPr>
        <p:spPr>
          <a:xfrm>
            <a:off x="325821" y="124650"/>
            <a:ext cx="0" cy="867054"/>
          </a:xfrm>
          <a:prstGeom prst="line">
            <a:avLst/>
          </a:prstGeom>
          <a:ln w="76200">
            <a:solidFill>
              <a:srgbClr val="C02A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876AC46-60C7-E5A1-9C78-A4AB11079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136396"/>
            <a:ext cx="7603896" cy="867054"/>
          </a:xfrm>
        </p:spPr>
        <p:txBody>
          <a:bodyPr>
            <a:normAutofit/>
          </a:bodyPr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C1600CE-95A7-6D0E-5EEA-D60DABF5A8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31016" y="111656"/>
            <a:ext cx="2156789" cy="85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67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618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D371D5-12BA-B519-C48D-0BEADBDE7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9C1184-E16A-351E-972B-51DF88642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8344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62" r:id="rId4"/>
    <p:sldLayoutId id="214748365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37358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600" b="0" i="0" kern="1200">
          <a:solidFill>
            <a:srgbClr val="3D3D3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200" b="0" i="0" kern="1200">
          <a:solidFill>
            <a:srgbClr val="3D3D3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0" i="0" kern="1200">
          <a:solidFill>
            <a:srgbClr val="3D3D3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rgbClr val="3D3D3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rgbClr val="3D3D3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D371D5-12BA-B519-C48D-0BEADBDE7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9C1184-E16A-351E-972B-51DF88642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3995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3" r:id="rId4"/>
    <p:sldLayoutId id="214748366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37358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600" b="0" i="0" kern="1200">
          <a:solidFill>
            <a:srgbClr val="3D3D3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200" b="0" i="0" kern="1200">
          <a:solidFill>
            <a:srgbClr val="3D3D3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0" i="0" kern="1200">
          <a:solidFill>
            <a:srgbClr val="3D3D3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rgbClr val="3D3D3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rgbClr val="3D3D3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581A0-050D-5D56-5973-1698E3FE49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EarthScope</a:t>
            </a:r>
            <a:r>
              <a:rPr lang="en-US" dirty="0"/>
              <a:t> Consortium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8CC7A-EF43-EF82-4EF3-6917DE3EC7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vision for partnership</a:t>
            </a:r>
          </a:p>
        </p:txBody>
      </p:sp>
    </p:spTree>
    <p:extLst>
      <p:ext uri="{BB962C8B-B14F-4D97-AF65-F5344CB8AC3E}">
        <p14:creationId xmlns:p14="http://schemas.microsoft.com/office/powerpoint/2010/main" val="3149899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52956-EE62-7691-8CBF-125D49D15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EarthScope</a:t>
            </a:r>
            <a:r>
              <a:rPr lang="en-US" dirty="0"/>
              <a:t>?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E9922E81-0051-A593-D5FD-6976E94707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35" t="53471" r="8911" b="12360"/>
          <a:stretch/>
        </p:blipFill>
        <p:spPr>
          <a:xfrm>
            <a:off x="-74222" y="1868577"/>
            <a:ext cx="12340443" cy="312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481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440635" y="136396"/>
            <a:ext cx="7603896" cy="86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358C"/>
              </a:buClr>
              <a:buSzPts val="4200"/>
              <a:buFont typeface="Arial"/>
              <a:buNone/>
            </a:pPr>
            <a:r>
              <a:rPr lang="en-US"/>
              <a:t>components of SAGE</a:t>
            </a:r>
            <a:endParaRPr/>
          </a:p>
        </p:txBody>
      </p:sp>
      <p:pic>
        <p:nvPicPr>
          <p:cNvPr id="85" name="Google Shape;8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499" y="1418446"/>
            <a:ext cx="3541485" cy="2656114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5"/>
          <p:cNvSpPr txBox="1"/>
          <p:nvPr/>
        </p:nvSpPr>
        <p:spPr>
          <a:xfrm>
            <a:off x="1873253" y="1080989"/>
            <a:ext cx="200567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portable seismic</a:t>
            </a:r>
            <a:endParaRPr/>
          </a:p>
        </p:txBody>
      </p:sp>
      <p:grpSp>
        <p:nvGrpSpPr>
          <p:cNvPr id="87" name="Google Shape;87;p5"/>
          <p:cNvGrpSpPr/>
          <p:nvPr/>
        </p:nvGrpSpPr>
        <p:grpSpPr>
          <a:xfrm>
            <a:off x="7080606" y="4164030"/>
            <a:ext cx="3233057" cy="2125735"/>
            <a:chOff x="5606142" y="3713991"/>
            <a:chExt cx="3233057" cy="2125735"/>
          </a:xfrm>
        </p:grpSpPr>
        <p:sp>
          <p:nvSpPr>
            <p:cNvPr id="88" name="Google Shape;88;p5"/>
            <p:cNvSpPr txBox="1"/>
            <p:nvPr/>
          </p:nvSpPr>
          <p:spPr>
            <a:xfrm>
              <a:off x="6284504" y="5442858"/>
              <a:ext cx="684803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GSN</a:t>
              </a:r>
              <a:endParaRPr/>
            </a:p>
          </p:txBody>
        </p:sp>
        <p:pic>
          <p:nvPicPr>
            <p:cNvPr id="89" name="Google Shape;89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606142" y="3713991"/>
              <a:ext cx="3233057" cy="21257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" name="Google Shape;90;p5"/>
            <p:cNvSpPr/>
            <p:nvPr/>
          </p:nvSpPr>
          <p:spPr>
            <a:xfrm>
              <a:off x="5859715" y="5247201"/>
              <a:ext cx="114108" cy="12094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1" name="Google Shape;91;p5"/>
            <p:cNvCxnSpPr/>
            <p:nvPr/>
          </p:nvCxnSpPr>
          <p:spPr>
            <a:xfrm rot="10800000">
              <a:off x="5954805" y="5333192"/>
              <a:ext cx="266252" cy="216372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92" name="Google Shape;92;p5"/>
          <p:cNvSpPr txBox="1"/>
          <p:nvPr/>
        </p:nvSpPr>
        <p:spPr>
          <a:xfrm>
            <a:off x="7101091" y="6240974"/>
            <a:ext cx="15440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engagement</a:t>
            </a:r>
            <a:endParaRPr/>
          </a:p>
        </p:txBody>
      </p:sp>
      <p:pic>
        <p:nvPicPr>
          <p:cNvPr id="93" name="Google Shape;93;p5" descr="EFI_new_building_solar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38784" y="3432069"/>
            <a:ext cx="4532627" cy="2993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5" descr="AK.SCRK drill shot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31264" y="1116868"/>
            <a:ext cx="3392531" cy="254439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5"/>
          <p:cNvSpPr txBox="1"/>
          <p:nvPr/>
        </p:nvSpPr>
        <p:spPr>
          <a:xfrm>
            <a:off x="1822695" y="6378722"/>
            <a:ext cx="6848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GSN</a:t>
            </a:r>
            <a:endParaRPr/>
          </a:p>
        </p:txBody>
      </p:sp>
      <p:sp>
        <p:nvSpPr>
          <p:cNvPr id="96" name="Google Shape;96;p5"/>
          <p:cNvSpPr txBox="1"/>
          <p:nvPr/>
        </p:nvSpPr>
        <p:spPr>
          <a:xfrm>
            <a:off x="4331264" y="817796"/>
            <a:ext cx="16979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active source</a:t>
            </a:r>
            <a:endParaRPr/>
          </a:p>
        </p:txBody>
      </p:sp>
      <p:pic>
        <p:nvPicPr>
          <p:cNvPr id="97" name="Google Shape;97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95521" y="1687807"/>
            <a:ext cx="4027243" cy="298622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5"/>
          <p:cNvSpPr txBox="1"/>
          <p:nvPr/>
        </p:nvSpPr>
        <p:spPr>
          <a:xfrm>
            <a:off x="9461908" y="1418446"/>
            <a:ext cx="2210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and products</a:t>
            </a:r>
            <a:endParaRPr/>
          </a:p>
        </p:txBody>
      </p:sp>
      <p:pic>
        <p:nvPicPr>
          <p:cNvPr id="99" name="Google Shape;99;p5" descr="A person holding a wheelbarrow in a field&#10;&#10;Description automatically generated with medium confidenc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5321" y="2996241"/>
            <a:ext cx="2310992" cy="3081322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5"/>
          <p:cNvSpPr txBox="1"/>
          <p:nvPr/>
        </p:nvSpPr>
        <p:spPr>
          <a:xfrm>
            <a:off x="125321" y="6059525"/>
            <a:ext cx="5180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18617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6"/>
          <p:cNvSpPr txBox="1">
            <a:spLocks noGrp="1"/>
          </p:cNvSpPr>
          <p:nvPr>
            <p:ph type="title"/>
          </p:nvPr>
        </p:nvSpPr>
        <p:spPr>
          <a:xfrm>
            <a:off x="440635" y="136396"/>
            <a:ext cx="7603896" cy="86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358C"/>
              </a:buClr>
              <a:buSzPts val="4200"/>
              <a:buFont typeface="Arial"/>
              <a:buNone/>
            </a:pPr>
            <a:r>
              <a:rPr lang="en-US"/>
              <a:t>components of GAGE</a:t>
            </a:r>
            <a:endParaRPr/>
          </a:p>
        </p:txBody>
      </p:sp>
      <p:sp>
        <p:nvSpPr>
          <p:cNvPr id="106" name="Google Shape;106;p6"/>
          <p:cNvSpPr txBox="1"/>
          <p:nvPr/>
        </p:nvSpPr>
        <p:spPr>
          <a:xfrm>
            <a:off x="2590800" y="3614057"/>
            <a:ext cx="114807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 support</a:t>
            </a:r>
            <a:endParaRPr/>
          </a:p>
        </p:txBody>
      </p:sp>
      <p:pic>
        <p:nvPicPr>
          <p:cNvPr id="107" name="Google Shape;10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2751" y="867329"/>
            <a:ext cx="4154747" cy="311606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6"/>
          <p:cNvSpPr txBox="1"/>
          <p:nvPr/>
        </p:nvSpPr>
        <p:spPr>
          <a:xfrm>
            <a:off x="440620" y="3967350"/>
            <a:ext cx="1248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NOTA</a:t>
            </a:r>
            <a:endParaRPr/>
          </a:p>
        </p:txBody>
      </p:sp>
      <p:sp>
        <p:nvSpPr>
          <p:cNvPr id="109" name="Google Shape;109;p6"/>
          <p:cNvSpPr txBox="1"/>
          <p:nvPr/>
        </p:nvSpPr>
        <p:spPr>
          <a:xfrm>
            <a:off x="7491121" y="6389945"/>
            <a:ext cx="1326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 support</a:t>
            </a:r>
            <a:endParaRPr/>
          </a:p>
        </p:txBody>
      </p:sp>
      <p:pic>
        <p:nvPicPr>
          <p:cNvPr id="110" name="Google Shape;110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7898" y="4419600"/>
            <a:ext cx="3004978" cy="2253734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6"/>
          <p:cNvSpPr txBox="1"/>
          <p:nvPr/>
        </p:nvSpPr>
        <p:spPr>
          <a:xfrm>
            <a:off x="2469638" y="4130250"/>
            <a:ext cx="8130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strain</a:t>
            </a:r>
            <a:endParaRPr/>
          </a:p>
        </p:txBody>
      </p:sp>
      <p:sp>
        <p:nvSpPr>
          <p:cNvPr id="112" name="Google Shape;112;p6"/>
          <p:cNvSpPr txBox="1"/>
          <p:nvPr/>
        </p:nvSpPr>
        <p:spPr>
          <a:xfrm>
            <a:off x="9461908" y="1418446"/>
            <a:ext cx="2210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and products</a:t>
            </a:r>
            <a:endParaRPr/>
          </a:p>
        </p:txBody>
      </p:sp>
      <p:pic>
        <p:nvPicPr>
          <p:cNvPr id="113" name="Google Shape;11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74422" y="1743453"/>
            <a:ext cx="3898348" cy="2890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6"/>
          <p:cNvPicPr preferRelativeResize="0"/>
          <p:nvPr/>
        </p:nvPicPr>
        <p:blipFill rotWithShape="1">
          <a:blip r:embed="rId6">
            <a:alphaModFix/>
          </a:blip>
          <a:srcRect r="21470"/>
          <a:stretch/>
        </p:blipFill>
        <p:spPr>
          <a:xfrm>
            <a:off x="4018625" y="911325"/>
            <a:ext cx="4154752" cy="3508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38887" y="3983392"/>
            <a:ext cx="3701141" cy="277585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6"/>
          <p:cNvSpPr txBox="1"/>
          <p:nvPr/>
        </p:nvSpPr>
        <p:spPr>
          <a:xfrm>
            <a:off x="7055946" y="710345"/>
            <a:ext cx="1326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</a:rPr>
              <a:t>GGN</a:t>
            </a:r>
            <a:endParaRPr/>
          </a:p>
        </p:txBody>
      </p:sp>
      <p:pic>
        <p:nvPicPr>
          <p:cNvPr id="117" name="Google Shape;117;p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55952" y="3883725"/>
            <a:ext cx="4089902" cy="2110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6"/>
          <p:cNvSpPr txBox="1"/>
          <p:nvPr/>
        </p:nvSpPr>
        <p:spPr>
          <a:xfrm>
            <a:off x="9904334" y="5944445"/>
            <a:ext cx="1326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</a:rPr>
              <a:t>training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50334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3AE46-2A89-EAA0-E865-0D125AAAF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Partnering with EPOS</a:t>
            </a: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347001-D196-F6A6-56DC-877EF1D8D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766118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777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AA1A7-2019-97AD-43BF-8AB3DF927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Cyberarchitecture</a:t>
            </a:r>
            <a:endParaRPr lang="en-US" dirty="0"/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EC41A81-334E-C6F5-751B-9D16E7AAC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848" y="543697"/>
            <a:ext cx="6314303" cy="631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26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DCE7A-0A2B-7BA9-3DCF-B7FA016C9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federation</a:t>
            </a: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E767BEF-E607-71D8-48CB-420A94D78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46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0FBA3-C257-F50D-28C3-90E6F7870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of practice</a:t>
            </a: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376777E-086F-D356-BC9A-9C771405E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416" y="1003450"/>
            <a:ext cx="5721178" cy="572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49078"/>
      </p:ext>
    </p:extLst>
  </p:cSld>
  <p:clrMapOvr>
    <a:masterClrMapping/>
  </p:clrMapOvr>
</p:sld>
</file>

<file path=ppt/theme/theme1.xml><?xml version="1.0" encoding="utf-8"?>
<a:theme xmlns:a="http://schemas.openxmlformats.org/drawingml/2006/main" name="GAGE-SAGE">
  <a:themeElements>
    <a:clrScheme name="EarthScope_for_print">
      <a:dk1>
        <a:sysClr val="windowText" lastClr="000000"/>
      </a:dk1>
      <a:lt1>
        <a:sysClr val="window" lastClr="FFFFFF"/>
      </a:lt1>
      <a:dk2>
        <a:srgbClr val="979699"/>
      </a:dk2>
      <a:lt2>
        <a:srgbClr val="EAE7E7"/>
      </a:lt2>
      <a:accent1>
        <a:srgbClr val="CC2829"/>
      </a:accent1>
      <a:accent2>
        <a:srgbClr val="37358C"/>
      </a:accent2>
      <a:accent3>
        <a:srgbClr val="979698"/>
      </a:accent3>
      <a:accent4>
        <a:srgbClr val="EAE7E7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arthScope Corporate">
  <a:themeElements>
    <a:clrScheme name="EarthScope Colors">
      <a:dk1>
        <a:srgbClr val="3C3C3C"/>
      </a:dk1>
      <a:lt1>
        <a:srgbClr val="FFFFFF"/>
      </a:lt1>
      <a:dk2>
        <a:srgbClr val="000000"/>
      </a:dk2>
      <a:lt2>
        <a:srgbClr val="E7E6E6"/>
      </a:lt2>
      <a:accent1>
        <a:srgbClr val="37348C"/>
      </a:accent1>
      <a:accent2>
        <a:srgbClr val="CC2828"/>
      </a:accent2>
      <a:accent3>
        <a:srgbClr val="3C3C3C"/>
      </a:accent3>
      <a:accent4>
        <a:srgbClr val="979799"/>
      </a:accent4>
      <a:accent5>
        <a:srgbClr val="FFECD1"/>
      </a:accent5>
      <a:accent6>
        <a:srgbClr val="906182"/>
      </a:accent6>
      <a:hlink>
        <a:srgbClr val="37348C"/>
      </a:hlink>
      <a:folHlink>
        <a:srgbClr val="90618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46</Words>
  <Application>Microsoft Macintosh PowerPoint</Application>
  <PresentationFormat>Widescreen</PresentationFormat>
  <Paragraphs>23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Aptos</vt:lpstr>
      <vt:lpstr>Arial</vt:lpstr>
      <vt:lpstr>Calibri</vt:lpstr>
      <vt:lpstr>GAGE-SAGE</vt:lpstr>
      <vt:lpstr>EarthScope Corporate</vt:lpstr>
      <vt:lpstr>EarthScope Consortium</vt:lpstr>
      <vt:lpstr>What is EarthScope?</vt:lpstr>
      <vt:lpstr>components of SAGE</vt:lpstr>
      <vt:lpstr>components of GAGE</vt:lpstr>
      <vt:lpstr>Partnering with EPOS</vt:lpstr>
      <vt:lpstr>Cyberarchitecture</vt:lpstr>
      <vt:lpstr>Data federation</vt:lpstr>
      <vt:lpstr>Community of practice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Johnson</dc:creator>
  <cp:lastModifiedBy>Rebecca Bendick</cp:lastModifiedBy>
  <cp:revision>12</cp:revision>
  <dcterms:created xsi:type="dcterms:W3CDTF">2022-10-03T18:00:14Z</dcterms:created>
  <dcterms:modified xsi:type="dcterms:W3CDTF">2024-03-08T21:05:34Z</dcterms:modified>
</cp:coreProperties>
</file>