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511" r:id="rId5"/>
    <p:sldId id="512" r:id="rId6"/>
    <p:sldId id="513" r:id="rId7"/>
    <p:sldId id="262" r:id="rId8"/>
    <p:sldId id="514" r:id="rId9"/>
    <p:sldId id="494" r:id="rId10"/>
    <p:sldId id="515" r:id="rId11"/>
    <p:sldId id="499" r:id="rId12"/>
    <p:sldId id="506" r:id="rId13"/>
    <p:sldId id="508" r:id="rId14"/>
    <p:sldId id="496" r:id="rId15"/>
    <p:sldId id="495" r:id="rId16"/>
    <p:sldId id="507" r:id="rId17"/>
    <p:sldId id="505" r:id="rId18"/>
    <p:sldId id="509" r:id="rId19"/>
    <p:sldId id="510" r:id="rId20"/>
    <p:sldId id="498" r:id="rId21"/>
    <p:sldId id="500" r:id="rId22"/>
  </p:sldIdLst>
  <p:sldSz cx="12192000" cy="6858000"/>
  <p:notesSz cx="6858000" cy="9144000"/>
  <p:embeddedFontLst>
    <p:embeddedFont>
      <p:font typeface="Open Sans" panose="020B0606030504020204" pitchFamily="34" charset="0"/>
      <p:regular r:id="rId24"/>
      <p:bold r:id="rId25"/>
      <p:italic r:id="rId26"/>
      <p:boldItalic r:id="rId27"/>
    </p:embeddedFont>
    <p:embeddedFont>
      <p:font typeface="Segoe Print" panose="02000800000000000000" pitchFamily="2" charset="0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166">
          <p15:clr>
            <a:srgbClr val="A4A3A4"/>
          </p15:clr>
        </p15:guide>
        <p15:guide id="2" orient="horz" pos="346">
          <p15:clr>
            <a:srgbClr val="A4A3A4"/>
          </p15:clr>
        </p15:guide>
        <p15:guide id="3" orient="horz" pos="3997">
          <p15:clr>
            <a:srgbClr val="A4A3A4"/>
          </p15:clr>
        </p15:guide>
        <p15:guide id="4" pos="7514">
          <p15:clr>
            <a:srgbClr val="A4A3A4"/>
          </p15:clr>
        </p15:guide>
        <p15:guide id="5" pos="6630">
          <p15:clr>
            <a:srgbClr val="A4A3A4"/>
          </p15:clr>
        </p15:guide>
        <p15:guide id="6" pos="3545">
          <p15:clr>
            <a:srgbClr val="A4A3A4"/>
          </p15:clr>
        </p15:guide>
        <p15:guide id="7" pos="3953">
          <p15:clr>
            <a:srgbClr val="A4A3A4"/>
          </p15:clr>
        </p15:guide>
        <p15:guide id="8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TqYYbOPBzSmKzv9Tl6UytdxLl9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essandro Spinuso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17" d="100"/>
          <a:sy n="117" d="100"/>
        </p:scale>
        <p:origin x="808" y="168"/>
      </p:cViewPr>
      <p:guideLst>
        <p:guide pos="166"/>
        <p:guide orient="horz" pos="346"/>
        <p:guide orient="horz" pos="3997"/>
        <p:guide pos="7514"/>
        <p:guide pos="6630"/>
        <p:guide pos="3545"/>
        <p:guide pos="395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3-09T16:12:07.926" idx="1">
    <p:pos x="802" y="-133"/>
    <p:text>Se vado oltre la meta' del tempo questa slide la salto..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BI-IOPms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c0a9257860_0_10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g2c0a9257860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c0a9257860_0_10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g2c0a9257860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c0a9257860_0_1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g2c0a9257860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c0a9257860_0_1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g2c0a9257860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c0a9257860_0_1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g2c0a9257860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c0a9257860_0_14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2c0a9257860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c0a9257860_0_29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2c0a9257860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1"/>
          <p:cNvSpPr txBox="1">
            <a:spLocks noGrp="1"/>
          </p:cNvSpPr>
          <p:nvPr>
            <p:ph type="title"/>
          </p:nvPr>
        </p:nvSpPr>
        <p:spPr>
          <a:xfrm>
            <a:off x="831850" y="7953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body" idx="1"/>
          </p:nvPr>
        </p:nvSpPr>
        <p:spPr>
          <a:xfrm>
            <a:off x="831850" y="3829610"/>
            <a:ext cx="10515600" cy="2233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2c0a9257860_0_193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Open Sans"/>
              <a:buNone/>
              <a:defRPr sz="6000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g2c0a9257860_0_193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pen Sans"/>
              <a:buNone/>
              <a:defRPr sz="2400"/>
            </a:lvl1pPr>
            <a:lvl2pPr marL="914400" lvl="1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pen Sans"/>
              <a:buNone/>
              <a:defRPr sz="2400"/>
            </a:lvl2pPr>
            <a:lvl3pPr marL="1371600" lvl="2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pen Sans"/>
              <a:buNone/>
              <a:defRPr sz="2400"/>
            </a:lvl3pPr>
            <a:lvl4pPr marL="1828800" lvl="3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pen Sans"/>
              <a:buNone/>
              <a:defRPr sz="2400"/>
            </a:lvl4pPr>
            <a:lvl5pPr marL="2286000" lvl="4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pen Sans"/>
              <a:buNone/>
              <a:defRPr sz="2400"/>
            </a:lvl5pPr>
            <a:lvl6pPr marL="274320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g2c0a9257860_0_1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335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" type="tx">
  <p:cSld name="TITLE_AND_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c0a9257860_0_19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g2c0a9257860_0_19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g2c0a9257860_0_19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4pPr>
            <a:lvl5pPr marL="228600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5pPr>
            <a:lvl6pPr marL="274320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6pPr>
            <a:lvl7pPr marL="320040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7pPr>
            <a:lvl8pPr marL="365760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8pPr>
            <a:lvl9pPr marL="411480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g2c0a9257860_0_1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335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66917F-45B8-844E-A08C-0A84EBCB4E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A92088E-A2E5-1B40-B930-A1C777F22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9F521F-43A9-E64D-80A9-92042078AF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11/03/24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5C34D8-DAE5-1442-A238-7830BB530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ED46DA-2940-B347-BA42-539F38B67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8996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0344A0-E3CB-9142-9F20-A199C00CE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222FB2-8118-724C-937E-DD4BE19C2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ECAC4A-872F-A546-8132-996DEEF6A1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11/03/24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BAC3C4-B470-F041-A7FB-B68379CAA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45F620-7670-5443-8A6F-E97921ACB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6409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3C4DD10-03F4-8D4E-8CEA-DD00CF88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11/03/24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BDFA2A2-60D4-8241-B391-1E99B8FDF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F3A6B78-DD91-3F4B-81C2-37CD01073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3296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g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785/0220210324" TargetMode="External"/><Relationship Id="rId2" Type="http://schemas.openxmlformats.org/officeDocument/2006/relationships/hyperlink" Target="https://doi.org/10.1162/dint_a_00129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ecmwf.int/en/newsletter/178/news/aifs-new-ecmwf-forecasting-system" TargetMode="External"/><Relationship Id="rId5" Type="http://schemas.openxmlformats.org/officeDocument/2006/relationships/hyperlink" Target="https://doi.org/10.1093/gji/ggy423" TargetMode="External"/><Relationship Id="rId4" Type="http://schemas.openxmlformats.org/officeDocument/2006/relationships/hyperlink" Target="https://doi.org/10.1038/s41467-020-17591-w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hyperlink" Target="https://epos-ci.brgm.fr/ics-tcs/jupyter-notebook-example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62/dint_a_00129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hyperlink" Target="https://gitlab.com/KNMI-OSS/swirrl/swirrl-api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c0a9257860_0_101"/>
          <p:cNvSpPr txBox="1"/>
          <p:nvPr/>
        </p:nvSpPr>
        <p:spPr>
          <a:xfrm>
            <a:off x="523299" y="2600575"/>
            <a:ext cx="103929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</a:pPr>
            <a:r>
              <a:rPr lang="it-IT" sz="28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EPOS Sponsored Research Activities 2023/2024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</a:pPr>
            <a:r>
              <a:rPr lang="it-IT" sz="2800" b="1" dirty="0">
                <a:latin typeface="Open Sans"/>
                <a:ea typeface="Open Sans"/>
                <a:cs typeface="Open Sans"/>
                <a:sym typeface="Open Sans"/>
              </a:rPr>
              <a:t>Interactive VREs</a:t>
            </a:r>
            <a:r>
              <a:rPr lang="it-IT" sz="2800" b="1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and ML applications for the EPOS portal</a:t>
            </a:r>
            <a:endParaRPr sz="2800" b="1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</a:pPr>
            <a:endParaRPr sz="2800" b="1" dirty="0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</a:pPr>
            <a:endParaRPr sz="2800" b="1" dirty="0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</a:pPr>
            <a:r>
              <a:rPr lang="it-IT" sz="2200" dirty="0">
                <a:latin typeface="Open Sans"/>
                <a:ea typeface="Open Sans"/>
                <a:cs typeface="Open Sans"/>
                <a:sym typeface="Open Sans"/>
              </a:rPr>
              <a:t>Alessandro Spinuso, Luca Trani - KNMI</a:t>
            </a:r>
            <a:endParaRPr sz="2200"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7" name="Google Shape;67;g2c0a9257860_0_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5550" y="4501200"/>
            <a:ext cx="1953875" cy="80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BC301-F1BE-3EB2-650E-F829907CD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27979" cy="1325563"/>
          </a:xfrm>
        </p:spPr>
        <p:txBody>
          <a:bodyPr/>
          <a:lstStyle/>
          <a:p>
            <a:r>
              <a:rPr lang="en-NL" dirty="0"/>
              <a:t>The rise of ML in geosciences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DACD5A9-1192-637E-E226-F345FE82B7AB}"/>
              </a:ext>
            </a:extLst>
          </p:cNvPr>
          <p:cNvGrpSpPr/>
          <p:nvPr/>
        </p:nvGrpSpPr>
        <p:grpSpPr>
          <a:xfrm>
            <a:off x="838199" y="1279475"/>
            <a:ext cx="10457828" cy="5213400"/>
            <a:chOff x="300181" y="441732"/>
            <a:chExt cx="11101828" cy="6214960"/>
          </a:xfrm>
        </p:grpSpPr>
        <p:pic>
          <p:nvPicPr>
            <p:cNvPr id="14" name="Picture 13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FCCB04F9-AA8C-2F7C-1D10-F14554D81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0181" y="441732"/>
              <a:ext cx="11101828" cy="6214960"/>
            </a:xfrm>
            <a:prstGeom prst="rect">
              <a:avLst/>
            </a:prstGeom>
          </p:spPr>
        </p:pic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DEF27F0B-8254-E6D8-BDDF-7FC8D830A91E}"/>
                </a:ext>
              </a:extLst>
            </p:cNvPr>
            <p:cNvSpPr/>
            <p:nvPr/>
          </p:nvSpPr>
          <p:spPr>
            <a:xfrm flipV="1">
              <a:off x="1135117" y="2795752"/>
              <a:ext cx="651641" cy="3531178"/>
            </a:xfrm>
            <a:prstGeom prst="downArrow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</p:grpSp>
    </p:spTree>
    <p:extLst>
      <p:ext uri="{BB962C8B-B14F-4D97-AF65-F5344CB8AC3E}">
        <p14:creationId xmlns:p14="http://schemas.microsoft.com/office/powerpoint/2010/main" val="1428223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europe with white text&#10;&#10;Description automatically generated">
            <a:extLst>
              <a:ext uri="{FF2B5EF4-FFF2-40B4-BE49-F238E27FC236}">
                <a16:creationId xmlns:a16="http://schemas.microsoft.com/office/drawing/2014/main" id="{4545B236-F6DA-CBB2-E28D-7EB2A4228E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90" b="1"/>
          <a:stretch/>
        </p:blipFill>
        <p:spPr>
          <a:xfrm>
            <a:off x="20" y="94603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7BC301-F1BE-3EB2-650E-F829907CD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 wealth of data</a:t>
            </a:r>
          </a:p>
        </p:txBody>
      </p:sp>
    </p:spTree>
    <p:extLst>
      <p:ext uri="{BB962C8B-B14F-4D97-AF65-F5344CB8AC3E}">
        <p14:creationId xmlns:p14="http://schemas.microsoft.com/office/powerpoint/2010/main" val="104546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8B26D9C-7F7B-3DB3-7B1F-EF3502881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From data to ML applications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1B6B7-D465-94AC-0B77-A201B7467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Formulating the problem to solve</a:t>
            </a:r>
          </a:p>
          <a:p>
            <a:r>
              <a:rPr lang="en-NL" dirty="0"/>
              <a:t>Building the training dataset</a:t>
            </a:r>
          </a:p>
          <a:p>
            <a:r>
              <a:rPr lang="en-NL" dirty="0"/>
              <a:t>Developing the ML model</a:t>
            </a:r>
          </a:p>
          <a:p>
            <a:r>
              <a:rPr lang="en-NL" dirty="0"/>
              <a:t>Training, testing and validating the model</a:t>
            </a:r>
          </a:p>
          <a:p>
            <a:r>
              <a:rPr lang="en-NL" dirty="0"/>
              <a:t>Running predictions on pre-trained model </a:t>
            </a:r>
          </a:p>
          <a:p>
            <a:r>
              <a:rPr lang="en-NL" dirty="0"/>
              <a:t>Measuring performance</a:t>
            </a: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31598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DD18C46A-55AB-17A2-6B86-0A272641964D}"/>
              </a:ext>
            </a:extLst>
          </p:cNvPr>
          <p:cNvGrpSpPr/>
          <p:nvPr/>
        </p:nvGrpSpPr>
        <p:grpSpPr>
          <a:xfrm>
            <a:off x="1751798" y="2468641"/>
            <a:ext cx="6857566" cy="4161791"/>
            <a:chOff x="1751798" y="2468641"/>
            <a:chExt cx="6857566" cy="416179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4B528B1-4458-3267-5F11-6AE286D5DE0E}"/>
                </a:ext>
              </a:extLst>
            </p:cNvPr>
            <p:cNvGrpSpPr/>
            <p:nvPr/>
          </p:nvGrpSpPr>
          <p:grpSpPr>
            <a:xfrm>
              <a:off x="1751798" y="2468641"/>
              <a:ext cx="6857566" cy="4161791"/>
              <a:chOff x="1751798" y="2468641"/>
              <a:chExt cx="6857566" cy="4161791"/>
            </a:xfrm>
          </p:grpSpPr>
          <p:pic>
            <p:nvPicPr>
              <p:cNvPr id="21" name="Picture 20" descr="A diagram of a software&#10;&#10;Description automatically generated">
                <a:extLst>
                  <a:ext uri="{FF2B5EF4-FFF2-40B4-BE49-F238E27FC236}">
                    <a16:creationId xmlns:a16="http://schemas.microsoft.com/office/drawing/2014/main" id="{8F6304C2-E3FF-F0E0-BE98-27B94CF98A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51798" y="2468641"/>
                <a:ext cx="6857566" cy="4161791"/>
              </a:xfrm>
              <a:prstGeom prst="rect">
                <a:avLst/>
              </a:prstGeom>
            </p:spPr>
          </p:pic>
          <p:pic>
            <p:nvPicPr>
              <p:cNvPr id="10" name="Picture 9" descr="A screenshot of a computer&#10;&#10;Description automatically generated">
                <a:extLst>
                  <a:ext uri="{FF2B5EF4-FFF2-40B4-BE49-F238E27FC236}">
                    <a16:creationId xmlns:a16="http://schemas.microsoft.com/office/drawing/2014/main" id="{45404DD8-2115-687A-C9D8-F662D51892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11572" y="4559130"/>
                <a:ext cx="4068224" cy="1844785"/>
              </a:xfrm>
              <a:prstGeom prst="rect">
                <a:avLst/>
              </a:prstGeom>
            </p:spPr>
          </p:pic>
        </p:grpSp>
        <p:pic>
          <p:nvPicPr>
            <p:cNvPr id="12" name="Picture 11" descr="A logo with orange and grey circles&#10;&#10;Description automatically generated">
              <a:extLst>
                <a:ext uri="{FF2B5EF4-FFF2-40B4-BE49-F238E27FC236}">
                  <a16:creationId xmlns:a16="http://schemas.microsoft.com/office/drawing/2014/main" id="{40F3F2A5-96AB-6575-F253-B4BCEB113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57118" y="5770957"/>
              <a:ext cx="622678" cy="721918"/>
            </a:xfrm>
            <a:prstGeom prst="rect">
              <a:avLst/>
            </a:prstGeom>
          </p:spPr>
        </p:pic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F1A8F3C-E1E7-FD1E-E265-3D1BAF91507A}"/>
              </a:ext>
            </a:extLst>
          </p:cNvPr>
          <p:cNvSpPr/>
          <p:nvPr/>
        </p:nvSpPr>
        <p:spPr>
          <a:xfrm>
            <a:off x="9268561" y="741053"/>
            <a:ext cx="2184554" cy="68443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</a:t>
            </a:r>
            <a:r>
              <a:rPr lang="en-NL" dirty="0"/>
              <a:t>mport/create dataset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C3943B9-19B9-6DA6-CE4E-D4109D5AB151}"/>
              </a:ext>
            </a:extLst>
          </p:cNvPr>
          <p:cNvSpPr/>
          <p:nvPr/>
        </p:nvSpPr>
        <p:spPr>
          <a:xfrm>
            <a:off x="9268561" y="1661911"/>
            <a:ext cx="2130573" cy="68443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Import/create model</a:t>
            </a:r>
          </a:p>
        </p:txBody>
      </p:sp>
      <p:pic>
        <p:nvPicPr>
          <p:cNvPr id="13" name="Picture 12" descr="A map of europe with white text&#10;&#10;Description automatically generated">
            <a:extLst>
              <a:ext uri="{FF2B5EF4-FFF2-40B4-BE49-F238E27FC236}">
                <a16:creationId xmlns:a16="http://schemas.microsoft.com/office/drawing/2014/main" id="{F1DDD308-54BC-682C-CC72-6468E7AED2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90" b="1"/>
          <a:stretch/>
        </p:blipFill>
        <p:spPr>
          <a:xfrm>
            <a:off x="94593" y="797779"/>
            <a:ext cx="3488045" cy="1962026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4825B27-8227-C4E0-2F28-38B89EBD1C89}"/>
              </a:ext>
            </a:extLst>
          </p:cNvPr>
          <p:cNvSpPr/>
          <p:nvPr/>
        </p:nvSpPr>
        <p:spPr>
          <a:xfrm>
            <a:off x="9295551" y="2619780"/>
            <a:ext cx="2130573" cy="68443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Launch model training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DD4993F-3434-F8AF-D6E5-8031F0C6EF14}"/>
              </a:ext>
            </a:extLst>
          </p:cNvPr>
          <p:cNvSpPr/>
          <p:nvPr/>
        </p:nvSpPr>
        <p:spPr>
          <a:xfrm>
            <a:off x="9268560" y="3577649"/>
            <a:ext cx="2130573" cy="68443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Monitor performance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9EAF5A3-7A72-185A-1DA3-DE0E5980AC00}"/>
              </a:ext>
            </a:extLst>
          </p:cNvPr>
          <p:cNvSpPr/>
          <p:nvPr/>
        </p:nvSpPr>
        <p:spPr>
          <a:xfrm>
            <a:off x="9295551" y="4559130"/>
            <a:ext cx="2130573" cy="68443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Launch predictions</a:t>
            </a:r>
          </a:p>
        </p:txBody>
      </p:sp>
      <p:pic>
        <p:nvPicPr>
          <p:cNvPr id="24" name="Picture 23" descr="A black and blue locker&#10;&#10;Description automatically generated">
            <a:extLst>
              <a:ext uri="{FF2B5EF4-FFF2-40B4-BE49-F238E27FC236}">
                <a16:creationId xmlns:a16="http://schemas.microsoft.com/office/drawing/2014/main" id="{84509C68-71B6-D9E5-FD8F-2F484FC661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8287" y="941592"/>
            <a:ext cx="2584376" cy="144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9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7" grpId="0" animBg="1"/>
      <p:bldP spid="18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02EF911-32B4-15E0-63E7-728B9B901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Use cases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1AD7BC63-76EA-B00E-1A4D-D9A760BC0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UC1 Perform training on existing </a:t>
            </a:r>
            <a:r>
              <a:rPr lang="en-US" sz="2000" b="1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benchmark</a:t>
            </a:r>
            <a:r>
              <a:rPr lang="en-US" sz="200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dataset</a:t>
            </a:r>
            <a:endParaRPr lang="en-NL" sz="2000" dirty="0"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UC2 Evaluate performance of </a:t>
            </a:r>
            <a:r>
              <a:rPr lang="en-US" sz="2000" b="1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pre-trained</a:t>
            </a:r>
            <a:r>
              <a:rPr lang="en-US" sz="200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models</a:t>
            </a:r>
            <a:endParaRPr lang="en-NL" sz="2000" dirty="0"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UC3 Run predictions on </a:t>
            </a:r>
            <a:r>
              <a:rPr lang="en-US" sz="2000" b="1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live</a:t>
            </a:r>
            <a:r>
              <a:rPr lang="en-US" sz="200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data retrieved via the EPOS portal</a:t>
            </a:r>
            <a:endParaRPr lang="en-NL" sz="2000" dirty="0"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UC4 Creation of training datasets and </a:t>
            </a:r>
            <a:r>
              <a:rPr lang="en-US" sz="2000" b="1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publication</a:t>
            </a:r>
            <a:r>
              <a:rPr lang="en-US" sz="200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in the EPOS portal</a:t>
            </a:r>
            <a:endParaRPr lang="en-NL" sz="2000" dirty="0"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UC5 Perform model re-training and </a:t>
            </a:r>
            <a:r>
              <a:rPr lang="en-US" sz="2000" b="1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transfer learning</a:t>
            </a:r>
            <a:endParaRPr lang="en-NL" sz="2000" b="1" dirty="0"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00000"/>
              </a:lnSpc>
              <a:spcAft>
                <a:spcPts val="15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UC6 ML model tuning and development</a:t>
            </a:r>
          </a:p>
          <a:p>
            <a:pPr algn="just">
              <a:lnSpc>
                <a:spcPct val="100000"/>
              </a:lnSpc>
              <a:spcAft>
                <a:spcPts val="1500"/>
              </a:spcAft>
            </a:pPr>
            <a:r>
              <a:rPr lang="en-US" sz="20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UC7 Investigate support for </a:t>
            </a:r>
            <a:r>
              <a:rPr lang="en-US" sz="2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Active Learning</a:t>
            </a:r>
          </a:p>
          <a:p>
            <a:pPr lvl="1" algn="just">
              <a:lnSpc>
                <a:spcPct val="100000"/>
              </a:lnSpc>
              <a:spcAft>
                <a:spcPts val="1500"/>
              </a:spcAft>
            </a:pPr>
            <a:r>
              <a:rPr lang="nl-NL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Exploit</a:t>
            </a:r>
            <a:r>
              <a:rPr lang="nl-N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experts’ </a:t>
            </a:r>
            <a:r>
              <a:rPr lang="nl-NL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annotations</a:t>
            </a:r>
            <a:r>
              <a:rPr lang="nl-N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nl-N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refine</a:t>
            </a:r>
            <a:r>
              <a:rPr lang="nl-N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nl-N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augument</a:t>
            </a:r>
            <a:r>
              <a:rPr lang="nl-N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nl-N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training set </a:t>
            </a:r>
          </a:p>
          <a:p>
            <a:pPr lvl="1" algn="just">
              <a:lnSpc>
                <a:spcPct val="100000"/>
              </a:lnSpc>
              <a:spcAft>
                <a:spcPts val="1500"/>
              </a:spcAft>
            </a:pPr>
            <a:r>
              <a:rPr lang="nl-N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Schedule </a:t>
            </a:r>
            <a:r>
              <a:rPr lang="nl-NL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regular</a:t>
            </a:r>
            <a:r>
              <a:rPr lang="nl-N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re-training</a:t>
            </a:r>
          </a:p>
          <a:p>
            <a:pPr marL="457200" lvl="1" indent="0" algn="just">
              <a:lnSpc>
                <a:spcPct val="100000"/>
              </a:lnSpc>
              <a:spcAft>
                <a:spcPts val="1500"/>
              </a:spcAft>
              <a:buNone/>
            </a:pPr>
            <a:endParaRPr lang="en-NL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NL" sz="20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259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8B26D9C-7F7B-3DB3-7B1F-EF3502881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Project structure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709C34-E91F-B333-11D9-92DCBC781963}"/>
              </a:ext>
            </a:extLst>
          </p:cNvPr>
          <p:cNvSpPr/>
          <p:nvPr/>
        </p:nvSpPr>
        <p:spPr>
          <a:xfrm>
            <a:off x="253624" y="1709246"/>
            <a:ext cx="986780" cy="41870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nl-NL" dirty="0"/>
              <a:t>SRA </a:t>
            </a:r>
            <a:r>
              <a:rPr lang="nl-NL" dirty="0" err="1"/>
              <a:t>Coordination</a:t>
            </a:r>
            <a:r>
              <a:rPr lang="nl-NL" dirty="0"/>
              <a:t> </a:t>
            </a:r>
            <a:endParaRPr lang="en-NL" dirty="0"/>
          </a:p>
        </p:txBody>
      </p:sp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D1D39DD-F2D6-E031-E049-2AB198920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9489" y="1336158"/>
            <a:ext cx="3069021" cy="1261044"/>
          </a:xfrm>
          <a:prstGeom prst="rect">
            <a:avLst/>
          </a:prstGeom>
        </p:spPr>
      </p:pic>
      <p:pic>
        <p:nvPicPr>
          <p:cNvPr id="14" name="Picture 13" descr="A logo with lines and text&#10;&#10;Description automatically generated">
            <a:extLst>
              <a:ext uri="{FF2B5EF4-FFF2-40B4-BE49-F238E27FC236}">
                <a16:creationId xmlns:a16="http://schemas.microsoft.com/office/drawing/2014/main" id="{C883E198-E2E6-DBFB-46C9-958BE740B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5517" y="2600358"/>
            <a:ext cx="1479260" cy="13922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69D1E0-5151-CD43-86BF-F408764E9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055" y="4302642"/>
            <a:ext cx="2026722" cy="12192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3CB70A3-713B-8974-EDBC-EE212422A365}"/>
              </a:ext>
            </a:extLst>
          </p:cNvPr>
          <p:cNvSpPr/>
          <p:nvPr/>
        </p:nvSpPr>
        <p:spPr>
          <a:xfrm>
            <a:off x="1314741" y="2895712"/>
            <a:ext cx="4993727" cy="7283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Implementation of scientific use cases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E4EFB2-FD3A-BE54-8F0E-B2C98F2B6CE5}"/>
              </a:ext>
            </a:extLst>
          </p:cNvPr>
          <p:cNvSpPr/>
          <p:nvPr/>
        </p:nvSpPr>
        <p:spPr>
          <a:xfrm>
            <a:off x="1314741" y="4035968"/>
            <a:ext cx="4993726" cy="7283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Data provisioning and EPOS Catalog support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55DBF2-A9BB-194C-7A4D-B49C7CDE6471}"/>
              </a:ext>
            </a:extLst>
          </p:cNvPr>
          <p:cNvSpPr/>
          <p:nvPr/>
        </p:nvSpPr>
        <p:spPr>
          <a:xfrm>
            <a:off x="1314741" y="1709246"/>
            <a:ext cx="4993727" cy="7283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Infrastructure definition and  deployment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1C35B45-B286-B62D-F171-6AA16F0DFBBA}"/>
              </a:ext>
            </a:extLst>
          </p:cNvPr>
          <p:cNvSpPr/>
          <p:nvPr/>
        </p:nvSpPr>
        <p:spPr>
          <a:xfrm>
            <a:off x="1314741" y="5150804"/>
            <a:ext cx="4993726" cy="7283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dirty="0"/>
              <a:t>Use case evaluation, infrastructure and user validation</a:t>
            </a:r>
          </a:p>
        </p:txBody>
      </p:sp>
    </p:spTree>
    <p:extLst>
      <p:ext uri="{BB962C8B-B14F-4D97-AF65-F5344CB8AC3E}">
        <p14:creationId xmlns:p14="http://schemas.microsoft.com/office/powerpoint/2010/main" val="1959979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8B26D9C-7F7B-3DB3-7B1F-EF3502881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Not starting from scratch…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1B6B7-D465-94AC-0B77-A201B7467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L" dirty="0"/>
              <a:t>Initial investigations focused on induced seismicity</a:t>
            </a:r>
          </a:p>
          <a:p>
            <a:pPr lvl="1"/>
            <a:r>
              <a:rPr lang="en-NL" dirty="0"/>
              <a:t>Problem: </a:t>
            </a:r>
            <a:r>
              <a:rPr lang="en-NL" b="1" i="1" dirty="0"/>
              <a:t>Earthquake detection and phase picking</a:t>
            </a:r>
          </a:p>
          <a:p>
            <a:r>
              <a:rPr lang="en-NL" dirty="0"/>
              <a:t>Knowledge and experience at KNMI and Cyfronet AGH  </a:t>
            </a:r>
            <a:endParaRPr lang="en-GB" dirty="0"/>
          </a:p>
          <a:p>
            <a:r>
              <a:rPr lang="en-GB" dirty="0"/>
              <a:t>T</a:t>
            </a:r>
            <a:r>
              <a:rPr lang="en-NL" dirty="0"/>
              <a:t>raining datasets available</a:t>
            </a:r>
          </a:p>
          <a:p>
            <a:pPr lvl="1"/>
            <a:r>
              <a:rPr lang="en-NL" dirty="0"/>
              <a:t>Groningen region</a:t>
            </a:r>
          </a:p>
          <a:p>
            <a:pPr lvl="1"/>
            <a:r>
              <a:rPr lang="en-NL" dirty="0"/>
              <a:t>Bodanka and Lumineos networks</a:t>
            </a:r>
          </a:p>
          <a:p>
            <a:r>
              <a:rPr lang="en-NL" dirty="0"/>
              <a:t>Automated tools for building new datasets based on Seisbench</a:t>
            </a:r>
          </a:p>
          <a:p>
            <a:r>
              <a:rPr lang="en-NL" dirty="0"/>
              <a:t>Well-known ML models: EqTransformer, PhaseNet, …</a:t>
            </a:r>
          </a:p>
        </p:txBody>
      </p:sp>
    </p:spTree>
    <p:extLst>
      <p:ext uri="{BB962C8B-B14F-4D97-AF65-F5344CB8AC3E}">
        <p14:creationId xmlns:p14="http://schemas.microsoft.com/office/powerpoint/2010/main" val="2022017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02EF911-32B4-15E0-63E7-728B9B901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Data preparation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103A58A2-1A3B-A50D-0F92-C73F27188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en-NL" dirty="0"/>
              <a:t>Tool to generate  datasets compatible with  </a:t>
            </a:r>
            <a:endParaRPr lang="en-GB" dirty="0"/>
          </a:p>
          <a:p>
            <a:r>
              <a:rPr lang="en-GB" dirty="0"/>
              <a:t>U</a:t>
            </a:r>
            <a:r>
              <a:rPr lang="en-NL" dirty="0"/>
              <a:t>se FDSN services and local catalogues</a:t>
            </a:r>
          </a:p>
          <a:p>
            <a:r>
              <a:rPr lang="en-NL" dirty="0"/>
              <a:t>Including pre-processing steps e.g. rotation, detrending, filtering</a:t>
            </a:r>
          </a:p>
        </p:txBody>
      </p:sp>
      <p:pic>
        <p:nvPicPr>
          <p:cNvPr id="16" name="Picture 15" descr="A diagram of a computer generator&#10;&#10;Description automatically generated with medium confidence">
            <a:extLst>
              <a:ext uri="{FF2B5EF4-FFF2-40B4-BE49-F238E27FC236}">
                <a16:creationId xmlns:a16="http://schemas.microsoft.com/office/drawing/2014/main" id="{B8561C36-793F-43F3-A66D-A623BC4AF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30" y="3794234"/>
            <a:ext cx="5204503" cy="2382729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430F5562-32AE-E5D8-F4FA-0CFBE3514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884" y="1371149"/>
            <a:ext cx="3703890" cy="992868"/>
          </a:xfrm>
          <a:prstGeom prst="rect">
            <a:avLst/>
          </a:prstGeom>
        </p:spPr>
      </p:pic>
      <p:pic>
        <p:nvPicPr>
          <p:cNvPr id="8" name="Picture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3CB6272-35F9-873A-51E9-F696EA3B1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668" y="3523232"/>
            <a:ext cx="4345770" cy="29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87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8B26D9C-7F7B-3DB3-7B1F-EF3502881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Example of training data and results</a:t>
            </a:r>
          </a:p>
        </p:txBody>
      </p:sp>
      <p:pic>
        <p:nvPicPr>
          <p:cNvPr id="5" name="Picture 4" descr="A graph of sound waves&#10;&#10;Description automatically generated">
            <a:extLst>
              <a:ext uri="{FF2B5EF4-FFF2-40B4-BE49-F238E27FC236}">
                <a16:creationId xmlns:a16="http://schemas.microsoft.com/office/drawing/2014/main" id="{F91B4D0C-4FCE-6A2C-9BF2-A947E2C1E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21" y="2002254"/>
            <a:ext cx="5095890" cy="17096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F27E39-096E-E397-55DF-48E2CD4647DE}"/>
              </a:ext>
            </a:extLst>
          </p:cNvPr>
          <p:cNvSpPr txBox="1"/>
          <p:nvPr/>
        </p:nvSpPr>
        <p:spPr>
          <a:xfrm>
            <a:off x="346842" y="1605176"/>
            <a:ext cx="795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Events</a:t>
            </a:r>
          </a:p>
        </p:txBody>
      </p:sp>
      <p:pic>
        <p:nvPicPr>
          <p:cNvPr id="10" name="Picture 9" descr="A close-up of a sound wave&#10;&#10;Description automatically generated">
            <a:extLst>
              <a:ext uri="{FF2B5EF4-FFF2-40B4-BE49-F238E27FC236}">
                <a16:creationId xmlns:a16="http://schemas.microsoft.com/office/drawing/2014/main" id="{675DE701-B10C-F7FA-4A43-D7A337A5C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21" y="4344788"/>
            <a:ext cx="4773914" cy="15214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4D8761-1DC2-798E-BFFF-2B5438D35C1C}"/>
              </a:ext>
            </a:extLst>
          </p:cNvPr>
          <p:cNvSpPr txBox="1"/>
          <p:nvPr/>
        </p:nvSpPr>
        <p:spPr>
          <a:xfrm>
            <a:off x="208972" y="3843676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Noise</a:t>
            </a:r>
          </a:p>
        </p:txBody>
      </p:sp>
      <p:pic>
        <p:nvPicPr>
          <p:cNvPr id="13" name="Picture 12" descr="A close-up of several graphs&#10;&#10;Description automatically generated">
            <a:extLst>
              <a:ext uri="{FF2B5EF4-FFF2-40B4-BE49-F238E27FC236}">
                <a16:creationId xmlns:a16="http://schemas.microsoft.com/office/drawing/2014/main" id="{DB2D84FE-5942-9546-D146-3B2D06B94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258" y="2057953"/>
            <a:ext cx="5822730" cy="19815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5A62F7-6D04-6036-73AC-2B3774C59EFE}"/>
              </a:ext>
            </a:extLst>
          </p:cNvPr>
          <p:cNvSpPr txBox="1"/>
          <p:nvPr/>
        </p:nvSpPr>
        <p:spPr>
          <a:xfrm>
            <a:off x="7346731" y="20074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3F02A5-C05C-50AF-9D0D-F1808C9CE6F1}"/>
              </a:ext>
            </a:extLst>
          </p:cNvPr>
          <p:cNvSpPr txBox="1"/>
          <p:nvPr/>
        </p:nvSpPr>
        <p:spPr>
          <a:xfrm>
            <a:off x="6715342" y="1628903"/>
            <a:ext cx="3554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Prediction results on testing dataset</a:t>
            </a:r>
          </a:p>
        </p:txBody>
      </p:sp>
      <p:pic>
        <p:nvPicPr>
          <p:cNvPr id="17" name="Picture 16" descr="A group of graphs showing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073B56DE-8404-790A-85E0-24D91DF7F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3629" y="4039510"/>
            <a:ext cx="6397260" cy="189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41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8B26D9C-7F7B-3DB3-7B1F-EF3502881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Experiment monitoring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08BD899-1718-79AE-E7EC-7CA35D3D0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99" y="2142976"/>
            <a:ext cx="6105608" cy="35512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428C22-74EB-B327-D60E-B84B3A159C68}"/>
              </a:ext>
            </a:extLst>
          </p:cNvPr>
          <p:cNvSpPr txBox="1"/>
          <p:nvPr/>
        </p:nvSpPr>
        <p:spPr>
          <a:xfrm>
            <a:off x="2333297" y="1773644"/>
            <a:ext cx="1302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Neptune AI </a:t>
            </a:r>
          </a:p>
        </p:txBody>
      </p:sp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48196D7B-19E9-2EFF-A81D-B5865B705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491" y="2077473"/>
            <a:ext cx="5005790" cy="36822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382DF88-87FE-B585-00E7-97238103C69F}"/>
              </a:ext>
            </a:extLst>
          </p:cNvPr>
          <p:cNvSpPr txBox="1"/>
          <p:nvPr/>
        </p:nvSpPr>
        <p:spPr>
          <a:xfrm>
            <a:off x="8556169" y="1636561"/>
            <a:ext cx="179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Weights &amp; Biases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B46B2C-9172-71CF-5ABD-F9790B471AE9}"/>
              </a:ext>
            </a:extLst>
          </p:cNvPr>
          <p:cNvSpPr txBox="1"/>
          <p:nvPr/>
        </p:nvSpPr>
        <p:spPr>
          <a:xfrm>
            <a:off x="1135118" y="6000535"/>
            <a:ext cx="2017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neptune.ai</a:t>
            </a:r>
            <a:endParaRPr lang="en-NL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FBCCDA-7C51-81B7-48A4-F5873B3136BA}"/>
              </a:ext>
            </a:extLst>
          </p:cNvPr>
          <p:cNvSpPr txBox="1"/>
          <p:nvPr/>
        </p:nvSpPr>
        <p:spPr>
          <a:xfrm>
            <a:off x="8208579" y="6020820"/>
            <a:ext cx="19233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/>
              <a:t>https://wandb.ai</a:t>
            </a:r>
          </a:p>
        </p:txBody>
      </p:sp>
    </p:spTree>
    <p:extLst>
      <p:ext uri="{BB962C8B-B14F-4D97-AF65-F5344CB8AC3E}">
        <p14:creationId xmlns:p14="http://schemas.microsoft.com/office/powerpoint/2010/main" val="988397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c0a9257860_0_105"/>
          <p:cNvSpPr txBox="1">
            <a:spLocks noGrp="1"/>
          </p:cNvSpPr>
          <p:nvPr>
            <p:ph type="title"/>
          </p:nvPr>
        </p:nvSpPr>
        <p:spPr>
          <a:xfrm>
            <a:off x="156332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pen Sans"/>
              <a:buNone/>
            </a:pPr>
            <a:r>
              <a:rPr lang="it-IT" sz="3400" dirty="0">
                <a:solidFill>
                  <a:srgbClr val="000000"/>
                </a:solidFill>
              </a:rPr>
              <a:t>EPOS </a:t>
            </a:r>
            <a:r>
              <a:rPr lang="it-IT" sz="3400" b="1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r>
              <a:rPr lang="it-IT" sz="3400" dirty="0">
                <a:solidFill>
                  <a:srgbClr val="000000"/>
                </a:solidFill>
              </a:rPr>
              <a:t>ponsored Research Activities </a:t>
            </a:r>
            <a:endParaRPr sz="34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Open Sans"/>
              <a:buNone/>
            </a:pPr>
            <a:endParaRPr sz="3400" dirty="0"/>
          </a:p>
        </p:txBody>
      </p:sp>
      <p:sp>
        <p:nvSpPr>
          <p:cNvPr id="73" name="Google Shape;73;g2c0a9257860_0_105"/>
          <p:cNvSpPr txBox="1">
            <a:spLocks noGrp="1"/>
          </p:cNvSpPr>
          <p:nvPr>
            <p:ph type="body" idx="1"/>
          </p:nvPr>
        </p:nvSpPr>
        <p:spPr>
          <a:xfrm>
            <a:off x="376600" y="1325700"/>
            <a:ext cx="11815400" cy="2208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SzPts val="3200"/>
              <a:buNone/>
            </a:pPr>
            <a:r>
              <a:rPr lang="it-IT" sz="2400" b="1" dirty="0">
                <a:latin typeface="Calibri"/>
                <a:ea typeface="Calibri"/>
                <a:cs typeface="Calibri"/>
                <a:sym typeface="Calibri"/>
              </a:rPr>
              <a:t>Purpose</a:t>
            </a:r>
            <a:r>
              <a:rPr lang="it-IT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rgbClr val="385623"/>
              </a:buClr>
              <a:buSzPts val="3200"/>
              <a:buFont typeface="Calibri"/>
              <a:buNone/>
            </a:pPr>
            <a:r>
              <a:rPr lang="it-IT" sz="2400" b="1" dirty="0">
                <a:latin typeface="Calibri"/>
                <a:ea typeface="Calibri"/>
                <a:cs typeface="Calibri"/>
                <a:sym typeface="Calibri"/>
              </a:rPr>
              <a:t>Mechanism</a:t>
            </a:r>
            <a:r>
              <a:rPr lang="it-IT" sz="2400" dirty="0">
                <a:latin typeface="Calibri"/>
                <a:ea typeface="Calibri"/>
                <a:cs typeface="Calibri"/>
                <a:sym typeface="Calibri"/>
              </a:rPr>
              <a:t> in the </a:t>
            </a:r>
            <a:r>
              <a:rPr lang="it-IT" sz="2400" b="1" dirty="0">
                <a:latin typeface="Calibri"/>
                <a:ea typeface="Calibri"/>
                <a:cs typeface="Calibri"/>
                <a:sym typeface="Calibri"/>
              </a:rPr>
              <a:t>EPOS ERIC Strategic Plan </a:t>
            </a:r>
            <a:r>
              <a:rPr lang="it-IT" sz="2400" dirty="0">
                <a:latin typeface="Calibri"/>
                <a:ea typeface="Calibri"/>
                <a:cs typeface="Calibri"/>
                <a:sym typeface="Calibri"/>
              </a:rPr>
              <a:t>for the </a:t>
            </a:r>
            <a:r>
              <a:rPr lang="it-IT" sz="2400" b="1" dirty="0">
                <a:latin typeface="Calibri"/>
                <a:ea typeface="Calibri"/>
                <a:cs typeface="Calibri"/>
                <a:sym typeface="Calibri"/>
              </a:rPr>
              <a:t>financial support</a:t>
            </a:r>
            <a:r>
              <a:rPr lang="it-IT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b="1" dirty="0">
                <a:latin typeface="Calibri"/>
                <a:ea typeface="Calibri"/>
                <a:cs typeface="Calibri"/>
                <a:sym typeface="Calibri"/>
              </a:rPr>
              <a:t>to research activities.</a:t>
            </a:r>
            <a:endParaRPr sz="24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rgbClr val="385623"/>
              </a:buClr>
              <a:buSzPts val="3200"/>
              <a:buFont typeface="Calibri"/>
              <a:buNone/>
            </a:pPr>
            <a:r>
              <a:rPr lang="it-IT" sz="2400" dirty="0">
                <a:latin typeface="Calibri"/>
                <a:ea typeface="Calibri"/>
                <a:cs typeface="Calibri"/>
                <a:sym typeface="Calibri"/>
              </a:rPr>
              <a:t>Aims to </a:t>
            </a:r>
            <a:r>
              <a:rPr lang="it-IT" sz="2400" b="1" dirty="0">
                <a:latin typeface="Calibri"/>
                <a:ea typeface="Calibri"/>
                <a:cs typeface="Calibri"/>
                <a:sym typeface="Calibri"/>
              </a:rPr>
              <a:t>implement the</a:t>
            </a:r>
            <a:r>
              <a:rPr lang="it-IT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b="1" dirty="0">
                <a:latin typeface="Calibri"/>
                <a:ea typeface="Calibri"/>
                <a:cs typeface="Calibri"/>
                <a:sym typeface="Calibri"/>
              </a:rPr>
              <a:t>EPOS Science Plan</a:t>
            </a:r>
            <a:r>
              <a:rPr lang="it-IT" sz="24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rgbClr val="385623"/>
              </a:buClr>
              <a:buSzPts val="3200"/>
              <a:buFont typeface="Calibri"/>
              <a:buNone/>
            </a:pPr>
            <a:r>
              <a:rPr lang="it-IT" sz="2400" b="1" dirty="0">
                <a:latin typeface="Calibri"/>
                <a:ea typeface="Calibri"/>
                <a:cs typeface="Calibri"/>
                <a:sym typeface="Calibri"/>
              </a:rPr>
              <a:t>Add value</a:t>
            </a:r>
            <a:r>
              <a:rPr lang="it-IT" sz="2400" dirty="0">
                <a:latin typeface="Calibri"/>
                <a:ea typeface="Calibri"/>
                <a:cs typeface="Calibri"/>
                <a:sym typeface="Calibri"/>
              </a:rPr>
              <a:t>, explore new </a:t>
            </a:r>
            <a:r>
              <a:rPr lang="it-IT" sz="2400" b="1" dirty="0">
                <a:latin typeface="Calibri"/>
                <a:ea typeface="Calibri"/>
                <a:cs typeface="Calibri"/>
                <a:sym typeface="Calibri"/>
              </a:rPr>
              <a:t>opportunities</a:t>
            </a:r>
            <a:r>
              <a:rPr lang="it-IT" sz="2400" dirty="0">
                <a:latin typeface="Calibri"/>
                <a:ea typeface="Calibri"/>
                <a:cs typeface="Calibri"/>
                <a:sym typeface="Calibri"/>
              </a:rPr>
              <a:t>, and </a:t>
            </a:r>
            <a:r>
              <a:rPr lang="it-IT" sz="2400" b="1" dirty="0">
                <a:latin typeface="Calibri"/>
                <a:ea typeface="Calibri"/>
                <a:cs typeface="Calibri"/>
                <a:sym typeface="Calibri"/>
              </a:rPr>
              <a:t>engage new communities.</a:t>
            </a:r>
            <a:endParaRPr sz="2400" b="1" dirty="0"/>
          </a:p>
        </p:txBody>
      </p:sp>
      <p:sp>
        <p:nvSpPr>
          <p:cNvPr id="74" name="Google Shape;74;g2c0a9257860_0_105"/>
          <p:cNvSpPr txBox="1">
            <a:spLocks noGrp="1"/>
          </p:cNvSpPr>
          <p:nvPr>
            <p:ph type="body" idx="2"/>
          </p:nvPr>
        </p:nvSpPr>
        <p:spPr>
          <a:xfrm>
            <a:off x="376600" y="3565215"/>
            <a:ext cx="11815400" cy="3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3200"/>
              <a:buNone/>
            </a:pPr>
            <a:r>
              <a:rPr lang="it-IT" sz="2400" b="1" dirty="0">
                <a:latin typeface="Calibri"/>
                <a:ea typeface="Calibri"/>
                <a:cs typeface="Calibri"/>
                <a:sym typeface="Calibri"/>
              </a:rPr>
              <a:t>Process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rgbClr val="385623"/>
              </a:buClr>
              <a:buSzPts val="3200"/>
              <a:buFont typeface="Calibri"/>
              <a:buNone/>
            </a:pPr>
            <a:r>
              <a:rPr lang="it-IT" sz="2400" dirty="0">
                <a:latin typeface="Calibri"/>
                <a:ea typeface="Calibri"/>
                <a:cs typeface="Calibri"/>
                <a:sym typeface="Calibri"/>
              </a:rPr>
              <a:t>Drafting of </a:t>
            </a:r>
            <a:r>
              <a:rPr lang="it-IT" sz="2400" b="1" dirty="0">
                <a:latin typeface="Calibri"/>
                <a:ea typeface="Calibri"/>
                <a:cs typeface="Calibri"/>
                <a:sym typeface="Calibri"/>
              </a:rPr>
              <a:t>SRA call</a:t>
            </a:r>
            <a:r>
              <a:rPr lang="it-IT" sz="2400" dirty="0">
                <a:latin typeface="Calibri"/>
                <a:ea typeface="Calibri"/>
                <a:cs typeface="Calibri"/>
                <a:sym typeface="Calibri"/>
              </a:rPr>
              <a:t> based on </a:t>
            </a:r>
            <a:r>
              <a:rPr lang="it-IT" sz="2400" b="1" dirty="0">
                <a:latin typeface="Calibri"/>
                <a:ea typeface="Calibri"/>
                <a:cs typeface="Calibri"/>
                <a:sym typeface="Calibri"/>
              </a:rPr>
              <a:t>inputs from the Scientific Advisory Board</a:t>
            </a:r>
            <a:r>
              <a:rPr lang="it-IT" sz="24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rgbClr val="385623"/>
              </a:buClr>
              <a:buSzPts val="3200"/>
              <a:buFont typeface="Calibri"/>
              <a:buNone/>
            </a:pPr>
            <a:r>
              <a:rPr lang="it-IT" sz="2400" b="1" dirty="0">
                <a:latin typeface="Calibri"/>
                <a:ea typeface="Calibri"/>
                <a:cs typeface="Calibri"/>
                <a:sym typeface="Calibri"/>
              </a:rPr>
              <a:t>Focus on selected topics</a:t>
            </a:r>
            <a:r>
              <a:rPr lang="it-IT" sz="2400" dirty="0">
                <a:latin typeface="Calibri"/>
                <a:ea typeface="Calibri"/>
                <a:cs typeface="Calibri"/>
                <a:sym typeface="Calibri"/>
              </a:rPr>
              <a:t> from the EPOS </a:t>
            </a:r>
            <a:r>
              <a:rPr lang="it-IT" sz="2400" b="1" dirty="0">
                <a:latin typeface="Calibri"/>
                <a:ea typeface="Calibri"/>
                <a:cs typeface="Calibri"/>
                <a:sym typeface="Calibri"/>
              </a:rPr>
              <a:t>strategy and community</a:t>
            </a:r>
            <a:r>
              <a:rPr lang="it-IT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b="1" dirty="0">
                <a:latin typeface="Calibri"/>
                <a:ea typeface="Calibri"/>
                <a:cs typeface="Calibri"/>
                <a:sym typeface="Calibri"/>
              </a:rPr>
              <a:t>requirements</a:t>
            </a:r>
            <a:r>
              <a:rPr lang="it-IT" sz="24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3200"/>
              <a:buNone/>
            </a:pPr>
            <a:r>
              <a:rPr lang="it-IT" sz="2400" b="1" dirty="0">
                <a:latin typeface="Calibri"/>
                <a:ea typeface="Calibri"/>
                <a:cs typeface="Calibri"/>
                <a:sym typeface="Calibri"/>
              </a:rPr>
              <a:t>Service Coordination Committee</a:t>
            </a:r>
            <a:r>
              <a:rPr lang="it-IT" sz="2400" dirty="0">
                <a:latin typeface="Calibri"/>
                <a:ea typeface="Calibri"/>
                <a:cs typeface="Calibri"/>
                <a:sym typeface="Calibri"/>
              </a:rPr>
              <a:t> involved in </a:t>
            </a:r>
            <a:r>
              <a:rPr lang="it-IT" sz="2400" b="1" dirty="0">
                <a:latin typeface="Calibri"/>
                <a:ea typeface="Calibri"/>
                <a:cs typeface="Calibri"/>
                <a:sym typeface="Calibri"/>
              </a:rPr>
              <a:t>prioritisation and evaluation</a:t>
            </a:r>
            <a:r>
              <a:rPr lang="it-IT" sz="24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A14023-6590-E22B-5B6A-81DBF29E8835}"/>
              </a:ext>
            </a:extLst>
          </p:cNvPr>
          <p:cNvSpPr txBox="1"/>
          <p:nvPr/>
        </p:nvSpPr>
        <p:spPr>
          <a:xfrm>
            <a:off x="3185588" y="2270234"/>
            <a:ext cx="64251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3200" dirty="0">
                <a:latin typeface="Segoe Print" panose="02000800000000000000" pitchFamily="2" charset="0"/>
                <a:cs typeface="Ravie" panose="020F0502020204030204" pitchFamily="34" charset="0"/>
              </a:rPr>
              <a:t>Thank you for your attention!</a:t>
            </a:r>
          </a:p>
          <a:p>
            <a:pPr algn="ctr"/>
            <a:r>
              <a:rPr lang="en-NL" sz="3200" dirty="0">
                <a:latin typeface="Segoe Print" panose="02000800000000000000" pitchFamily="2" charset="0"/>
                <a:cs typeface="Ravie" panose="020F0502020204030204" pitchFamily="34" charset="0"/>
              </a:rPr>
              <a:t> </a:t>
            </a:r>
          </a:p>
          <a:p>
            <a:pPr algn="ctr"/>
            <a:r>
              <a:rPr lang="en-NL" sz="3200" dirty="0">
                <a:latin typeface="Segoe Print" panose="02000800000000000000" pitchFamily="2" charset="0"/>
                <a:cs typeface="Ravie" panose="020F050202020403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657755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02EF911-32B4-15E0-63E7-728B9B901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References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0B27CD97-4B71-40ED-3D55-5FCD0B6EA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Alessandro </a:t>
            </a:r>
            <a:r>
              <a:rPr lang="it-IT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Spinuso</a:t>
            </a:r>
            <a:r>
              <a:rPr lang="it-IT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it-IT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Mats</a:t>
            </a:r>
            <a:r>
              <a:rPr lang="it-IT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Veldhuizen</a:t>
            </a:r>
            <a:r>
              <a:rPr lang="it-IT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Daniele Bailo, Valerio Vinciarelli, Tor </a:t>
            </a:r>
            <a:r>
              <a:rPr lang="it-IT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Langeland</a:t>
            </a:r>
            <a:r>
              <a:rPr lang="it-IT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; SWIRRL. 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Managing Provenance-aware and Reproducible Workspaces. </a:t>
            </a:r>
            <a:r>
              <a:rPr lang="en-US" sz="16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Data Intelligence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2022; 4 (2): 243–258. </a:t>
            </a:r>
            <a:r>
              <a:rPr lang="en-US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doi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</a:t>
            </a:r>
            <a:r>
              <a:rPr lang="it-IT" sz="16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 </a:t>
            </a:r>
            <a:r>
              <a:rPr lang="en-US" sz="1600" u="sng" dirty="0">
                <a:solidFill>
                  <a:srgbClr val="1155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https://doi.org/10.1162/dint_a_00129</a:t>
            </a:r>
            <a:r>
              <a:rPr lang="en-NL" sz="1600" dirty="0">
                <a:effectLst/>
              </a:rPr>
              <a:t> </a:t>
            </a:r>
            <a:endParaRPr lang="en-GB" sz="1600" dirty="0"/>
          </a:p>
          <a:p>
            <a:r>
              <a:rPr lang="en-GB" sz="1600" dirty="0">
                <a:latin typeface="+mn-lt"/>
              </a:rPr>
              <a:t>Jack </a:t>
            </a:r>
            <a:r>
              <a:rPr lang="en-GB" sz="1600" dirty="0" err="1">
                <a:latin typeface="+mn-lt"/>
              </a:rPr>
              <a:t>Woollam</a:t>
            </a:r>
            <a:r>
              <a:rPr lang="en-GB" sz="1600" dirty="0">
                <a:latin typeface="+mn-lt"/>
              </a:rPr>
              <a:t>, </a:t>
            </a:r>
            <a:r>
              <a:rPr lang="en-GB" sz="1600" dirty="0" err="1">
                <a:latin typeface="+mn-lt"/>
              </a:rPr>
              <a:t>Jannes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Münchmeyer</a:t>
            </a:r>
            <a:r>
              <a:rPr lang="en-GB" sz="1600" dirty="0">
                <a:latin typeface="+mn-lt"/>
              </a:rPr>
              <a:t>, Frederik </a:t>
            </a:r>
            <a:r>
              <a:rPr lang="en-GB" sz="1600" dirty="0" err="1">
                <a:latin typeface="+mn-lt"/>
              </a:rPr>
              <a:t>Tilmann</a:t>
            </a:r>
            <a:r>
              <a:rPr lang="en-GB" sz="1600" dirty="0">
                <a:latin typeface="+mn-lt"/>
              </a:rPr>
              <a:t>, Andreas </a:t>
            </a:r>
            <a:r>
              <a:rPr lang="en-GB" sz="1600" dirty="0" err="1">
                <a:latin typeface="+mn-lt"/>
              </a:rPr>
              <a:t>Rietbrock</a:t>
            </a:r>
            <a:r>
              <a:rPr lang="en-GB" sz="1600" dirty="0">
                <a:latin typeface="+mn-lt"/>
              </a:rPr>
              <a:t>, Dietrich Lange, Thomas Bornstein, Tobias Diehl, Carlo </a:t>
            </a:r>
            <a:r>
              <a:rPr lang="en-GB" sz="1600" dirty="0" err="1">
                <a:latin typeface="+mn-lt"/>
              </a:rPr>
              <a:t>Giunchi</a:t>
            </a:r>
            <a:r>
              <a:rPr lang="en-GB" sz="1600" dirty="0">
                <a:latin typeface="+mn-lt"/>
              </a:rPr>
              <a:t>, Florian </a:t>
            </a:r>
            <a:r>
              <a:rPr lang="en-GB" sz="1600" dirty="0" err="1">
                <a:latin typeface="+mn-lt"/>
              </a:rPr>
              <a:t>Haslinger</a:t>
            </a:r>
            <a:r>
              <a:rPr lang="en-GB" sz="1600" dirty="0">
                <a:latin typeface="+mn-lt"/>
              </a:rPr>
              <a:t>, Dario </a:t>
            </a:r>
            <a:r>
              <a:rPr lang="en-GB" sz="1600" dirty="0" err="1">
                <a:latin typeface="+mn-lt"/>
              </a:rPr>
              <a:t>Jozinović</a:t>
            </a:r>
            <a:r>
              <a:rPr lang="en-GB" sz="1600" dirty="0">
                <a:latin typeface="+mn-lt"/>
              </a:rPr>
              <a:t>, Alberto </a:t>
            </a:r>
            <a:r>
              <a:rPr lang="en-GB" sz="1600" dirty="0" err="1">
                <a:latin typeface="+mn-lt"/>
              </a:rPr>
              <a:t>Michelini</a:t>
            </a:r>
            <a:r>
              <a:rPr lang="en-GB" sz="1600" dirty="0">
                <a:latin typeface="+mn-lt"/>
              </a:rPr>
              <a:t>, Joachim Saul, Hugo Soto; </a:t>
            </a:r>
            <a:r>
              <a:rPr lang="en-GB" sz="1600" dirty="0" err="1">
                <a:latin typeface="+mn-lt"/>
              </a:rPr>
              <a:t>SeisBench</a:t>
            </a:r>
            <a:r>
              <a:rPr lang="en-GB" sz="1600" dirty="0">
                <a:latin typeface="+mn-lt"/>
              </a:rPr>
              <a:t>—A Toolbox for Machine Learning in Seismology. </a:t>
            </a:r>
            <a:r>
              <a:rPr lang="en-GB" sz="1600" i="1" dirty="0">
                <a:latin typeface="+mn-lt"/>
              </a:rPr>
              <a:t>Seismological Research Letters</a:t>
            </a:r>
            <a:r>
              <a:rPr lang="en-GB" sz="1600" dirty="0">
                <a:latin typeface="+mn-lt"/>
              </a:rPr>
              <a:t> 2022;; 93 (3): 1695–1709. </a:t>
            </a:r>
            <a:r>
              <a:rPr lang="en-GB" sz="1600" dirty="0" err="1">
                <a:latin typeface="+mn-lt"/>
              </a:rPr>
              <a:t>doi</a:t>
            </a:r>
            <a:r>
              <a:rPr lang="en-GB" sz="1600" dirty="0">
                <a:latin typeface="+mn-lt"/>
              </a:rPr>
              <a:t>: </a:t>
            </a:r>
            <a:r>
              <a:rPr lang="en-GB" sz="1600" dirty="0">
                <a:latin typeface="+mn-lt"/>
                <a:hlinkClick r:id="rId3"/>
              </a:rPr>
              <a:t>https://doi.o</a:t>
            </a:r>
            <a:r>
              <a:rPr lang="en-GB" sz="1200" dirty="0">
                <a:latin typeface="+mn-lt"/>
                <a:hlinkClick r:id="rId3"/>
              </a:rPr>
              <a:t>rg/10.1785/0220210324</a:t>
            </a:r>
            <a:endParaRPr lang="en-GB" sz="1200" dirty="0">
              <a:latin typeface="+mn-lt"/>
            </a:endParaRPr>
          </a:p>
          <a:p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Mousavi, S.M., Ellsworth, W.L., Zhu, W. </a:t>
            </a:r>
            <a:r>
              <a:rPr lang="en-US" sz="16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et al.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Earthquake transformer—an attentive deep-learning model for simultaneous earthquake detection and phase picking. </a:t>
            </a:r>
            <a:r>
              <a:rPr lang="it-IT" sz="16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Nat</a:t>
            </a:r>
            <a:r>
              <a:rPr lang="it-IT" sz="16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it-IT" sz="16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Commun</a:t>
            </a:r>
            <a:r>
              <a:rPr lang="it-IT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it-IT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11</a:t>
            </a:r>
            <a:r>
              <a:rPr lang="it-IT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3952 (2020).</a:t>
            </a:r>
            <a:r>
              <a:rPr lang="it-IT" sz="16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 </a:t>
            </a:r>
            <a:r>
              <a:rPr lang="it-IT" sz="1600" u="sng" dirty="0">
                <a:solidFill>
                  <a:srgbClr val="1155C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https://doi.org/10.1038/s41467-020-17591-w</a:t>
            </a:r>
            <a:r>
              <a:rPr lang="en-NL" sz="1600" dirty="0">
                <a:effectLst/>
              </a:rPr>
              <a:t> </a:t>
            </a:r>
            <a:endParaRPr lang="en-GB" sz="1600" dirty="0">
              <a:latin typeface="+mn-lt"/>
            </a:endParaRPr>
          </a:p>
          <a:p>
            <a:r>
              <a:rPr lang="en-GB" sz="1600" dirty="0" err="1">
                <a:latin typeface="+mn-lt"/>
              </a:rPr>
              <a:t>Weiqiang</a:t>
            </a:r>
            <a:r>
              <a:rPr lang="en-GB" sz="1600" dirty="0">
                <a:latin typeface="+mn-lt"/>
              </a:rPr>
              <a:t> Zhu, Gregory C </a:t>
            </a:r>
            <a:r>
              <a:rPr lang="en-GB" sz="1600" dirty="0" err="1">
                <a:latin typeface="+mn-lt"/>
              </a:rPr>
              <a:t>Beroza</a:t>
            </a:r>
            <a:r>
              <a:rPr lang="en-GB" sz="1600" dirty="0">
                <a:latin typeface="+mn-lt"/>
              </a:rPr>
              <a:t>, </a:t>
            </a:r>
            <a:r>
              <a:rPr lang="en-GB" sz="1600" dirty="0" err="1">
                <a:latin typeface="+mn-lt"/>
              </a:rPr>
              <a:t>PhaseNet</a:t>
            </a:r>
            <a:r>
              <a:rPr lang="en-GB" sz="1600" dirty="0">
                <a:latin typeface="+mn-lt"/>
              </a:rPr>
              <a:t>: a deep-neural-network-based seismic arrival-time picking method, </a:t>
            </a:r>
            <a:r>
              <a:rPr lang="en-GB" sz="1600" i="1" dirty="0">
                <a:latin typeface="+mn-lt"/>
              </a:rPr>
              <a:t>Geophysical Journal International</a:t>
            </a:r>
            <a:r>
              <a:rPr lang="en-GB" sz="1600" dirty="0">
                <a:latin typeface="+mn-lt"/>
              </a:rPr>
              <a:t>, Volume 216, Issue 1, January 2019, Pages 261–273, </a:t>
            </a:r>
            <a:r>
              <a:rPr lang="en-GB" sz="1600" dirty="0">
                <a:latin typeface="+mn-lt"/>
                <a:hlinkClick r:id="rId5"/>
              </a:rPr>
              <a:t>https://doi.org/10.1093/gji/ggy423</a:t>
            </a:r>
            <a:endParaRPr lang="en-GB" sz="1600" dirty="0">
              <a:latin typeface="+mn-lt"/>
            </a:endParaRPr>
          </a:p>
          <a:p>
            <a:r>
              <a:rPr lang="en-GB" sz="1600" dirty="0">
                <a:latin typeface="+mn-lt"/>
                <a:hlinkClick r:id="rId6"/>
              </a:rPr>
              <a:t>https://www.ecmwf.int/en/newsletter/178/news/aifs-new-ecmwf-forecasting-system</a:t>
            </a:r>
            <a:endParaRPr lang="en-GB" sz="1600" dirty="0">
              <a:latin typeface="+mn-lt"/>
            </a:endParaRPr>
          </a:p>
          <a:p>
            <a:r>
              <a:rPr lang="en-GB" sz="1600" dirty="0">
                <a:latin typeface="+mn-lt"/>
              </a:rPr>
              <a:t>https://</a:t>
            </a:r>
            <a:r>
              <a:rPr lang="en-GB" sz="1600" dirty="0" err="1">
                <a:latin typeface="+mn-lt"/>
              </a:rPr>
              <a:t>www.ecmwf.int</a:t>
            </a:r>
            <a:r>
              <a:rPr lang="en-GB" sz="1600" dirty="0">
                <a:latin typeface="+mn-lt"/>
              </a:rPr>
              <a:t>/</a:t>
            </a:r>
            <a:r>
              <a:rPr lang="en-GB" sz="1600" dirty="0" err="1">
                <a:latin typeface="+mn-lt"/>
              </a:rPr>
              <a:t>en</a:t>
            </a:r>
            <a:r>
              <a:rPr lang="en-GB" sz="1600" dirty="0">
                <a:latin typeface="+mn-lt"/>
              </a:rPr>
              <a:t>/about/media-centre/science-blog/2024/machine-learning-ignites-wildfire-forecasting</a:t>
            </a:r>
            <a:endParaRPr lang="en-NL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5138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c0a9257860_0_111"/>
          <p:cNvSpPr txBox="1">
            <a:spLocks noGrp="1"/>
          </p:cNvSpPr>
          <p:nvPr>
            <p:ph type="title"/>
          </p:nvPr>
        </p:nvSpPr>
        <p:spPr>
          <a:xfrm>
            <a:off x="1412875" y="-1897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Open Sans"/>
              <a:buNone/>
            </a:pPr>
            <a:r>
              <a:rPr lang="it-IT" sz="3400"/>
              <a:t>2023 - Integration of ICS-D prototypes into ICS-C</a:t>
            </a:r>
            <a:endParaRPr/>
          </a:p>
        </p:txBody>
      </p:sp>
      <p:sp>
        <p:nvSpPr>
          <p:cNvPr id="80" name="Google Shape;80;g2c0a9257860_0_111"/>
          <p:cNvSpPr txBox="1">
            <a:spLocks noGrp="1"/>
          </p:cNvSpPr>
          <p:nvPr>
            <p:ph type="body" idx="1"/>
          </p:nvPr>
        </p:nvSpPr>
        <p:spPr>
          <a:xfrm>
            <a:off x="263525" y="932318"/>
            <a:ext cx="11710126" cy="1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it-IT" sz="2000" b="1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400" b="1" dirty="0"/>
              <a:t>Vision: Transform</a:t>
            </a:r>
            <a:r>
              <a:rPr lang="it-IT" sz="2400" dirty="0"/>
              <a:t> </a:t>
            </a:r>
            <a:r>
              <a:rPr lang="it-IT" sz="2400" b="1" dirty="0"/>
              <a:t>EPOS into a Multi-Purpose Virtual Research Environment</a:t>
            </a:r>
            <a:r>
              <a:rPr lang="it-IT" sz="2400" dirty="0"/>
              <a:t> covering the </a:t>
            </a:r>
            <a:r>
              <a:rPr lang="it-IT" sz="2400" b="1" dirty="0"/>
              <a:t>Data Lifecycle from Data Production to Data Reuse and Analysis.</a:t>
            </a:r>
            <a:endParaRPr sz="2400" b="1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dirty="0"/>
          </a:p>
        </p:txBody>
      </p:sp>
      <p:pic>
        <p:nvPicPr>
          <p:cNvPr id="81" name="Google Shape;81;g2c0a9257860_0_111" descr="Google Shape;71;g2c070ddf00a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7550" y="2616299"/>
            <a:ext cx="5367797" cy="330257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g2c0a9257860_0_111"/>
          <p:cNvSpPr txBox="1"/>
          <p:nvPr/>
        </p:nvSpPr>
        <p:spPr>
          <a:xfrm>
            <a:off x="71996" y="2751210"/>
            <a:ext cx="6775554" cy="4676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marR="0" lvl="0" indent="172464" algn="l" rtl="0">
              <a:lnSpc>
                <a:spcPct val="6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5"/>
              <a:buFont typeface="Open Sans"/>
              <a:buNone/>
            </a:pPr>
            <a:r>
              <a:rPr lang="it-IT" sz="1800" b="1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Partners: </a:t>
            </a:r>
            <a:r>
              <a:rPr lang="it-IT" sz="18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EPOS-ERIC, NORCE, AGH, NGI, ORB, KNMI</a:t>
            </a:r>
            <a:endParaRPr sz="18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172464" algn="l" rtl="0">
              <a:lnSpc>
                <a:spcPct val="6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5"/>
              <a:buFont typeface="Open Sans"/>
              <a:buNone/>
            </a:pPr>
            <a:endParaRPr sz="1800" dirty="0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172464" algn="l" rtl="0">
              <a:lnSpc>
                <a:spcPct val="6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40"/>
              <a:buFont typeface="Open Sans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72464" algn="l" rtl="0">
              <a:lnSpc>
                <a:spcPct val="6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5"/>
              <a:buFont typeface="Open Sans"/>
              <a:buNone/>
            </a:pPr>
            <a:r>
              <a:rPr lang="it-IT" sz="1800" b="1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Tasks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72464" algn="l" rtl="0">
              <a:lnSpc>
                <a:spcPct val="6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5"/>
              <a:buFont typeface="Open Sans"/>
              <a:buNone/>
            </a:pPr>
            <a:r>
              <a:rPr lang="it-IT" sz="18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	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86967" marR="0" lvl="0" indent="-332771" algn="l" rtl="0">
              <a:lnSpc>
                <a:spcPct val="6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AutoNum type="arabicPeriod"/>
            </a:pPr>
            <a:r>
              <a:rPr lang="it-IT" sz="18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Landscape analysis, features collection,</a:t>
            </a:r>
            <a:r>
              <a:rPr lang="it-IT" sz="180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it-IT" sz="18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validation</a:t>
            </a:r>
          </a:p>
          <a:p>
            <a:pPr marL="886967" marR="0" lvl="0" indent="-332771" algn="l" rtl="0">
              <a:lnSpc>
                <a:spcPct val="6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AutoNum type="arabicPeriod"/>
            </a:pPr>
            <a:endParaRPr lang="it-IT" sz="1800" dirty="0">
              <a:latin typeface="Open Sans"/>
              <a:ea typeface="Open Sans"/>
              <a:cs typeface="Open Sans"/>
              <a:sym typeface="Open Sans"/>
            </a:endParaRPr>
          </a:p>
          <a:p>
            <a:pPr marL="886967" marR="0" lvl="0" indent="-332771" algn="l" rtl="0">
              <a:lnSpc>
                <a:spcPct val="6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AutoNum type="arabicPeriod"/>
            </a:pPr>
            <a:r>
              <a:rPr lang="it-IT" sz="18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ICS-D Connector</a:t>
            </a:r>
            <a:endParaRPr lang="it-IT" sz="1800" dirty="0">
              <a:ea typeface="Open Sans"/>
            </a:endParaRPr>
          </a:p>
          <a:p>
            <a:pPr marL="886967" marR="0" lvl="0" indent="-332771" algn="l" rtl="0">
              <a:lnSpc>
                <a:spcPct val="6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AutoNum type="arabicPeriod"/>
            </a:pPr>
            <a:endParaRPr lang="it-IT" sz="18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86967" marR="0" lvl="0" indent="-332771" algn="l" rtl="0">
              <a:lnSpc>
                <a:spcPct val="6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AutoNum type="arabicPeriod"/>
            </a:pPr>
            <a:r>
              <a:rPr lang="it-IT" sz="18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Metadata</a:t>
            </a:r>
            <a:endParaRPr lang="it-IT" sz="1800" dirty="0">
              <a:ea typeface="Open Sans"/>
            </a:endParaRPr>
          </a:p>
          <a:p>
            <a:pPr marL="886967" marR="0" lvl="0" indent="-332771" algn="l" rtl="0">
              <a:lnSpc>
                <a:spcPct val="6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AutoNum type="arabicPeriod"/>
            </a:pPr>
            <a:endParaRPr lang="it-IT" sz="18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86967" marR="0" lvl="0" indent="-332771" algn="l" rtl="0">
              <a:lnSpc>
                <a:spcPct val="6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AutoNum type="arabicPeriod"/>
            </a:pPr>
            <a:r>
              <a:rPr lang="it-IT" sz="18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EPOS GUI</a:t>
            </a:r>
            <a:endParaRPr lang="it-IT" sz="1800" dirty="0">
              <a:ea typeface="Open Sans"/>
            </a:endParaRPr>
          </a:p>
          <a:p>
            <a:pPr marL="886967" marR="0" lvl="0" indent="-332771" algn="l" rtl="0">
              <a:lnSpc>
                <a:spcPct val="6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AutoNum type="arabicPeriod"/>
            </a:pPr>
            <a:endParaRPr lang="it-IT" sz="18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86967" marR="0" lvl="0" indent="-332771" algn="l" rtl="0">
              <a:lnSpc>
                <a:spcPct val="6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AutoNum type="arabicPeriod"/>
            </a:pPr>
            <a:r>
              <a:rPr lang="it-IT" sz="18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Operational Environment</a:t>
            </a:r>
            <a:endParaRPr lang="it-IT" sz="1800" dirty="0">
              <a:ea typeface="Open Sans"/>
            </a:endParaRPr>
          </a:p>
          <a:p>
            <a:pPr marL="886967" marR="0" lvl="0" indent="-332771" algn="l" rtl="0">
              <a:lnSpc>
                <a:spcPct val="6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AutoNum type="arabicPeriod"/>
            </a:pPr>
            <a:endParaRPr lang="it-IT" sz="18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86967" marR="0" lvl="0" indent="-332771" algn="l" rtl="0">
              <a:lnSpc>
                <a:spcPct val="6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AutoNum type="arabicPeriod"/>
            </a:pPr>
            <a:r>
              <a:rPr lang="it-IT" sz="18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Implementation of the SWIRRL ICS-D architecture</a:t>
            </a:r>
            <a:endParaRPr lang="it-IT" sz="1800" dirty="0">
              <a:ea typeface="Open Sans"/>
            </a:endParaRPr>
          </a:p>
          <a:p>
            <a:pPr marL="886967" marR="0" lvl="0" indent="-332771" algn="l" rtl="0">
              <a:lnSpc>
                <a:spcPct val="6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AutoNum type="arabicPeriod"/>
            </a:pPr>
            <a:endParaRPr lang="it-IT" sz="18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86967" marR="0" lvl="0" indent="-332771" algn="l" rtl="0">
              <a:lnSpc>
                <a:spcPct val="6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AutoNum type="arabicPeriod"/>
            </a:pPr>
            <a:r>
              <a:rPr lang="it-IT" sz="18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Preparation of fit-for purpose VRE (Jupyter, Enlighten)</a:t>
            </a:r>
            <a:endParaRPr sz="1800" dirty="0"/>
          </a:p>
        </p:txBody>
      </p:sp>
      <p:sp>
        <p:nvSpPr>
          <p:cNvPr id="83" name="Google Shape;83;g2c0a9257860_0_111"/>
          <p:cNvSpPr/>
          <p:nvPr/>
        </p:nvSpPr>
        <p:spPr>
          <a:xfrm>
            <a:off x="5787675" y="4188800"/>
            <a:ext cx="740100" cy="423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7E6E6"/>
          </a:solidFill>
          <a:ln w="9525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</a:pP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3DC59A5-B853-20E3-9E87-E174AB683FF8}"/>
              </a:ext>
            </a:extLst>
          </p:cNvPr>
          <p:cNvGrpSpPr/>
          <p:nvPr/>
        </p:nvGrpSpPr>
        <p:grpSpPr>
          <a:xfrm>
            <a:off x="7426922" y="834358"/>
            <a:ext cx="4765078" cy="5641842"/>
            <a:chOff x="7426922" y="834358"/>
            <a:chExt cx="4765078" cy="5641842"/>
          </a:xfrm>
        </p:grpSpPr>
        <p:grpSp>
          <p:nvGrpSpPr>
            <p:cNvPr id="91" name="Google Shape;91;g2c0a9257860_0_119"/>
            <p:cNvGrpSpPr/>
            <p:nvPr/>
          </p:nvGrpSpPr>
          <p:grpSpPr>
            <a:xfrm>
              <a:off x="7484875" y="1140900"/>
              <a:ext cx="4651500" cy="5335300"/>
              <a:chOff x="7484875" y="1140900"/>
              <a:chExt cx="4651500" cy="5335300"/>
            </a:xfrm>
          </p:grpSpPr>
          <p:grpSp>
            <p:nvGrpSpPr>
              <p:cNvPr id="92" name="Google Shape;92;g2c0a9257860_0_119"/>
              <p:cNvGrpSpPr/>
              <p:nvPr/>
            </p:nvGrpSpPr>
            <p:grpSpPr>
              <a:xfrm>
                <a:off x="7491200" y="1165000"/>
                <a:ext cx="4616123" cy="5311000"/>
                <a:chOff x="7491200" y="1165000"/>
                <a:chExt cx="4616123" cy="5311000"/>
              </a:xfrm>
            </p:grpSpPr>
            <p:pic>
              <p:nvPicPr>
                <p:cNvPr id="93" name="Google Shape;93;g2c0a9257860_0_119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7491300" y="1165000"/>
                  <a:ext cx="4616023" cy="24387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94" name="Google Shape;94;g2c0a9257860_0_119"/>
                <p:cNvGrpSpPr/>
                <p:nvPr/>
              </p:nvGrpSpPr>
              <p:grpSpPr>
                <a:xfrm>
                  <a:off x="7491200" y="1439525"/>
                  <a:ext cx="4453322" cy="5036474"/>
                  <a:chOff x="7491200" y="1439525"/>
                  <a:chExt cx="4453322" cy="5036474"/>
                </a:xfrm>
              </p:grpSpPr>
              <p:pic>
                <p:nvPicPr>
                  <p:cNvPr id="95" name="Google Shape;95;g2c0a9257860_0_119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491200" y="3693292"/>
                    <a:ext cx="4452350" cy="278270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96" name="Google Shape;96;g2c0a9257860_0_119"/>
                  <p:cNvPicPr preferRelativeResize="0"/>
                  <p:nvPr/>
                </p:nvPicPr>
                <p:blipFill>
                  <a:blip r:embed="rId5">
                    <a:alphaModFix/>
                  </a:blip>
                  <a:stretch>
                    <a:fillRect/>
                  </a:stretch>
                </p:blipFill>
                <p:spPr>
                  <a:xfrm>
                    <a:off x="10072325" y="3849600"/>
                    <a:ext cx="1580875" cy="3306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97" name="Google Shape;97;g2c0a9257860_0_119"/>
                  <p:cNvPicPr preferRelativeResize="0"/>
                  <p:nvPr/>
                </p:nvPicPr>
                <p:blipFill>
                  <a:blip r:embed="rId6">
                    <a:alphaModFix/>
                  </a:blip>
                  <a:stretch>
                    <a:fillRect/>
                  </a:stretch>
                </p:blipFill>
                <p:spPr>
                  <a:xfrm>
                    <a:off x="11388271" y="1439525"/>
                    <a:ext cx="556251" cy="5773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sp>
            <p:nvSpPr>
              <p:cNvPr id="98" name="Google Shape;98;g2c0a9257860_0_119"/>
              <p:cNvSpPr/>
              <p:nvPr/>
            </p:nvSpPr>
            <p:spPr>
              <a:xfrm>
                <a:off x="7484875" y="1140900"/>
                <a:ext cx="4651500" cy="2469900"/>
              </a:xfrm>
              <a:prstGeom prst="rect">
                <a:avLst/>
              </a:prstGeom>
              <a:noFill/>
              <a:ln w="28575" cap="flat" cmpd="sng">
                <a:solidFill>
                  <a:srgbClr val="004D8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9" name="Google Shape;99;g2c0a9257860_0_119"/>
              <p:cNvSpPr txBox="1"/>
              <p:nvPr/>
            </p:nvSpPr>
            <p:spPr>
              <a:xfrm>
                <a:off x="11252275" y="2324675"/>
                <a:ext cx="884100" cy="760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375" tIns="91375" rIns="91375" bIns="913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lang="it-IT" sz="1100" b="1"/>
                  <a:t>TSU </a:t>
                </a:r>
                <a:endParaRPr sz="1100" b="1"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lang="it-IT" sz="1100" b="1"/>
                  <a:t>Use Case</a:t>
                </a:r>
                <a:endParaRPr sz="1200"/>
              </a:p>
            </p:txBody>
          </p:sp>
          <p:sp>
            <p:nvSpPr>
              <p:cNvPr id="100" name="Google Shape;100;g2c0a9257860_0_119"/>
              <p:cNvSpPr/>
              <p:nvPr/>
            </p:nvSpPr>
            <p:spPr>
              <a:xfrm>
                <a:off x="7484875" y="3711100"/>
                <a:ext cx="4651500" cy="2765100"/>
              </a:xfrm>
              <a:prstGeom prst="rect">
                <a:avLst/>
              </a:prstGeom>
              <a:noFill/>
              <a:ln w="28575" cap="flat" cmpd="sng">
                <a:solidFill>
                  <a:srgbClr val="004D8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2111090-D06E-C5AD-123F-94A8858A3889}"/>
                </a:ext>
              </a:extLst>
            </p:cNvPr>
            <p:cNvSpPr txBox="1"/>
            <p:nvPr/>
          </p:nvSpPr>
          <p:spPr>
            <a:xfrm>
              <a:off x="7426922" y="834358"/>
              <a:ext cx="476507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dirty="0">
                  <a:hlinkClick r:id="rId7"/>
                </a:rPr>
                <a:t>https://epos-ci.brgm.fr/ics-tcs/jupyter-notebook-examples</a:t>
              </a:r>
              <a:r>
                <a:rPr lang="nl-NL" dirty="0"/>
                <a:t> </a:t>
              </a:r>
            </a:p>
          </p:txBody>
        </p:sp>
      </p:grpSp>
      <p:sp>
        <p:nvSpPr>
          <p:cNvPr id="88" name="Google Shape;88;g2c0a9257860_0_119"/>
          <p:cNvSpPr txBox="1">
            <a:spLocks noGrp="1"/>
          </p:cNvSpPr>
          <p:nvPr>
            <p:ph type="title"/>
          </p:nvPr>
        </p:nvSpPr>
        <p:spPr>
          <a:xfrm>
            <a:off x="1352724" y="-138350"/>
            <a:ext cx="10515600" cy="11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Open Sans"/>
              <a:buNone/>
            </a:pPr>
            <a:r>
              <a:rPr lang="it-IT" sz="3400"/>
              <a:t>Highlights - Interactive Workspaces </a:t>
            </a:r>
            <a:endParaRPr/>
          </a:p>
        </p:txBody>
      </p:sp>
      <p:sp>
        <p:nvSpPr>
          <p:cNvPr id="89" name="Google Shape;89;g2c0a9257860_0_119"/>
          <p:cNvSpPr txBox="1">
            <a:spLocks noGrp="1"/>
          </p:cNvSpPr>
          <p:nvPr>
            <p:ph type="body" idx="1"/>
          </p:nvPr>
        </p:nvSpPr>
        <p:spPr>
          <a:xfrm>
            <a:off x="0" y="1101750"/>
            <a:ext cx="7491300" cy="18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marR="0" lvl="0" indent="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1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Discover and Associate Data Resources </a:t>
            </a:r>
            <a:r>
              <a:rPr lang="it-IT" sz="2000" b="1" i="1">
                <a:solidFill>
                  <a:srgbClr val="000000"/>
                </a:solidFill>
              </a:rPr>
              <a:t>with</a:t>
            </a:r>
            <a:r>
              <a:rPr lang="it-IT" sz="2000" b="1" i="1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Analysis Tools</a:t>
            </a:r>
            <a:endParaRPr/>
          </a:p>
        </p:txBody>
      </p:sp>
      <p:pic>
        <p:nvPicPr>
          <p:cNvPr id="90" name="Google Shape;90;g2c0a9257860_0_119" descr="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3115" y="1517277"/>
            <a:ext cx="6064325" cy="2975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" name="Google Shape;101;g2c0a9257860_0_119"/>
          <p:cNvGrpSpPr/>
          <p:nvPr/>
        </p:nvGrpSpPr>
        <p:grpSpPr>
          <a:xfrm>
            <a:off x="5" y="4452175"/>
            <a:ext cx="7876717" cy="4887475"/>
            <a:chOff x="5" y="4452175"/>
            <a:chExt cx="7876717" cy="4887475"/>
          </a:xfrm>
        </p:grpSpPr>
        <p:pic>
          <p:nvPicPr>
            <p:cNvPr id="102" name="Google Shape;102;g2c0a9257860_0_11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697273" y="5869125"/>
              <a:ext cx="911927" cy="6068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3" name="Google Shape;103;g2c0a9257860_0_119"/>
            <p:cNvGrpSpPr/>
            <p:nvPr/>
          </p:nvGrpSpPr>
          <p:grpSpPr>
            <a:xfrm>
              <a:off x="5" y="4452175"/>
              <a:ext cx="7876717" cy="4887475"/>
              <a:chOff x="5" y="4452175"/>
              <a:chExt cx="7876717" cy="4887475"/>
            </a:xfrm>
          </p:grpSpPr>
          <p:grpSp>
            <p:nvGrpSpPr>
              <p:cNvPr id="104" name="Google Shape;104;g2c0a9257860_0_119"/>
              <p:cNvGrpSpPr/>
              <p:nvPr/>
            </p:nvGrpSpPr>
            <p:grpSpPr>
              <a:xfrm>
                <a:off x="5" y="4640450"/>
                <a:ext cx="6763500" cy="4699200"/>
                <a:chOff x="-98800" y="0"/>
                <a:chExt cx="6763500" cy="4699200"/>
              </a:xfrm>
            </p:grpSpPr>
            <p:sp>
              <p:nvSpPr>
                <p:cNvPr id="105" name="Google Shape;105;g2c0a9257860_0_119"/>
                <p:cNvSpPr txBox="1"/>
                <p:nvPr/>
              </p:nvSpPr>
              <p:spPr>
                <a:xfrm>
                  <a:off x="-98800" y="0"/>
                  <a:ext cx="6763500" cy="4699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45675" tIns="45675" rIns="45675" bIns="45675" anchor="t" anchorCtr="0">
                  <a:normAutofit/>
                </a:bodyPr>
                <a:lstStyle/>
                <a:p>
                  <a:pPr marL="0" marR="0" lvl="0" indent="177800" algn="l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000"/>
                    <a:buFont typeface="Arial"/>
                    <a:buNone/>
                  </a:pPr>
                  <a:r>
                    <a:rPr lang="it-IT" sz="2000" b="1" i="1" u="none" strike="noStrike" cap="none">
                      <a:solidFill>
                        <a:srgbClr val="000000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ICD-D Connector</a:t>
                  </a:r>
                  <a:endParaRPr/>
                </a:p>
                <a:p>
                  <a:pPr marL="0" marR="0" lvl="0" indent="177800" algn="l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000"/>
                    <a:buFont typeface="Arial"/>
                    <a:buNone/>
                  </a:pPr>
                  <a:endParaRPr sz="2000" i="1"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marL="0" marR="0" lvl="0" indent="177800" algn="l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000"/>
                    <a:buFont typeface="Arial"/>
                    <a:buNone/>
                  </a:pPr>
                  <a:r>
                    <a:rPr lang="it-IT" sz="2000" i="1">
                      <a:latin typeface="Open Sans"/>
                      <a:ea typeface="Open Sans"/>
                      <a:cs typeface="Open Sans"/>
                      <a:sym typeface="Open Sans"/>
                    </a:rPr>
                    <a:t>Seamless control</a:t>
                  </a:r>
                  <a:endParaRPr sz="2000" i="1"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marL="0" marR="0" lvl="0" indent="177800" algn="l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000"/>
                    <a:buFont typeface="Arial"/>
                    <a:buNone/>
                  </a:pPr>
                  <a:r>
                    <a:rPr lang="it-IT" sz="2000" i="1">
                      <a:latin typeface="Open Sans"/>
                      <a:ea typeface="Open Sans"/>
                      <a:cs typeface="Open Sans"/>
                      <a:sym typeface="Open Sans"/>
                    </a:rPr>
                    <a:t>of m</a:t>
                  </a:r>
                  <a:r>
                    <a:rPr lang="it-IT" sz="2000" b="0" i="1" u="none" strike="noStrike" cap="none">
                      <a:solidFill>
                        <a:srgbClr val="000000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ultiple </a:t>
                  </a:r>
                  <a:endParaRPr sz="2000" b="0" i="1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marL="0" marR="0" lvl="0" indent="177800" algn="l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000"/>
                    <a:buFont typeface="Arial"/>
                    <a:buNone/>
                  </a:pPr>
                  <a:r>
                    <a:rPr lang="it-IT" sz="2000" b="0" i="1" u="none" strike="noStrike" cap="none">
                      <a:solidFill>
                        <a:srgbClr val="000000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types of</a:t>
                  </a:r>
                  <a:r>
                    <a:rPr lang="it-IT"/>
                    <a:t> </a:t>
                  </a:r>
                  <a:r>
                    <a:rPr lang="it-IT" sz="2000" b="0" i="1" u="none" strike="noStrike" cap="none">
                      <a:solidFill>
                        <a:srgbClr val="000000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ICS-D</a:t>
                  </a:r>
                  <a:r>
                    <a:rPr lang="it-IT" sz="2000" i="1">
                      <a:latin typeface="Open Sans"/>
                      <a:ea typeface="Open Sans"/>
                      <a:cs typeface="Open Sans"/>
                      <a:sym typeface="Open Sans"/>
                    </a:rPr>
                    <a:t> </a:t>
                  </a:r>
                  <a:endParaRPr sz="2000" i="1"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marL="0" marR="0" lvl="0" indent="177800" algn="l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000"/>
                    <a:buFont typeface="Arial"/>
                    <a:buNone/>
                  </a:pPr>
                  <a:r>
                    <a:rPr lang="it-IT" sz="2000" i="1">
                      <a:latin typeface="Open Sans"/>
                      <a:ea typeface="Open Sans"/>
                      <a:cs typeface="Open Sans"/>
                      <a:sym typeface="Open Sans"/>
                    </a:rPr>
                    <a:t>Services</a:t>
                  </a:r>
                  <a:endParaRPr/>
                </a:p>
              </p:txBody>
            </p:sp>
            <p:pic>
              <p:nvPicPr>
                <p:cNvPr id="106" name="Google Shape;106;g2c0a9257860_0_119" descr="Image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>
                  <a:off x="2199371" y="487289"/>
                  <a:ext cx="3331215" cy="13561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07" name="Google Shape;107;g2c0a9257860_0_119"/>
              <p:cNvGrpSpPr/>
              <p:nvPr/>
            </p:nvGrpSpPr>
            <p:grpSpPr>
              <a:xfrm>
                <a:off x="5078053" y="4452175"/>
                <a:ext cx="2798669" cy="1665191"/>
                <a:chOff x="-533409" y="-228607"/>
                <a:chExt cx="2798669" cy="1665191"/>
              </a:xfrm>
            </p:grpSpPr>
            <p:pic>
              <p:nvPicPr>
                <p:cNvPr id="108" name="Google Shape;108;g2c0a9257860_0_119" descr="Google Shape;208;g1cd9001cd9e_1_126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/>
                <a:stretch/>
              </p:blipFill>
              <p:spPr>
                <a:xfrm>
                  <a:off x="107116" y="620394"/>
                  <a:ext cx="623100" cy="623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09" name="Google Shape;109;g2c0a9257860_0_119"/>
                <p:cNvSpPr txBox="1"/>
                <p:nvPr/>
              </p:nvSpPr>
              <p:spPr>
                <a:xfrm>
                  <a:off x="-533409" y="-228607"/>
                  <a:ext cx="2482200" cy="934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375" tIns="91375" rIns="91375" bIns="9137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300"/>
                    <a:buFont typeface="Arial"/>
                    <a:buNone/>
                  </a:pPr>
                  <a:r>
                    <a:rPr lang="it-IT" b="1">
                      <a:solidFill>
                        <a:schemeClr val="dk1"/>
                      </a:solidFill>
                    </a:rPr>
                    <a:t>Data Staging &amp; </a:t>
                  </a:r>
                  <a:r>
                    <a:rPr lang="it-IT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Preprocessing (</a:t>
                  </a:r>
                  <a:r>
                    <a:rPr lang="it-IT" b="1">
                      <a:solidFill>
                        <a:schemeClr val="dk1"/>
                      </a:solidFill>
                    </a:rPr>
                    <a:t>Enlighten)</a:t>
                  </a:r>
                  <a:endParaRPr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300"/>
                    <a:buFont typeface="Arial"/>
                    <a:buNone/>
                  </a:pPr>
                  <a:r>
                    <a:rPr lang="it-IT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Workflows</a:t>
                  </a:r>
                  <a:endParaRPr sz="1500"/>
                </a:p>
              </p:txBody>
            </p:sp>
            <p:sp>
              <p:nvSpPr>
                <p:cNvPr id="110" name="Google Shape;110;g2c0a9257860_0_119"/>
                <p:cNvSpPr/>
                <p:nvPr/>
              </p:nvSpPr>
              <p:spPr>
                <a:xfrm>
                  <a:off x="1065860" y="813484"/>
                  <a:ext cx="1199400" cy="623100"/>
                </a:xfrm>
                <a:prstGeom prst="rightArrow">
                  <a:avLst>
                    <a:gd name="adj1" fmla="val 32000"/>
                    <a:gd name="adj2" fmla="val 113844"/>
                  </a:avLst>
                </a:prstGeom>
                <a:solidFill>
                  <a:srgbClr val="FFFFFF"/>
                </a:solidFill>
                <a:ln w="254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g2c0a9257860_0_135"/>
          <p:cNvGrpSpPr/>
          <p:nvPr/>
        </p:nvGrpSpPr>
        <p:grpSpPr>
          <a:xfrm>
            <a:off x="6524729" y="980956"/>
            <a:ext cx="6270900" cy="5631237"/>
            <a:chOff x="228600" y="-31230"/>
            <a:chExt cx="6270900" cy="5631237"/>
          </a:xfrm>
        </p:grpSpPr>
        <p:grpSp>
          <p:nvGrpSpPr>
            <p:cNvPr id="116" name="Google Shape;116;g2c0a9257860_0_135"/>
            <p:cNvGrpSpPr/>
            <p:nvPr/>
          </p:nvGrpSpPr>
          <p:grpSpPr>
            <a:xfrm>
              <a:off x="311719" y="556316"/>
              <a:ext cx="4727914" cy="5043691"/>
              <a:chOff x="-164575" y="0"/>
              <a:chExt cx="4727914" cy="5043691"/>
            </a:xfrm>
          </p:grpSpPr>
          <p:pic>
            <p:nvPicPr>
              <p:cNvPr id="117" name="Google Shape;117;g2c0a9257860_0_135" descr="Image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0" y="0"/>
                <a:ext cx="4563339" cy="504369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8" name="Google Shape;118;g2c0a9257860_0_135"/>
              <p:cNvSpPr txBox="1"/>
              <p:nvPr/>
            </p:nvSpPr>
            <p:spPr>
              <a:xfrm>
                <a:off x="-164575" y="51974"/>
                <a:ext cx="2578200" cy="409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it-IT" sz="16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Create a Notebook</a:t>
                </a:r>
                <a:endParaRPr/>
              </a:p>
            </p:txBody>
          </p:sp>
        </p:grpSp>
        <p:sp>
          <p:nvSpPr>
            <p:cNvPr id="119" name="Google Shape;119;g2c0a9257860_0_135"/>
            <p:cNvSpPr txBox="1"/>
            <p:nvPr/>
          </p:nvSpPr>
          <p:spPr>
            <a:xfrm>
              <a:off x="228600" y="-31230"/>
              <a:ext cx="6270900" cy="487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675" tIns="45675" rIns="45675" bIns="45675" anchor="t" anchorCtr="0">
              <a:norm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it-IT" sz="1700" b="1" i="1" dirty="0">
                  <a:latin typeface="Open Sans"/>
                  <a:ea typeface="Open Sans"/>
                  <a:cs typeface="Open Sans"/>
                  <a:sym typeface="Open Sans"/>
                </a:rPr>
                <a:t>(ICS-D) </a:t>
              </a:r>
              <a:r>
                <a:rPr lang="it-IT" sz="1700" b="1" i="1" u="none" strike="noStrike" cap="non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VREs </a:t>
              </a:r>
              <a:r>
                <a:rPr lang="it-IT" sz="1700" b="1" i="1" dirty="0">
                  <a:latin typeface="Open Sans"/>
                  <a:ea typeface="Open Sans"/>
                  <a:cs typeface="Open Sans"/>
                  <a:sym typeface="Open Sans"/>
                </a:rPr>
                <a:t>keep track of operations</a:t>
              </a:r>
              <a:r>
                <a:rPr lang="it-IT" sz="1700" b="1" i="1" u="none" strike="noStrike" cap="non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it-IT" sz="1700" b="1" i="1" dirty="0">
                  <a:latin typeface="Open Sans"/>
                  <a:ea typeface="Open Sans"/>
                  <a:cs typeface="Open Sans"/>
                  <a:sym typeface="Open Sans"/>
                </a:rPr>
                <a:t>in</a:t>
              </a:r>
              <a:r>
                <a:rPr lang="it-IT" sz="1700" b="1" i="1" u="none" strike="noStrike" cap="non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it-IT" sz="1700" b="1" i="1" dirty="0">
                  <a:latin typeface="Open Sans"/>
                  <a:ea typeface="Open Sans"/>
                  <a:cs typeface="Open Sans"/>
                  <a:sym typeface="Open Sans"/>
                </a:rPr>
                <a:t>PROV</a:t>
              </a:r>
              <a:r>
                <a:rPr lang="it-IT" sz="1700" b="1" i="1" u="none" strike="noStrike" cap="non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endParaRPr dirty="0"/>
            </a:p>
          </p:txBody>
        </p:sp>
      </p:grpSp>
      <p:sp>
        <p:nvSpPr>
          <p:cNvPr id="120" name="Google Shape;120;g2c0a9257860_0_135"/>
          <p:cNvSpPr txBox="1">
            <a:spLocks noGrp="1"/>
          </p:cNvSpPr>
          <p:nvPr>
            <p:ph type="body" idx="1"/>
          </p:nvPr>
        </p:nvSpPr>
        <p:spPr>
          <a:xfrm>
            <a:off x="-77247" y="985183"/>
            <a:ext cx="6498900" cy="46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marR="0" lvl="0" indent="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it-IT" sz="1700" b="1" i="1"/>
              <a:t>(ICS-C) VREs Components are described in the EPOS DCAT-AP</a:t>
            </a:r>
            <a:endParaRPr/>
          </a:p>
        </p:txBody>
      </p:sp>
      <p:pic>
        <p:nvPicPr>
          <p:cNvPr id="121" name="Google Shape;121;g2c0a9257860_0_135" descr="Google Shape;8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501" y="1761933"/>
            <a:ext cx="6270818" cy="435324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2c0a9257860_0_135"/>
          <p:cNvSpPr txBox="1">
            <a:spLocks noGrp="1"/>
          </p:cNvSpPr>
          <p:nvPr>
            <p:ph type="title"/>
          </p:nvPr>
        </p:nvSpPr>
        <p:spPr>
          <a:xfrm>
            <a:off x="1429174" y="-123925"/>
            <a:ext cx="10515600" cy="11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Open Sans"/>
              <a:buNone/>
            </a:pPr>
            <a:r>
              <a:rPr lang="it-IT" sz="3400" dirty="0"/>
              <a:t>Highlights - Rich and Interoperable Metadata  </a:t>
            </a:r>
            <a:endParaRPr dirty="0"/>
          </a:p>
        </p:txBody>
      </p:sp>
      <p:grpSp>
        <p:nvGrpSpPr>
          <p:cNvPr id="123" name="Google Shape;123;g2c0a9257860_0_135"/>
          <p:cNvGrpSpPr/>
          <p:nvPr/>
        </p:nvGrpSpPr>
        <p:grpSpPr>
          <a:xfrm>
            <a:off x="7635458" y="2051839"/>
            <a:ext cx="4691343" cy="4424125"/>
            <a:chOff x="-1460424" y="-45266"/>
            <a:chExt cx="4691343" cy="4424125"/>
          </a:xfrm>
        </p:grpSpPr>
        <p:pic>
          <p:nvPicPr>
            <p:cNvPr id="124" name="Google Shape;124;g2c0a9257860_0_135" descr="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460424" y="-45266"/>
              <a:ext cx="4554943" cy="4424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g2c0a9257860_0_135"/>
            <p:cNvSpPr txBox="1"/>
            <p:nvPr/>
          </p:nvSpPr>
          <p:spPr>
            <a:xfrm>
              <a:off x="1083819" y="9537"/>
              <a:ext cx="2147100" cy="29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it-IT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Run a workflow 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c0a9257860_0_149"/>
          <p:cNvSpPr txBox="1">
            <a:spLocks noGrp="1"/>
          </p:cNvSpPr>
          <p:nvPr>
            <p:ph type="title"/>
          </p:nvPr>
        </p:nvSpPr>
        <p:spPr>
          <a:xfrm>
            <a:off x="1198207" y="-212572"/>
            <a:ext cx="10993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Open Sans"/>
              <a:buNone/>
            </a:pPr>
            <a:r>
              <a:rPr lang="it-IT" sz="3400"/>
              <a:t> </a:t>
            </a:r>
            <a:r>
              <a:rPr lang="it-IT" sz="3200"/>
              <a:t>SWIRRL - Virtual Research Environment Technology</a:t>
            </a:r>
            <a:endParaRPr sz="3200"/>
          </a:p>
        </p:txBody>
      </p:sp>
      <p:sp>
        <p:nvSpPr>
          <p:cNvPr id="131" name="Google Shape;131;g2c0a9257860_0_149"/>
          <p:cNvSpPr txBox="1"/>
          <p:nvPr/>
        </p:nvSpPr>
        <p:spPr>
          <a:xfrm>
            <a:off x="-341404" y="923800"/>
            <a:ext cx="6091200" cy="6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2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80"/>
              </a:buClr>
              <a:buSzPts val="1800"/>
              <a:buFont typeface="Arial"/>
              <a:buNone/>
            </a:pPr>
            <a:r>
              <a:rPr lang="it-IT" sz="1800" b="1" i="0" u="none" strike="noStrike" cap="none" dirty="0">
                <a:solidFill>
                  <a:srgbClr val="004D80"/>
                </a:solidFill>
                <a:latin typeface="Arial"/>
                <a:ea typeface="Arial"/>
                <a:cs typeface="Arial"/>
                <a:sym typeface="Arial"/>
              </a:rPr>
              <a:t>SWIRRL </a:t>
            </a:r>
            <a:r>
              <a:rPr lang="it-IT" sz="1800" b="0" i="0" u="none" strike="noStrike" cap="none" dirty="0">
                <a:solidFill>
                  <a:srgbClr val="004D80"/>
                </a:solidFill>
                <a:latin typeface="Arial"/>
                <a:ea typeface="Arial"/>
                <a:cs typeface="Arial"/>
                <a:sym typeface="Arial"/>
              </a:rPr>
              <a:t>Manages </a:t>
            </a:r>
            <a:r>
              <a:rPr lang="it-IT" sz="1800" b="1" i="0" u="none" strike="noStrike" cap="none" dirty="0">
                <a:solidFill>
                  <a:srgbClr val="004D80"/>
                </a:solidFill>
                <a:latin typeface="Arial"/>
                <a:ea typeface="Arial"/>
                <a:cs typeface="Arial"/>
                <a:sym typeface="Arial"/>
              </a:rPr>
              <a:t>data-driven</a:t>
            </a:r>
            <a:r>
              <a:rPr lang="it-IT" sz="1800" b="0" i="0" u="none" strike="noStrike" cap="none" dirty="0">
                <a:solidFill>
                  <a:srgbClr val="004D8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1" i="0" u="none" strike="noStrike" cap="none" dirty="0">
                <a:solidFill>
                  <a:srgbClr val="004D80"/>
                </a:solidFill>
                <a:latin typeface="Arial"/>
                <a:ea typeface="Arial"/>
                <a:cs typeface="Arial"/>
                <a:sym typeface="Arial"/>
              </a:rPr>
              <a:t>VREs, </a:t>
            </a:r>
            <a:endParaRPr dirty="0"/>
          </a:p>
          <a:p>
            <a:pPr marL="0" marR="0" lvl="2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80"/>
              </a:buClr>
              <a:buSzPts val="1800"/>
              <a:buFont typeface="Arial"/>
              <a:buNone/>
            </a:pPr>
            <a:r>
              <a:rPr lang="it-IT" sz="1800" b="0" i="0" u="none" strike="noStrike" cap="none" dirty="0">
                <a:solidFill>
                  <a:srgbClr val="004D80"/>
                </a:solidFill>
                <a:latin typeface="Arial"/>
                <a:ea typeface="Arial"/>
                <a:cs typeface="Arial"/>
                <a:sym typeface="Arial"/>
              </a:rPr>
              <a:t>combining</a:t>
            </a:r>
            <a:r>
              <a:rPr lang="it-IT" sz="1800" b="1" i="0" u="none" strike="noStrike" cap="none" dirty="0">
                <a:solidFill>
                  <a:srgbClr val="004D80"/>
                </a:solidFill>
                <a:latin typeface="Arial"/>
                <a:ea typeface="Arial"/>
                <a:cs typeface="Arial"/>
                <a:sym typeface="Arial"/>
              </a:rPr>
              <a:t> Workflows, Notebooks and </a:t>
            </a:r>
            <a:endParaRPr dirty="0"/>
          </a:p>
          <a:p>
            <a:pPr marL="0" marR="0" lvl="2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80"/>
              </a:buClr>
              <a:buSzPts val="1800"/>
              <a:buFont typeface="Arial"/>
              <a:buNone/>
            </a:pPr>
            <a:r>
              <a:rPr lang="it-IT" sz="1800" b="1" i="0" u="none" strike="noStrike" cap="none" dirty="0">
                <a:solidFill>
                  <a:srgbClr val="004D80"/>
                </a:solidFill>
                <a:latin typeface="Arial"/>
                <a:ea typeface="Arial"/>
                <a:cs typeface="Arial"/>
                <a:sym typeface="Arial"/>
              </a:rPr>
              <a:t>Visualisation </a:t>
            </a:r>
            <a:r>
              <a:rPr lang="it-IT" sz="1800" b="0" i="0" u="none" strike="noStrike" cap="none" dirty="0">
                <a:solidFill>
                  <a:srgbClr val="004D80"/>
                </a:solidFill>
                <a:latin typeface="Arial"/>
                <a:ea typeface="Arial"/>
                <a:cs typeface="Arial"/>
                <a:sym typeface="Arial"/>
              </a:rPr>
              <a:t>tools on the Cloud </a:t>
            </a:r>
            <a:endParaRPr sz="1800" b="0" i="0" u="none" strike="noStrike" cap="none" dirty="0">
              <a:solidFill>
                <a:srgbClr val="004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80"/>
              </a:buClr>
              <a:buSzPts val="1800"/>
              <a:buFont typeface="Arial"/>
              <a:buNone/>
            </a:pPr>
            <a:r>
              <a:rPr lang="it-IT" sz="1800" dirty="0">
                <a:solidFill>
                  <a:srgbClr val="004D80"/>
                </a:solidFill>
              </a:rPr>
              <a:t>via </a:t>
            </a:r>
            <a:r>
              <a:rPr lang="it-IT" sz="1800" b="0" i="0" u="none" strike="noStrike" cap="none" dirty="0">
                <a:solidFill>
                  <a:srgbClr val="004D80"/>
                </a:solidFill>
                <a:latin typeface="Arial"/>
                <a:ea typeface="Arial"/>
                <a:cs typeface="Arial"/>
                <a:sym typeface="Arial"/>
              </a:rPr>
              <a:t>Containers </a:t>
            </a:r>
            <a:r>
              <a:rPr lang="it-IT" sz="1800" dirty="0">
                <a:solidFill>
                  <a:srgbClr val="004D80"/>
                </a:solidFill>
              </a:rPr>
              <a:t>Orchestration</a:t>
            </a:r>
            <a:endParaRPr dirty="0"/>
          </a:p>
          <a:p>
            <a:pPr marL="0" marR="0" lvl="2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4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8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4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8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4D8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D8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4D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2c0a9257860_0_149"/>
          <p:cNvSpPr txBox="1"/>
          <p:nvPr/>
        </p:nvSpPr>
        <p:spPr>
          <a:xfrm>
            <a:off x="113484" y="6197124"/>
            <a:ext cx="1124906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680"/>
              </a:buClr>
              <a:buSzPts val="1200"/>
              <a:buFont typeface="Calibri"/>
              <a:buNone/>
            </a:pPr>
            <a:r>
              <a:rPr lang="it-IT" sz="1200" b="0" i="1" u="none" strike="noStrike" cap="none" dirty="0">
                <a:solidFill>
                  <a:srgbClr val="102680"/>
                </a:solidFill>
                <a:latin typeface="Calibri"/>
                <a:ea typeface="Calibri"/>
                <a:cs typeface="Calibri"/>
                <a:sym typeface="Calibri"/>
              </a:rPr>
              <a:t>[1] </a:t>
            </a:r>
            <a:r>
              <a:rPr lang="it-IT" sz="1200" b="0" i="0" u="none" strike="noStrike" cap="none" dirty="0">
                <a:solidFill>
                  <a:srgbClr val="102680"/>
                </a:solidFill>
                <a:latin typeface="Calibri"/>
                <a:ea typeface="Calibri"/>
                <a:cs typeface="Calibri"/>
                <a:sym typeface="Calibri"/>
              </a:rPr>
              <a:t>Spinuso, A., Veldhuizen, M., Bailo, D., Vinciarelli, V., Langeland, T.,: </a:t>
            </a:r>
            <a:r>
              <a:rPr lang="it-IT" sz="1200" b="0" i="1" u="none" strike="noStrike" cap="none" dirty="0">
                <a:solidFill>
                  <a:srgbClr val="102680"/>
                </a:solidFill>
                <a:latin typeface="Calibri"/>
                <a:ea typeface="Calibri"/>
                <a:cs typeface="Calibri"/>
                <a:sym typeface="Calibri"/>
              </a:rPr>
              <a:t>SWIRRL: Managing provenance-aware and reproducible workspaces. Data Intelligence 4(2), (2022),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7BC6"/>
              </a:buClr>
              <a:buSzPts val="1200"/>
              <a:buFont typeface="Calibri"/>
              <a:buNone/>
            </a:pPr>
            <a:r>
              <a:rPr lang="it-IT" sz="1200" b="0" i="1" u="sng" strike="noStrike" cap="none" dirty="0">
                <a:solidFill>
                  <a:srgbClr val="017BC6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https://doi.org/10.1162/dint_a_00129</a:t>
            </a:r>
            <a:r>
              <a:rPr lang="it-IT" sz="1200" b="0" i="1" u="none" strike="noStrike" cap="none" dirty="0">
                <a:solidFill>
                  <a:srgbClr val="10268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it-IT" sz="1200" b="0" i="1" u="sng" strike="noStrike" cap="none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https://gitlab.com/KNMI-OSS/swirrl/swirrl-api</a:t>
            </a:r>
            <a:r>
              <a:rPr lang="it-IT" sz="1200" b="0" i="1" u="none" strike="noStrike" cap="none" dirty="0">
                <a:solidFill>
                  <a:srgbClr val="10268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grpSp>
        <p:nvGrpSpPr>
          <p:cNvPr id="133" name="Google Shape;133;g2c0a9257860_0_149"/>
          <p:cNvGrpSpPr/>
          <p:nvPr/>
        </p:nvGrpSpPr>
        <p:grpSpPr>
          <a:xfrm>
            <a:off x="-297788" y="1742533"/>
            <a:ext cx="4256100" cy="4981500"/>
            <a:chOff x="0" y="198800"/>
            <a:chExt cx="4256100" cy="4981500"/>
          </a:xfrm>
        </p:grpSpPr>
        <p:sp>
          <p:nvSpPr>
            <p:cNvPr id="134" name="Google Shape;134;g2c0a9257860_0_149"/>
            <p:cNvSpPr txBox="1"/>
            <p:nvPr/>
          </p:nvSpPr>
          <p:spPr>
            <a:xfrm>
              <a:off x="0" y="198800"/>
              <a:ext cx="4256100" cy="498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675" tIns="45675" rIns="45675" bIns="45675" anchor="t" anchorCtr="0">
              <a:noAutofit/>
            </a:bodyPr>
            <a:lstStyle/>
            <a:p>
              <a:pPr marL="0" marR="0" lvl="1" indent="46026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2" indent="457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D8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2" indent="457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D80"/>
                </a:buClr>
                <a:buSzPts val="1800"/>
                <a:buFont typeface="Arial"/>
                <a:buNone/>
              </a:pPr>
              <a:r>
                <a:rPr lang="it-IT" sz="1800" b="0" i="0" u="none" strike="noStrike" cap="none">
                  <a:solidFill>
                    <a:srgbClr val="004D80"/>
                  </a:solidFill>
                  <a:latin typeface="Arial"/>
                  <a:ea typeface="Arial"/>
                  <a:cs typeface="Arial"/>
                  <a:sym typeface="Arial"/>
                </a:rPr>
                <a:t>Enables Collaboration</a:t>
              </a:r>
              <a:endParaRPr/>
            </a:p>
            <a:p>
              <a:pPr marL="0" marR="0" lvl="2" indent="457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D80"/>
                </a:buClr>
                <a:buSzPts val="1800"/>
                <a:buFont typeface="Arial"/>
                <a:buNone/>
              </a:pPr>
              <a:r>
                <a:rPr lang="it-IT" sz="1800" b="0" i="0" u="none" strike="noStrike" cap="none">
                  <a:solidFill>
                    <a:srgbClr val="004D80"/>
                  </a:solidFill>
                  <a:latin typeface="Arial"/>
                  <a:ea typeface="Arial"/>
                  <a:cs typeface="Arial"/>
                  <a:sym typeface="Arial"/>
                </a:rPr>
                <a:t>via Reproducible and </a:t>
              </a:r>
              <a:endParaRPr/>
            </a:p>
            <a:p>
              <a:pPr marL="0" marR="0" lvl="2" indent="457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D80"/>
                </a:buClr>
                <a:buSzPts val="1800"/>
                <a:buFont typeface="Arial"/>
                <a:buNone/>
              </a:pPr>
              <a:r>
                <a:rPr lang="it-IT" sz="1800" b="0" i="0" u="none" strike="noStrike" cap="none">
                  <a:solidFill>
                    <a:srgbClr val="004D80"/>
                  </a:solidFill>
                  <a:latin typeface="Arial"/>
                  <a:ea typeface="Arial"/>
                  <a:cs typeface="Arial"/>
                  <a:sym typeface="Arial"/>
                </a:rPr>
                <a:t>Shareable analysis </a:t>
              </a:r>
              <a:endParaRPr/>
            </a:p>
            <a:p>
              <a:pPr marL="0" marR="0" lvl="2" indent="457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D80"/>
                </a:buClr>
                <a:buSzPts val="1800"/>
                <a:buFont typeface="Arial"/>
                <a:buNone/>
              </a:pPr>
              <a:r>
                <a:rPr lang="it-IT" sz="1800" b="0" i="0" u="none" strike="noStrike" cap="none">
                  <a:solidFill>
                    <a:srgbClr val="004D80"/>
                  </a:solidFill>
                  <a:latin typeface="Arial"/>
                  <a:ea typeface="Arial"/>
                  <a:cs typeface="Arial"/>
                  <a:sym typeface="Arial"/>
                </a:rPr>
                <a:t>data-spaces</a:t>
              </a:r>
              <a:endParaRPr/>
            </a:p>
            <a:p>
              <a:pPr marL="0" marR="0" lvl="2" indent="457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D8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4D8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2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D80"/>
                </a:buClr>
                <a:buSzPts val="1800"/>
                <a:buFont typeface="Arial"/>
                <a:buNone/>
              </a:pPr>
              <a:r>
                <a:rPr lang="it-IT" sz="1800">
                  <a:solidFill>
                    <a:srgbClr val="004D80"/>
                  </a:solidFill>
                </a:rPr>
                <a:t>       </a:t>
              </a:r>
              <a:r>
                <a:rPr lang="it-IT" sz="1800" b="1" i="0" u="none" strike="noStrike" cap="none">
                  <a:solidFill>
                    <a:srgbClr val="004D80"/>
                  </a:solidFill>
                  <a:latin typeface="Arial"/>
                  <a:ea typeface="Arial"/>
                  <a:cs typeface="Arial"/>
                  <a:sym typeface="Arial"/>
                </a:rPr>
                <a:t>VREs are controlled by </a:t>
              </a:r>
              <a:endParaRPr/>
            </a:p>
            <a:p>
              <a:pPr marL="0" marR="0" lvl="2" indent="457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D80"/>
                </a:buClr>
                <a:buSzPts val="1800"/>
                <a:buFont typeface="Arial"/>
                <a:buNone/>
              </a:pPr>
              <a:r>
                <a:rPr lang="it-IT" sz="1800" b="1" i="0" u="none" strike="noStrike" cap="none">
                  <a:solidFill>
                    <a:srgbClr val="004D80"/>
                  </a:solidFill>
                  <a:latin typeface="Arial"/>
                  <a:ea typeface="Arial"/>
                  <a:cs typeface="Arial"/>
                  <a:sym typeface="Arial"/>
                </a:rPr>
                <a:t>Community Portals via a </a:t>
              </a:r>
              <a:endParaRPr/>
            </a:p>
            <a:p>
              <a:pPr marL="0" marR="0" lvl="2" indent="457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D80"/>
                </a:buClr>
                <a:buSzPts val="1800"/>
                <a:buFont typeface="Arial"/>
                <a:buNone/>
              </a:pPr>
              <a:r>
                <a:rPr lang="it-IT" sz="1800" b="1" i="0" u="none" strike="noStrike" cap="none">
                  <a:solidFill>
                    <a:srgbClr val="004D80"/>
                  </a:solidFill>
                  <a:latin typeface="Arial"/>
                  <a:ea typeface="Arial"/>
                  <a:cs typeface="Arial"/>
                  <a:sym typeface="Arial"/>
                </a:rPr>
                <a:t>Web API</a:t>
              </a:r>
              <a:endParaRPr/>
            </a:p>
            <a:p>
              <a:pPr marL="0" marR="0" lvl="2" indent="457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rgbClr val="004D8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2" indent="457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D8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rgbClr val="004D8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2" indent="457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D80"/>
                </a:buClr>
                <a:buSzPts val="1800"/>
                <a:buFont typeface="Arial"/>
                <a:buNone/>
              </a:pPr>
              <a:r>
                <a:rPr lang="it-IT" sz="1800" b="0" i="0" u="none" strike="noStrike" cap="none">
                  <a:solidFill>
                    <a:srgbClr val="004D80"/>
                  </a:solidFill>
                  <a:latin typeface="Arial"/>
                  <a:ea typeface="Arial"/>
                  <a:cs typeface="Arial"/>
                  <a:sym typeface="Arial"/>
                </a:rPr>
                <a:t>Embeds a </a:t>
              </a:r>
              <a:r>
                <a:rPr lang="it-IT" sz="1800" b="1" i="0" u="none" strike="noStrike" cap="none">
                  <a:solidFill>
                    <a:srgbClr val="004D80"/>
                  </a:solidFill>
                  <a:latin typeface="Arial"/>
                  <a:ea typeface="Arial"/>
                  <a:cs typeface="Arial"/>
                  <a:sym typeface="Arial"/>
                </a:rPr>
                <a:t>provenance 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2" indent="457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D80"/>
                </a:buClr>
                <a:buSzPts val="1800"/>
                <a:buFont typeface="Arial"/>
                <a:buNone/>
              </a:pPr>
              <a:r>
                <a:rPr lang="it-IT" sz="1800" b="1" i="0" u="none" strike="noStrike" cap="none">
                  <a:solidFill>
                    <a:srgbClr val="004D80"/>
                  </a:solidFill>
                  <a:latin typeface="Arial"/>
                  <a:ea typeface="Arial"/>
                  <a:cs typeface="Arial"/>
                  <a:sym typeface="Arial"/>
                </a:rPr>
                <a:t>management</a:t>
              </a:r>
              <a:r>
                <a:rPr lang="it-IT" sz="1800" b="0" i="0" u="none" strike="noStrike" cap="none">
                  <a:solidFill>
                    <a:srgbClr val="004D80"/>
                  </a:solidFill>
                  <a:latin typeface="Arial"/>
                  <a:ea typeface="Arial"/>
                  <a:cs typeface="Arial"/>
                  <a:sym typeface="Arial"/>
                </a:rPr>
                <a:t> framework </a:t>
              </a:r>
              <a:endParaRPr/>
            </a:p>
            <a:p>
              <a:pPr marL="0" marR="0" lvl="2" indent="457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D80"/>
                </a:buClr>
                <a:buSzPts val="1800"/>
                <a:buFont typeface="Arial"/>
                <a:buNone/>
              </a:pPr>
              <a:r>
                <a:rPr lang="it-IT" sz="1800" b="0" i="0" u="none" strike="noStrike" cap="none">
                  <a:solidFill>
                    <a:srgbClr val="004D80"/>
                  </a:solidFill>
                  <a:latin typeface="Arial"/>
                  <a:ea typeface="Arial"/>
                  <a:cs typeface="Arial"/>
                  <a:sym typeface="Arial"/>
                </a:rPr>
                <a:t>and KB (Templating)</a:t>
              </a:r>
              <a:endParaRPr/>
            </a:p>
            <a:p>
              <a:pPr marL="0" marR="0" lvl="2" indent="457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4D8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g2c0a9257860_0_149"/>
            <p:cNvSpPr/>
            <p:nvPr/>
          </p:nvSpPr>
          <p:spPr>
            <a:xfrm>
              <a:off x="504331" y="2815716"/>
              <a:ext cx="3057600" cy="443100"/>
            </a:xfrm>
            <a:prstGeom prst="rightArrow">
              <a:avLst>
                <a:gd name="adj1" fmla="val 32000"/>
                <a:gd name="adj2" fmla="val 66129"/>
              </a:avLst>
            </a:prstGeom>
            <a:solidFill>
              <a:srgbClr val="FFFFFF"/>
            </a:solidFill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5400" dist="127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6" name="Google Shape;136;g2c0a9257860_0_1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5450" y="923800"/>
            <a:ext cx="7854451" cy="5081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g2c0a9257860_0_2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189" y="816025"/>
            <a:ext cx="11925876" cy="5737176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g2c0a9257860_0_293"/>
          <p:cNvSpPr txBox="1">
            <a:spLocks noGrp="1"/>
          </p:cNvSpPr>
          <p:nvPr>
            <p:ph type="title"/>
          </p:nvPr>
        </p:nvSpPr>
        <p:spPr>
          <a:xfrm>
            <a:off x="1274400" y="-212575"/>
            <a:ext cx="10917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Open Sans"/>
              <a:buNone/>
            </a:pPr>
            <a:r>
              <a:rPr lang="it-IT" sz="3400"/>
              <a:t> SWIRRL - </a:t>
            </a:r>
            <a:r>
              <a:rPr lang="it-IT" sz="3200"/>
              <a:t>Reproduce &amp; Restore </a:t>
            </a:r>
            <a:endParaRPr sz="3200"/>
          </a:p>
        </p:txBody>
      </p:sp>
      <p:pic>
        <p:nvPicPr>
          <p:cNvPr id="143" name="Google Shape;143;g2c0a9257860_0_2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9566" y="829466"/>
            <a:ext cx="9311499" cy="518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35B237-663F-31CF-77C2-9FED3DF527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L" dirty="0"/>
              <a:t>SRA 2024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7253A16-39BF-454C-B140-1B3AC31F7C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NL" dirty="0"/>
              <a:t>Machine Learning Applications for the EPOS Portal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0A1DF0-A53B-56B1-52E6-E502135784B7}"/>
              </a:ext>
            </a:extLst>
          </p:cNvPr>
          <p:cNvSpPr txBox="1"/>
          <p:nvPr/>
        </p:nvSpPr>
        <p:spPr>
          <a:xfrm>
            <a:off x="5244662" y="4245253"/>
            <a:ext cx="112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Luca Trani</a:t>
            </a:r>
          </a:p>
        </p:txBody>
      </p:sp>
    </p:spTree>
    <p:extLst>
      <p:ext uri="{BB962C8B-B14F-4D97-AF65-F5344CB8AC3E}">
        <p14:creationId xmlns:p14="http://schemas.microsoft.com/office/powerpoint/2010/main" val="1864187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BC301-F1BE-3EB2-650E-F829907CD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27979" cy="1325563"/>
          </a:xfrm>
        </p:spPr>
        <p:txBody>
          <a:bodyPr/>
          <a:lstStyle/>
          <a:p>
            <a:r>
              <a:rPr lang="en-NL" dirty="0"/>
              <a:t>The rise of ML in geosciences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1603E60-9601-5CA0-08EC-5CCA415D639E}"/>
              </a:ext>
            </a:extLst>
          </p:cNvPr>
          <p:cNvGrpSpPr/>
          <p:nvPr/>
        </p:nvGrpSpPr>
        <p:grpSpPr>
          <a:xfrm>
            <a:off x="6743942" y="1420927"/>
            <a:ext cx="4466094" cy="3660751"/>
            <a:chOff x="284874" y="1346114"/>
            <a:chExt cx="4466094" cy="3660751"/>
          </a:xfrm>
        </p:grpSpPr>
        <p:pic>
          <p:nvPicPr>
            <p:cNvPr id="5" name="Picture 4" descr="A screenshot of a map&#10;&#10;Description automatically generated">
              <a:extLst>
                <a:ext uri="{FF2B5EF4-FFF2-40B4-BE49-F238E27FC236}">
                  <a16:creationId xmlns:a16="http://schemas.microsoft.com/office/drawing/2014/main" id="{2026DB58-2A77-2091-5879-7D294F437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0181" y="2091559"/>
              <a:ext cx="3291179" cy="291530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1AAD1D-0DD9-B225-7C47-BCF029F3D3D8}"/>
                </a:ext>
              </a:extLst>
            </p:cNvPr>
            <p:cNvSpPr txBox="1"/>
            <p:nvPr/>
          </p:nvSpPr>
          <p:spPr>
            <a:xfrm>
              <a:off x="284874" y="1346114"/>
              <a:ext cx="446609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i="1" dirty="0"/>
                <a:t>Machine learning ignites wildfire forecasting</a:t>
              </a:r>
            </a:p>
            <a:p>
              <a:r>
                <a:rPr lang="en-GB" b="1" i="1" dirty="0"/>
                <a:t>(source ECMWF) </a:t>
              </a:r>
            </a:p>
            <a:p>
              <a:endParaRPr lang="en-NL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3C5ED8B-75F9-904A-3ECF-EA66112C24B9}"/>
              </a:ext>
            </a:extLst>
          </p:cNvPr>
          <p:cNvGrpSpPr/>
          <p:nvPr/>
        </p:nvGrpSpPr>
        <p:grpSpPr>
          <a:xfrm>
            <a:off x="838199" y="1420927"/>
            <a:ext cx="4221365" cy="3693357"/>
            <a:chOff x="5541504" y="1491394"/>
            <a:chExt cx="4221365" cy="369335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1BF3E78-583B-D298-8D84-E067853B9A9C}"/>
                </a:ext>
              </a:extLst>
            </p:cNvPr>
            <p:cNvSpPr txBox="1"/>
            <p:nvPr/>
          </p:nvSpPr>
          <p:spPr>
            <a:xfrm>
              <a:off x="5685269" y="1491394"/>
              <a:ext cx="393383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i="1" dirty="0"/>
                <a:t>AIFS: a new ECMWF forecasting system</a:t>
              </a:r>
            </a:p>
            <a:p>
              <a:r>
                <a:rPr lang="en-GB" b="1" i="1" dirty="0"/>
                <a:t>(source ECMWF) </a:t>
              </a:r>
            </a:p>
            <a:p>
              <a:endParaRPr lang="en-GB" b="1" i="1" dirty="0"/>
            </a:p>
            <a:p>
              <a:endParaRPr lang="en-NL" dirty="0"/>
            </a:p>
          </p:txBody>
        </p:sp>
        <p:pic>
          <p:nvPicPr>
            <p:cNvPr id="9" name="Picture 8" descr="A graph with red and blue lines&#10;&#10;Description automatically generated">
              <a:extLst>
                <a:ext uri="{FF2B5EF4-FFF2-40B4-BE49-F238E27FC236}">
                  <a16:creationId xmlns:a16="http://schemas.microsoft.com/office/drawing/2014/main" id="{306D46F8-39BB-2555-3BD0-06F45BB1C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1504" y="2269444"/>
              <a:ext cx="4221365" cy="291530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DACD5A9-1192-637E-E226-F345FE82B7AB}"/>
              </a:ext>
            </a:extLst>
          </p:cNvPr>
          <p:cNvGrpSpPr/>
          <p:nvPr/>
        </p:nvGrpSpPr>
        <p:grpSpPr>
          <a:xfrm>
            <a:off x="838199" y="1279475"/>
            <a:ext cx="10457828" cy="5213400"/>
            <a:chOff x="300181" y="441732"/>
            <a:chExt cx="11101828" cy="6214960"/>
          </a:xfrm>
        </p:grpSpPr>
        <p:pic>
          <p:nvPicPr>
            <p:cNvPr id="14" name="Picture 13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FCCB04F9-AA8C-2F7C-1D10-F14554D81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0181" y="441732"/>
              <a:ext cx="11101828" cy="6214960"/>
            </a:xfrm>
            <a:prstGeom prst="rect">
              <a:avLst/>
            </a:prstGeom>
          </p:spPr>
        </p:pic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DEF27F0B-8254-E6D8-BDDF-7FC8D830A91E}"/>
                </a:ext>
              </a:extLst>
            </p:cNvPr>
            <p:cNvSpPr/>
            <p:nvPr/>
          </p:nvSpPr>
          <p:spPr>
            <a:xfrm flipV="1">
              <a:off x="1135117" y="2795752"/>
              <a:ext cx="651641" cy="3531178"/>
            </a:xfrm>
            <a:prstGeom prst="downArrow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</p:grpSp>
    </p:spTree>
    <p:extLst>
      <p:ext uri="{BB962C8B-B14F-4D97-AF65-F5344CB8AC3E}">
        <p14:creationId xmlns:p14="http://schemas.microsoft.com/office/powerpoint/2010/main" val="256505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931</Words>
  <Application>Microsoft Macintosh PowerPoint</Application>
  <PresentationFormat>Widescreen</PresentationFormat>
  <Paragraphs>149</Paragraphs>
  <Slides>21</Slides>
  <Notes>7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6" baseType="lpstr">
      <vt:lpstr>Segoe Print</vt:lpstr>
      <vt:lpstr>Calibri</vt:lpstr>
      <vt:lpstr>Open Sans</vt:lpstr>
      <vt:lpstr>Arial</vt:lpstr>
      <vt:lpstr>Tema di Office</vt:lpstr>
      <vt:lpstr>Presentazione standard di PowerPoint</vt:lpstr>
      <vt:lpstr>EPOS Sponsored Research Activities  </vt:lpstr>
      <vt:lpstr>2023 - Integration of ICS-D prototypes into ICS-C</vt:lpstr>
      <vt:lpstr>Highlights - Interactive Workspaces </vt:lpstr>
      <vt:lpstr>Highlights - Rich and Interoperable Metadata  </vt:lpstr>
      <vt:lpstr> SWIRRL - Virtual Research Environment Technology</vt:lpstr>
      <vt:lpstr> SWIRRL - Reproduce &amp; Restore </vt:lpstr>
      <vt:lpstr>SRA 2024</vt:lpstr>
      <vt:lpstr>The rise of ML in geosciences</vt:lpstr>
      <vt:lpstr>The rise of ML in geosciences</vt:lpstr>
      <vt:lpstr>A wealth of data</vt:lpstr>
      <vt:lpstr>From data to ML applications</vt:lpstr>
      <vt:lpstr>Presentazione standard di PowerPoint</vt:lpstr>
      <vt:lpstr>Use cases</vt:lpstr>
      <vt:lpstr>Project structure</vt:lpstr>
      <vt:lpstr>Not starting from scratch…</vt:lpstr>
      <vt:lpstr>Data preparation</vt:lpstr>
      <vt:lpstr>Example of training data and results</vt:lpstr>
      <vt:lpstr>Experiment monitoring</vt:lpstr>
      <vt:lpstr>Presentazione standard di PowerPoint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Rossana Paciello</cp:lastModifiedBy>
  <cp:revision>10</cp:revision>
  <dcterms:created xsi:type="dcterms:W3CDTF">2021-05-05T12:54:12Z</dcterms:created>
  <dcterms:modified xsi:type="dcterms:W3CDTF">2024-03-11T10:55:01Z</dcterms:modified>
</cp:coreProperties>
</file>