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495" r:id="rId3"/>
    <p:sldId id="506" r:id="rId4"/>
    <p:sldId id="507" r:id="rId5"/>
    <p:sldId id="508" r:id="rId6"/>
    <p:sldId id="510" r:id="rId7"/>
    <p:sldId id="512" r:id="rId8"/>
    <p:sldId id="1527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66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6630" userDrawn="1">
          <p15:clr>
            <a:srgbClr val="A4A3A4"/>
          </p15:clr>
        </p15:guide>
        <p15:guide id="6" pos="3545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5536"/>
    <a:srgbClr val="698CA8"/>
    <a:srgbClr val="415464"/>
    <a:srgbClr val="9C7F5F"/>
    <a:srgbClr val="F6C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59"/>
    <p:restoredTop sz="94655"/>
  </p:normalViewPr>
  <p:slideViewPr>
    <p:cSldViewPr snapToGrid="0" snapToObjects="1">
      <p:cViewPr varScale="1">
        <p:scale>
          <a:sx n="152" d="100"/>
          <a:sy n="152" d="100"/>
        </p:scale>
        <p:origin x="1000" y="176"/>
      </p:cViewPr>
      <p:guideLst>
        <p:guide pos="166"/>
        <p:guide orient="horz" pos="346"/>
        <p:guide orient="horz" pos="3997"/>
        <p:guide pos="7514"/>
        <p:guide pos="6630"/>
        <p:guide pos="3545"/>
        <p:guide pos="39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89D2618-057A-A541-B388-217B7607CE32}" type="datetimeFigureOut">
              <a:rPr lang="it-IT" smtClean="0"/>
              <a:pPr/>
              <a:t>08/03/24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014C21A2-60AD-334E-9C41-2DC0EF94D36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87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5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6917F-45B8-844E-A08C-0A84EBCB4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92088E-A2E5-1B40-B930-A1C777F22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9F521F-43A9-E64D-80A9-92042078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5C34D8-DAE5-1442-A238-7830BB53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D46DA-2940-B347-BA42-539F38B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1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44A0-E3CB-9142-9F20-A199C00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222FB2-8118-724C-937E-DD4BE19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CAC4A-872F-A546-8132-996DEEF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AC3C4-B470-F041-A7FB-B68379CA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F620-7670-5443-8A6F-E97921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1B0A3-4B74-854E-AA21-B9320E01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53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0748E1-417D-D444-A649-115A7A57A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9610"/>
            <a:ext cx="10515600" cy="22330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2C4902-302F-DD40-B41A-CB3B0BBF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EDF8F6-2478-A345-86CE-263C92F8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D24A09-0147-EF4D-BF73-1E65F278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5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64292-D0E6-D341-B154-EC70C0C0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B65797-ED89-5A4D-BDBC-259C7552E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0A6736-1641-BC45-A2C7-CFCF077BE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AEF0D6-7CD6-F849-BF19-BB84FCB8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D8B44C-12FC-AF4D-B37B-B8140151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743896-F6B8-9947-BE63-2B2C4C0D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16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90186-9173-2544-9015-817BDBD1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27A52C-450B-FD4E-A736-C6FF1EB6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B63EE2-01EC-9245-950E-9AC059E0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57FA33-9734-874C-991E-47C6070B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8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C4DD10-03F4-8D4E-8CEA-DD00CF88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DFA2A2-60D4-8241-B391-1E99B8FD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3A6B78-DD91-3F4B-81C2-37CD010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5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249F3-8563-B848-829F-0913562C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F4FC632-E4D9-474A-B216-12EEDEE95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FC1A5D-67C8-3949-8E8E-4E0EAA12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B296A6-1CBA-9A40-A038-4627496A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31A18F-A3F5-884F-A4F6-CE86DF4B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005375-C923-924C-97AE-7EECB9FD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25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1_Titolo e contenut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20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4DE853-B1D4-CF4A-811E-CE5CCB56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C85B27-AA28-254F-B7D8-F41B1E375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0548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pos-eu.github.io/epos-open-source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14474D-3C26-5BE6-F44B-DAE851163E78}"/>
              </a:ext>
            </a:extLst>
          </p:cNvPr>
          <p:cNvSpPr txBox="1"/>
          <p:nvPr/>
        </p:nvSpPr>
        <p:spPr>
          <a:xfrm>
            <a:off x="3388974" y="3082364"/>
            <a:ext cx="5717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275536"/>
                </a:solidFill>
              </a:rPr>
              <a:t>EPOS Data Portal Open Source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16B94E4B-3F82-A1D9-9134-A7D816005E35}"/>
              </a:ext>
            </a:extLst>
          </p:cNvPr>
          <p:cNvSpPr txBox="1">
            <a:spLocks/>
          </p:cNvSpPr>
          <p:nvPr/>
        </p:nvSpPr>
        <p:spPr>
          <a:xfrm>
            <a:off x="2831352" y="3667139"/>
            <a:ext cx="6274981" cy="769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it-IT" dirty="0">
                <a:solidFill>
                  <a:srgbClr val="275536"/>
                </a:solidFill>
              </a:rPr>
              <a:t>Valerio Vinciarelli (EPOS ERIC)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474027-AE67-3C1C-E862-96B2607D2DEE}"/>
              </a:ext>
            </a:extLst>
          </p:cNvPr>
          <p:cNvSpPr txBox="1"/>
          <p:nvPr/>
        </p:nvSpPr>
        <p:spPr>
          <a:xfrm>
            <a:off x="5784112" y="44337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187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3E4220-EC42-F2FC-1AF4-DEFFFD71D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srgbClr val="275536"/>
                </a:solidFill>
              </a:rPr>
              <a:t>Open Source Release</a:t>
            </a:r>
            <a:endParaRPr lang="en-GB" dirty="0">
              <a:solidFill>
                <a:srgbClr val="275536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90F99F-1CEA-3DFF-B38F-9D4D77475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8403"/>
            <a:ext cx="10412896" cy="4975594"/>
          </a:xfrm>
        </p:spPr>
        <p:txBody>
          <a:bodyPr>
            <a:noAutofit/>
          </a:bodyPr>
          <a:lstStyle/>
          <a:p>
            <a:pPr algn="just" fontAlgn="base">
              <a:lnSpc>
                <a:spcPct val="100000"/>
              </a:lnSpc>
              <a:spcBef>
                <a:spcPts val="0"/>
              </a:spcBef>
            </a:pPr>
            <a:endParaRPr lang="it-IT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</a:pP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Data Portal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developed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collaboration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with scientists and IT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experts</a:t>
            </a:r>
            <a:endParaRPr lang="it-IT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</a:pPr>
            <a:endParaRPr lang="it-IT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</a:pP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Adopting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advanced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software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technologies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integrating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data coming from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heterogeneous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sources.</a:t>
            </a:r>
          </a:p>
          <a:p>
            <a:pPr algn="just" fontAlgn="base">
              <a:lnSpc>
                <a:spcPct val="100000"/>
              </a:lnSpc>
              <a:spcBef>
                <a:spcPts val="0"/>
              </a:spcBef>
            </a:pPr>
            <a:endParaRPr lang="it-IT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</a:pP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The Data Portal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officially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Open Source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since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 err="1">
                <a:ea typeface="Open Sans" panose="020B0606030504020204" pitchFamily="34" charset="0"/>
                <a:cs typeface="Open Sans" panose="020B0606030504020204" pitchFamily="34" charset="0"/>
              </a:rPr>
              <a:t>December</a:t>
            </a:r>
            <a:r>
              <a:rPr lang="it-IT" sz="2000" b="1" dirty="0">
                <a:ea typeface="Open Sans" panose="020B0606030504020204" pitchFamily="34" charset="0"/>
                <a:cs typeface="Open Sans" panose="020B0606030504020204" pitchFamily="34" charset="0"/>
              </a:rPr>
              <a:t> 2023</a:t>
            </a:r>
          </a:p>
          <a:p>
            <a:pPr algn="just" fontAlgn="base">
              <a:lnSpc>
                <a:spcPct val="100000"/>
              </a:lnSpc>
              <a:spcBef>
                <a:spcPts val="0"/>
              </a:spcBef>
            </a:pPr>
            <a:endParaRPr lang="it-IT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</a:pP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The release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includes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just" fontAlgn="base">
              <a:lnSpc>
                <a:spcPct val="100000"/>
              </a:lnSpc>
              <a:spcBef>
                <a:spcPts val="0"/>
              </a:spcBef>
            </a:pPr>
            <a:endParaRPr lang="it-IT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84263" lvl="1" indent="-342900" algn="just" fontAlgn="base">
              <a:lnSpc>
                <a:spcPct val="100000"/>
              </a:lnSpc>
              <a:spcBef>
                <a:spcPts val="0"/>
              </a:spcBef>
            </a:pP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source code of the 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entire</a:t>
            </a: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microservice-based</a:t>
            </a: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software</a:t>
            </a:r>
          </a:p>
          <a:p>
            <a:pPr marL="784263" lvl="1" indent="-342900" algn="just" fontAlgn="base">
              <a:lnSpc>
                <a:spcPct val="100000"/>
              </a:lnSpc>
              <a:spcBef>
                <a:spcPts val="0"/>
              </a:spcBef>
            </a:pP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documentation</a:t>
            </a:r>
            <a:endParaRPr lang="it-IT" sz="2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84263" lvl="1" indent="-342900" algn="just" fontAlgn="base">
              <a:lnSpc>
                <a:spcPct val="100000"/>
              </a:lnSpc>
              <a:spcBef>
                <a:spcPts val="0"/>
              </a:spcBef>
            </a:pP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Multi-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</a:t>
            </a: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</a:t>
            </a: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</a:t>
            </a: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allows</a:t>
            </a: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users to 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easily</a:t>
            </a: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install</a:t>
            </a: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locally</a:t>
            </a:r>
            <a:r>
              <a:rPr lang="it-IT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it-IT" sz="2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remotely</a:t>
            </a:r>
            <a:endParaRPr lang="it-IT" sz="2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84263" lvl="1" indent="-342900" algn="just" fontAlgn="base">
              <a:lnSpc>
                <a:spcPct val="100000"/>
              </a:lnSpc>
              <a:spcBef>
                <a:spcPts val="0"/>
              </a:spcBef>
            </a:pP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</a:pP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Released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under the </a:t>
            </a:r>
            <a:r>
              <a:rPr lang="it-IT" sz="2000" b="1" dirty="0">
                <a:ea typeface="Open Sans" panose="020B0606030504020204" pitchFamily="34" charset="0"/>
                <a:cs typeface="Open Sans" panose="020B0606030504020204" pitchFamily="34" charset="0"/>
              </a:rPr>
              <a:t>GPLv3 </a:t>
            </a:r>
            <a:r>
              <a:rPr lang="it-IT" sz="2000" b="1" dirty="0" err="1">
                <a:ea typeface="Open Sans" panose="020B0606030504020204" pitchFamily="34" charset="0"/>
                <a:cs typeface="Open Sans" panose="020B0606030504020204" pitchFamily="34" charset="0"/>
              </a:rPr>
              <a:t>license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997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CasellaDiTesto 2068">
            <a:extLst>
              <a:ext uri="{FF2B5EF4-FFF2-40B4-BE49-F238E27FC236}">
                <a16:creationId xmlns:a16="http://schemas.microsoft.com/office/drawing/2014/main" id="{9297F655-28A2-4424-F57D-F76ED01318DC}"/>
              </a:ext>
            </a:extLst>
          </p:cNvPr>
          <p:cNvSpPr txBox="1"/>
          <p:nvPr/>
        </p:nvSpPr>
        <p:spPr>
          <a:xfrm>
            <a:off x="455430" y="2592456"/>
            <a:ext cx="60977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 the application from GitHub</a:t>
            </a:r>
          </a:p>
          <a:p>
            <a:pPr marL="514350" lvl="0" indent="-514350">
              <a:buFont typeface="+mj-lt"/>
              <a:buAutoNum type="arabicPeriod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 the application deploy your Data Portal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Populate your Data Portal with metadata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to your Data Portal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70" name="Immagine 2069">
            <a:extLst>
              <a:ext uri="{FF2B5EF4-FFF2-40B4-BE49-F238E27FC236}">
                <a16:creationId xmlns:a16="http://schemas.microsoft.com/office/drawing/2014/main" id="{B7CE6C8B-0381-EC29-2D37-326EC518E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2" y="1681839"/>
            <a:ext cx="4897991" cy="489799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9D4B115-5C69-F505-A8E0-84BA072E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srgbClr val="275536"/>
                </a:solidFill>
              </a:rPr>
              <a:t>How to use</a:t>
            </a:r>
            <a:endParaRPr lang="en-GB" dirty="0">
              <a:solidFill>
                <a:srgbClr val="275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1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90F99F-1CEA-3DFF-B38F-9D4D77475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712" y="1690688"/>
            <a:ext cx="11056088" cy="435133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>
                <a:ea typeface="Open Sans" panose="020B0606030504020204" pitchFamily="34" charset="0"/>
                <a:cs typeface="Open Sans" panose="020B0606030504020204" pitchFamily="34" charset="0"/>
              </a:rPr>
              <a:t>The EPOS Data Portal Open Source software enables other communities, initiatives and research infrastructures to capitalize on the work done within EPOS.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>
                <a:ea typeface="Open Sans" panose="020B0606030504020204" pitchFamily="34" charset="0"/>
                <a:cs typeface="Open Sans" panose="020B0606030504020204" pitchFamily="34" charset="0"/>
              </a:rPr>
              <a:t>Three target user groups: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Generic users (who want to use the software and install it on their own laptop)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Developers (who want to access and modify the code)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 administrators (who want to deploy it on a server to create an infrastructure)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0" dirty="0">
                <a:ea typeface="Open Sans" panose="020B0606030504020204" pitchFamily="34" charset="0"/>
                <a:cs typeface="Open Sans" panose="020B0606030504020204" pitchFamily="34" charset="0"/>
              </a:rPr>
              <a:t>This multi-faceted approach ensures that EPOS Open Source can be utilized by a wide range of users and can facilitate collaboration across different scientific disciplines.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2616159-5A04-DEF6-0627-7B09C105276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it-IT" dirty="0">
                <a:solidFill>
                  <a:srgbClr val="275536"/>
                </a:solidFill>
              </a:rPr>
              <a:t>Stakeholders</a:t>
            </a:r>
            <a:endParaRPr lang="en-GB" dirty="0">
              <a:solidFill>
                <a:srgbClr val="275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96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90F99F-1CEA-3DFF-B38F-9D4D77475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2141537"/>
            <a:ext cx="11644423" cy="435133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it-IT" sz="2000" b="0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it-IT" sz="2000" b="0" i="0" u="none" strike="noStrik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platform's</a:t>
            </a:r>
            <a:r>
              <a:rPr lang="it-IT" sz="2000" b="0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source code and </a:t>
            </a:r>
            <a:r>
              <a:rPr lang="it-IT" sz="2000" b="0" i="0" u="none" strike="noStrik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documentation</a:t>
            </a:r>
            <a:r>
              <a:rPr lang="it-IT" sz="2000" b="0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are </a:t>
            </a:r>
            <a:r>
              <a:rPr lang="it-IT" sz="2000" b="0" i="0" u="none" strike="noStrik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both</a:t>
            </a:r>
            <a:r>
              <a:rPr lang="it-IT" sz="2000" b="0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0" i="0" u="none" strike="noStrik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available</a:t>
            </a:r>
            <a:r>
              <a:rPr lang="it-IT" sz="2000" b="0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on </a:t>
            </a:r>
            <a:r>
              <a:rPr lang="it-IT" sz="2000" b="1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GitHub</a:t>
            </a:r>
            <a:r>
              <a:rPr lang="it-IT" sz="2000" b="0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lvl="1" algn="just">
              <a:lnSpc>
                <a:spcPct val="150000"/>
              </a:lnSpc>
              <a:spcBef>
                <a:spcPts val="1200"/>
              </a:spcBef>
            </a:pPr>
            <a:r>
              <a:rPr lang="it-IT" sz="2000" b="0" i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</a:t>
            </a:r>
            <a:r>
              <a:rPr lang="it-IT" sz="2000" b="0" i="1" u="none" strike="noStrike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it-IT" sz="2000" b="0" i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easy for developers to </a:t>
            </a:r>
            <a:r>
              <a:rPr lang="it-IT" sz="2000" b="0" i="1" u="none" strike="noStrike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contribute</a:t>
            </a:r>
            <a:r>
              <a:rPr lang="it-IT" sz="2000" b="0" i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sz="2000" b="0" i="1" u="none" strike="noStrike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</a:t>
            </a:r>
            <a:r>
              <a:rPr lang="it-IT" sz="2000" b="0" i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0" i="1" u="none" strike="noStrike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  <a:r>
              <a:rPr lang="it-IT" sz="2000" b="0" i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1" algn="just">
              <a:lnSpc>
                <a:spcPct val="150000"/>
              </a:lnSpc>
              <a:spcBef>
                <a:spcPts val="1200"/>
              </a:spcBef>
            </a:pPr>
            <a:r>
              <a:rPr lang="it-IT" sz="2000" b="0" i="1" u="none" strike="noStrike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potentially</a:t>
            </a:r>
            <a:r>
              <a:rPr lang="it-IT" sz="2000" b="0" i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0" i="1" u="none" strike="noStrike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improving</a:t>
            </a:r>
            <a:r>
              <a:rPr lang="it-IT" sz="2000" b="0" i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0" i="1" u="none" strike="noStrike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</a:t>
            </a:r>
            <a:r>
              <a:rPr lang="it-IT" sz="2000" b="0" i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overall </a:t>
            </a:r>
            <a:r>
              <a:rPr lang="it-IT" sz="2000" b="0" i="1" u="none" strike="noStrike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r>
              <a:rPr lang="it-IT" sz="2000" b="0" i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and </a:t>
            </a:r>
            <a:r>
              <a:rPr lang="it-IT" sz="2000" b="0" i="1" u="none" strike="noStrike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competitiveness</a:t>
            </a:r>
            <a:endParaRPr lang="it-IT" sz="2000" b="0" i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it-IT" sz="2000" b="0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Application </a:t>
            </a:r>
            <a:r>
              <a:rPr lang="it-IT" sz="2000" b="0" i="0" u="none" strike="noStrik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available</a:t>
            </a:r>
            <a:r>
              <a:rPr lang="it-IT" sz="2000" b="0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it-IT" sz="2000" b="1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GitHub</a:t>
            </a:r>
            <a:r>
              <a:rPr lang="it-IT" sz="2000" b="0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, for </a:t>
            </a:r>
            <a:r>
              <a:rPr lang="it-IT" sz="2000" b="0" i="0" u="none" strike="noStrik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local</a:t>
            </a:r>
            <a:r>
              <a:rPr lang="it-IT" sz="2000" b="0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machines and servers (Docker + </a:t>
            </a:r>
            <a:r>
              <a:rPr lang="it-IT" sz="2000" b="0" i="0" u="none" strike="noStrik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Kubernetes</a:t>
            </a:r>
            <a:r>
              <a:rPr lang="it-IT" sz="2000" b="0" i="0" u="none" strike="noStrik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it-IT" sz="2000" b="1" dirty="0">
                <a:ea typeface="Open Sans" panose="020B0606030504020204" pitchFamily="34" charset="0"/>
                <a:cs typeface="Open Sans" panose="020B0606030504020204" pitchFamily="34" charset="0"/>
              </a:rPr>
              <a:t>Open Source </a:t>
            </a:r>
            <a:r>
              <a:rPr lang="it-IT" sz="2000" b="1" dirty="0" err="1">
                <a:ea typeface="Open Sans" panose="020B0606030504020204" pitchFamily="34" charset="0"/>
                <a:cs typeface="Open Sans" panose="020B0606030504020204" pitchFamily="34" charset="0"/>
              </a:rPr>
              <a:t>Webpage</a:t>
            </a:r>
            <a:r>
              <a:rPr lang="it-IT" sz="2000" b="1" dirty="0"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it-IT" sz="2000" b="1" dirty="0">
                <a:solidFill>
                  <a:srgbClr val="0563C1"/>
                </a:solidFill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https://epos-eu.github.io/</a:t>
            </a:r>
            <a:r>
              <a:rPr lang="it-IT" sz="2000" b="1" dirty="0"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epos-open-source/</a:t>
            </a:r>
            <a:endParaRPr lang="it-IT" sz="20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endParaRPr lang="it-IT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8796FD7-9B6B-5229-6BD8-39E19817633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it-IT" dirty="0" err="1">
                <a:solidFill>
                  <a:srgbClr val="275536"/>
                </a:solidFill>
              </a:rPr>
              <a:t>Availability</a:t>
            </a:r>
            <a:endParaRPr lang="en-GB" dirty="0">
              <a:solidFill>
                <a:srgbClr val="275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64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pensourcevideo.mp4">
            <a:hlinkClick r:id="" action="ppaction://media"/>
            <a:extLst>
              <a:ext uri="{FF2B5EF4-FFF2-40B4-BE49-F238E27FC236}">
                <a16:creationId xmlns:a16="http://schemas.microsoft.com/office/drawing/2014/main" id="{9429123D-1CFA-EC6F-D4F9-93C80B9E515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0433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90F99F-1CEA-3DFF-B38F-9D4D77475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734" y="1690688"/>
            <a:ext cx="11644423" cy="4351338"/>
          </a:xfrm>
        </p:spPr>
        <p:txBody>
          <a:bodyPr>
            <a:noAutofit/>
          </a:bodyPr>
          <a:lstStyle/>
          <a:p>
            <a:pPr algn="l"/>
            <a:r>
              <a:rPr lang="it-IT" sz="2000" b="0" i="0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Presented</a:t>
            </a:r>
            <a:r>
              <a:rPr lang="it-IT" sz="20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0" i="0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at</a:t>
            </a:r>
            <a:r>
              <a:rPr lang="it-IT" sz="20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EGU 2023</a:t>
            </a:r>
          </a:p>
          <a:p>
            <a:pPr lvl="1"/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EPOS Open Source: A </a:t>
            </a:r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integrating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high-</a:t>
            </a:r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products and services</a:t>
            </a:r>
          </a:p>
          <a:p>
            <a:pPr lvl="1"/>
            <a:endParaRPr lang="it-IT" sz="20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Presented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at</a:t>
            </a:r>
            <a:r>
              <a:rPr lang="it-IT" sz="2000" dirty="0">
                <a:ea typeface="Open Sans" panose="020B0606030504020204" pitchFamily="34" charset="0"/>
                <a:cs typeface="Open Sans" panose="020B0606030504020204" pitchFamily="34" charset="0"/>
              </a:rPr>
              <a:t> AGU 2023</a:t>
            </a:r>
          </a:p>
          <a:p>
            <a:pPr lvl="1"/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EPOS Data Portal Open Source: a FAIR Data Management Tool for Multi-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disciplinary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Integration in Solid Earth Sciences and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beyond</a:t>
            </a:r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it-IT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0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Will be </a:t>
            </a:r>
            <a:r>
              <a:rPr lang="it-IT" sz="2000" b="0" i="0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presented</a:t>
            </a:r>
            <a:r>
              <a:rPr lang="it-IT" sz="20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0" i="0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at</a:t>
            </a:r>
            <a:r>
              <a:rPr lang="it-IT" sz="20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EGU 2024</a:t>
            </a:r>
          </a:p>
          <a:p>
            <a:pPr lvl="1"/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EPOS open source </a:t>
            </a:r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multidisciplinary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</a:t>
            </a:r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integration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data </a:t>
            </a:r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analysis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Earth science</a:t>
            </a:r>
          </a:p>
          <a:p>
            <a:pPr lvl="1"/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Advancing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Open Data </a:t>
            </a:r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Portals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it-IT" sz="20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Learnings</a:t>
            </a:r>
            <a:r>
              <a:rPr lang="it-IT" sz="20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the EPOS Open-Source Solution</a:t>
            </a:r>
            <a:br>
              <a:rPr lang="it-IT" sz="2000" b="0" i="0" dirty="0">
                <a:solidFill>
                  <a:srgbClr val="4A4A4A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it-IT" sz="2000" b="0" i="0" dirty="0">
              <a:solidFill>
                <a:srgbClr val="4A4A4A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3A5BB1A-E3B2-16BD-122E-331593677F1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it-IT" dirty="0" err="1">
                <a:solidFill>
                  <a:srgbClr val="275536"/>
                </a:solidFill>
              </a:rPr>
              <a:t>Showcasing</a:t>
            </a:r>
            <a:r>
              <a:rPr lang="it-IT" dirty="0">
                <a:solidFill>
                  <a:srgbClr val="275536"/>
                </a:solidFill>
              </a:rPr>
              <a:t> Open Source Solution</a:t>
            </a:r>
            <a:endParaRPr lang="en-GB" dirty="0">
              <a:solidFill>
                <a:srgbClr val="275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8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 txBox="1"/>
          <p:nvPr/>
        </p:nvSpPr>
        <p:spPr>
          <a:xfrm>
            <a:off x="4551780" y="5257168"/>
            <a:ext cx="3088440" cy="78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8" name="Google Shape;248;p21"/>
          <p:cNvGrpSpPr/>
          <p:nvPr/>
        </p:nvGrpSpPr>
        <p:grpSpPr>
          <a:xfrm>
            <a:off x="1398848" y="1377382"/>
            <a:ext cx="3373443" cy="4110148"/>
            <a:chOff x="1398850" y="854186"/>
            <a:chExt cx="3373443" cy="4110148"/>
          </a:xfrm>
        </p:grpSpPr>
        <p:sp>
          <p:nvSpPr>
            <p:cNvPr id="249" name="Google Shape;249;p21"/>
            <p:cNvSpPr/>
            <p:nvPr/>
          </p:nvSpPr>
          <p:spPr>
            <a:xfrm>
              <a:off x="1691651" y="4627234"/>
              <a:ext cx="2787840" cy="3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27553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www.epos-eu.org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1"/>
            <p:cNvSpPr/>
            <p:nvPr/>
          </p:nvSpPr>
          <p:spPr>
            <a:xfrm>
              <a:off x="2624051" y="854186"/>
              <a:ext cx="923040" cy="276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27553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Web site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1" name="Google Shape;251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98850" y="1369301"/>
              <a:ext cx="3373443" cy="3096000"/>
            </a:xfrm>
            <a:prstGeom prst="rect">
              <a:avLst/>
            </a:prstGeom>
            <a:noFill/>
            <a:ln>
              <a:noFill/>
            </a:ln>
            <a:effectLst>
              <a:outerShdw blurRad="101600" dist="38100" dir="2700000" algn="tl" rotWithShape="0">
                <a:srgbClr val="000000">
                  <a:alpha val="35686"/>
                </a:srgbClr>
              </a:outerShdw>
            </a:effectLst>
          </p:spPr>
        </p:pic>
      </p:grpSp>
      <p:grpSp>
        <p:nvGrpSpPr>
          <p:cNvPr id="252" name="Google Shape;252;p21"/>
          <p:cNvGrpSpPr/>
          <p:nvPr/>
        </p:nvGrpSpPr>
        <p:grpSpPr>
          <a:xfrm>
            <a:off x="5588182" y="1369431"/>
            <a:ext cx="5644076" cy="3596645"/>
            <a:chOff x="5588184" y="846235"/>
            <a:chExt cx="5644076" cy="3596645"/>
          </a:xfrm>
        </p:grpSpPr>
        <p:sp>
          <p:nvSpPr>
            <p:cNvPr id="253" name="Google Shape;253;p21"/>
            <p:cNvSpPr/>
            <p:nvPr/>
          </p:nvSpPr>
          <p:spPr>
            <a:xfrm>
              <a:off x="7511302" y="846235"/>
              <a:ext cx="1797840" cy="36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275536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Social media 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4" name="Google Shape;254;p21"/>
            <p:cNvGrpSpPr/>
            <p:nvPr/>
          </p:nvGrpSpPr>
          <p:grpSpPr>
            <a:xfrm>
              <a:off x="5588184" y="1340925"/>
              <a:ext cx="5644076" cy="3101955"/>
              <a:chOff x="5588184" y="1340925"/>
              <a:chExt cx="5644076" cy="3101955"/>
            </a:xfrm>
          </p:grpSpPr>
          <p:pic>
            <p:nvPicPr>
              <p:cNvPr id="255" name="Google Shape;255;p21" descr="Schermata 2017-10-18 alle 15.07.59.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150582" y="4009396"/>
                <a:ext cx="2519280" cy="4334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16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56" name="Google Shape;256;p2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588184" y="1359479"/>
                <a:ext cx="3488499" cy="20555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5569" dist="38100" dir="2700000" sx="99730" sy="99730" algn="tl" rotWithShape="0">
                  <a:srgbClr val="000000">
                    <a:alpha val="54901"/>
                  </a:srgbClr>
                </a:outerShdw>
              </a:effectLst>
            </p:spPr>
          </p:pic>
          <p:pic>
            <p:nvPicPr>
              <p:cNvPr id="257" name="Google Shape;257;p2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808500" y="1340925"/>
                <a:ext cx="4258440" cy="237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8" name="Google Shape;258;p21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17100" y="1416165"/>
                <a:ext cx="4258440" cy="237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9" name="Google Shape;259;p21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587180" y="1492845"/>
                <a:ext cx="4258440" cy="237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0" name="Google Shape;260;p21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973820" y="1577085"/>
                <a:ext cx="4258440" cy="2370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4261255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6025</TotalTime>
  <Words>354</Words>
  <Application>Microsoft Macintosh PowerPoint</Application>
  <PresentationFormat>Widescreen</PresentationFormat>
  <Paragraphs>52</Paragraphs>
  <Slides>8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Open Sans</vt:lpstr>
      <vt:lpstr>Tema di Office</vt:lpstr>
      <vt:lpstr>Presentazione standard di PowerPoint</vt:lpstr>
      <vt:lpstr>Open Source Release</vt:lpstr>
      <vt:lpstr>How to use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Valerio Vinciarelli</cp:lastModifiedBy>
  <cp:revision>360</cp:revision>
  <dcterms:created xsi:type="dcterms:W3CDTF">2021-05-05T12:54:12Z</dcterms:created>
  <dcterms:modified xsi:type="dcterms:W3CDTF">2024-03-11T11:22:13Z</dcterms:modified>
</cp:coreProperties>
</file>