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Noto Sans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66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7514">
          <p15:clr>
            <a:srgbClr val="A4A3A4"/>
          </p15:clr>
        </p15:guide>
        <p15:guide id="5" pos="6630">
          <p15:clr>
            <a:srgbClr val="A4A3A4"/>
          </p15:clr>
        </p15:guide>
        <p15:guide id="6" pos="3545">
          <p15:clr>
            <a:srgbClr val="A4A3A4"/>
          </p15:clr>
        </p15:guide>
        <p15:guide id="7" pos="3953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j3J3ThZsFOT84ZDabbVykirGjk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6"/>
        <p:guide pos="346" orient="horz"/>
        <p:guide pos="3997" orient="horz"/>
        <p:guide pos="7514"/>
        <p:guide pos="6630"/>
        <p:guide pos="3545"/>
        <p:guide pos="3953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otoSans-bold.fntdata"/><Relationship Id="rId30" Type="http://schemas.openxmlformats.org/officeDocument/2006/relationships/font" Target="fonts/NotoSans-regular.fntdata"/><Relationship Id="rId11" Type="http://schemas.openxmlformats.org/officeDocument/2006/relationships/slide" Target="slides/slide6.xml"/><Relationship Id="rId33" Type="http://schemas.openxmlformats.org/officeDocument/2006/relationships/font" Target="fonts/NotoSans-boldItalic.fntdata"/><Relationship Id="rId10" Type="http://schemas.openxmlformats.org/officeDocument/2006/relationships/slide" Target="slides/slide5.xml"/><Relationship Id="rId32" Type="http://schemas.openxmlformats.org/officeDocument/2006/relationships/font" Target="fonts/NotoSans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3d2f40b9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f3d2f40b9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1f3d2f40b9a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3d2f40b9a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f3d2f40b9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f3d2f40b9a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3d2f40b9a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f3d2f40b9a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1f3d2f40b9a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3d2f40b9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f3d2f40b9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1f3d2f40b9a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f3d2f40b9a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1f3d2f40b9a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1f3d2f40b9a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3d2f40b9a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f3d2f40b9a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f3d2f40b9a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3d2f40b9a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f3d2f40b9a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f3d2f40b9a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3d2f40b9a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3d2f40b9a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f3d2f40b9a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3d2f40b9a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f3d2f40b9a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f3d2f40b9a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3d2f40b9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1f3d2f40b9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2_Titolo e contenu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Open Sans"/>
              <a:buNone/>
              <a:defRPr sz="4400">
                <a:solidFill>
                  <a:srgbClr val="38562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831850" y="7953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831850" y="3829610"/>
            <a:ext cx="10515600" cy="2233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1.png"/><Relationship Id="rId9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1524000" y="2372139"/>
            <a:ext cx="9144000" cy="113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6600"/>
              <a:buFont typeface="Calibri"/>
              <a:buNone/>
            </a:pPr>
            <a:r>
              <a:rPr b="1" lang="it-IT" sz="66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IT Board Introduction</a:t>
            </a:r>
            <a:endParaRPr sz="6600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2400"/>
              <a:buNone/>
            </a:pPr>
            <a:r>
              <a:rPr i="1" lang="it-IT">
                <a:solidFill>
                  <a:srgbClr val="275536"/>
                </a:solidFill>
              </a:rPr>
              <a:t>Daniele Bailo</a:t>
            </a:r>
            <a:r>
              <a:rPr lang="it-IT">
                <a:solidFill>
                  <a:srgbClr val="275536"/>
                </a:solidFill>
              </a:rPr>
              <a:t>, EPOS ERIC IT Officer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536"/>
              </a:buClr>
              <a:buSzPts val="2400"/>
              <a:buNone/>
            </a:pPr>
            <a:r>
              <a:rPr i="1" lang="it-IT">
                <a:solidFill>
                  <a:srgbClr val="275536"/>
                </a:solidFill>
              </a:rPr>
              <a:t>Jan Michálek</a:t>
            </a:r>
            <a:r>
              <a:rPr lang="it-IT">
                <a:solidFill>
                  <a:srgbClr val="275536"/>
                </a:solidFill>
              </a:rPr>
              <a:t>, ICS-TCS Interaction Coordinator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1f3d2f40b9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400" y="794925"/>
            <a:ext cx="8286700" cy="58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f3d2f40b9a_0_6"/>
          <p:cNvSpPr txBox="1"/>
          <p:nvPr/>
        </p:nvSpPr>
        <p:spPr>
          <a:xfrm>
            <a:off x="158975" y="1219500"/>
            <a:ext cx="26295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EPOS developments are executed in quarterly development cycles. </a:t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One cycle consists of the following components.</a:t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g1f3d2f40b9a_0_6"/>
          <p:cNvSpPr txBox="1"/>
          <p:nvPr>
            <p:ph idx="4294967295" type="title"/>
          </p:nvPr>
        </p:nvSpPr>
        <p:spPr>
          <a:xfrm>
            <a:off x="369901" y="25255"/>
            <a:ext cx="10515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E28"/>
              </a:buClr>
              <a:buSzPts val="4400"/>
              <a:buFont typeface="Open Sans"/>
              <a:buNone/>
            </a:pPr>
            <a:r>
              <a:rPr b="1" lang="it-IT">
                <a:solidFill>
                  <a:srgbClr val="1A3E28"/>
                </a:solidFill>
                <a:latin typeface="Open Sans"/>
                <a:ea typeface="Open Sans"/>
                <a:cs typeface="Open Sans"/>
                <a:sym typeface="Open Sans"/>
              </a:rPr>
              <a:t>How Key Actors work together</a:t>
            </a:r>
            <a:endParaRPr/>
          </a:p>
        </p:txBody>
      </p:sp>
      <p:sp>
        <p:nvSpPr>
          <p:cNvPr id="176" name="Google Shape;176;g1f3d2f40b9a_0_6"/>
          <p:cNvSpPr txBox="1"/>
          <p:nvPr/>
        </p:nvSpPr>
        <p:spPr>
          <a:xfrm>
            <a:off x="8872750" y="5298550"/>
            <a:ext cx="286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One cycle takes 3 months</a:t>
            </a:r>
            <a:endParaRPr sz="28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f3d2f40b9a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575" y="830500"/>
            <a:ext cx="8225651" cy="57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f3d2f40b9a_0_13"/>
          <p:cNvSpPr txBox="1"/>
          <p:nvPr>
            <p:ph idx="4294967295" type="title"/>
          </p:nvPr>
        </p:nvSpPr>
        <p:spPr>
          <a:xfrm>
            <a:off x="369901" y="25255"/>
            <a:ext cx="10515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E28"/>
              </a:buClr>
              <a:buSzPts val="4400"/>
              <a:buFont typeface="Open Sans"/>
              <a:buNone/>
            </a:pPr>
            <a:r>
              <a:rPr b="1" lang="it-IT">
                <a:solidFill>
                  <a:srgbClr val="1A3E28"/>
                </a:solidFill>
                <a:latin typeface="Open Sans"/>
                <a:ea typeface="Open Sans"/>
                <a:cs typeface="Open Sans"/>
                <a:sym typeface="Open Sans"/>
              </a:rPr>
              <a:t>How Key Actors work together</a:t>
            </a:r>
            <a:endParaRPr/>
          </a:p>
        </p:txBody>
      </p:sp>
      <p:sp>
        <p:nvSpPr>
          <p:cNvPr id="184" name="Google Shape;184;g1f3d2f40b9a_0_13"/>
          <p:cNvSpPr txBox="1"/>
          <p:nvPr/>
        </p:nvSpPr>
        <p:spPr>
          <a:xfrm>
            <a:off x="8872750" y="5298550"/>
            <a:ext cx="286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One cycle takes 3 months</a:t>
            </a:r>
            <a:endParaRPr sz="28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3d2f40b9a_0_19"/>
          <p:cNvSpPr txBox="1"/>
          <p:nvPr>
            <p:ph idx="4294967295" type="title"/>
          </p:nvPr>
        </p:nvSpPr>
        <p:spPr>
          <a:xfrm>
            <a:off x="369901" y="25255"/>
            <a:ext cx="10515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E28"/>
              </a:buClr>
              <a:buSzPts val="4400"/>
              <a:buFont typeface="Open Sans"/>
              <a:buNone/>
            </a:pPr>
            <a:r>
              <a:rPr b="1" lang="it-IT">
                <a:solidFill>
                  <a:srgbClr val="1A3E28"/>
                </a:solidFill>
                <a:latin typeface="Open Sans"/>
                <a:ea typeface="Open Sans"/>
                <a:cs typeface="Open Sans"/>
                <a:sym typeface="Open Sans"/>
              </a:rPr>
              <a:t>How Key Actors work together</a:t>
            </a:r>
            <a:endParaRPr/>
          </a:p>
        </p:txBody>
      </p:sp>
      <p:pic>
        <p:nvPicPr>
          <p:cNvPr id="191" name="Google Shape;191;g1f3d2f40b9a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025" y="809575"/>
            <a:ext cx="8265901" cy="581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f3d2f40b9a_0_19"/>
          <p:cNvSpPr txBox="1"/>
          <p:nvPr/>
        </p:nvSpPr>
        <p:spPr>
          <a:xfrm>
            <a:off x="8872750" y="5298550"/>
            <a:ext cx="286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One cycle takes 3 months</a:t>
            </a:r>
            <a:endParaRPr sz="28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3d2f40b9a_0_25"/>
          <p:cNvSpPr txBox="1"/>
          <p:nvPr>
            <p:ph idx="4294967295" type="title"/>
          </p:nvPr>
        </p:nvSpPr>
        <p:spPr>
          <a:xfrm>
            <a:off x="369901" y="25255"/>
            <a:ext cx="10515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E28"/>
              </a:buClr>
              <a:buSzPts val="4400"/>
              <a:buFont typeface="Open Sans"/>
              <a:buNone/>
            </a:pPr>
            <a:r>
              <a:rPr b="1" lang="it-IT">
                <a:solidFill>
                  <a:srgbClr val="1A3E28"/>
                </a:solidFill>
                <a:latin typeface="Open Sans"/>
                <a:ea typeface="Open Sans"/>
                <a:cs typeface="Open Sans"/>
                <a:sym typeface="Open Sans"/>
              </a:rPr>
              <a:t>How Key Actors work together</a:t>
            </a:r>
            <a:endParaRPr/>
          </a:p>
        </p:txBody>
      </p:sp>
      <p:pic>
        <p:nvPicPr>
          <p:cNvPr id="199" name="Google Shape;199;g1f3d2f40b9a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1225" y="809575"/>
            <a:ext cx="8157698" cy="574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f3d2f40b9a_0_25"/>
          <p:cNvSpPr txBox="1"/>
          <p:nvPr/>
        </p:nvSpPr>
        <p:spPr>
          <a:xfrm>
            <a:off x="8872750" y="5298550"/>
            <a:ext cx="286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One cycle takes 3 months</a:t>
            </a:r>
            <a:endParaRPr sz="28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3d2f40b9a_0_31"/>
          <p:cNvSpPr txBox="1"/>
          <p:nvPr>
            <p:ph idx="4294967295" type="title"/>
          </p:nvPr>
        </p:nvSpPr>
        <p:spPr>
          <a:xfrm>
            <a:off x="369901" y="25255"/>
            <a:ext cx="10515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E28"/>
              </a:buClr>
              <a:buSzPts val="4400"/>
              <a:buFont typeface="Open Sans"/>
              <a:buNone/>
            </a:pPr>
            <a:r>
              <a:rPr b="1" lang="it-IT">
                <a:solidFill>
                  <a:srgbClr val="1A3E28"/>
                </a:solidFill>
                <a:latin typeface="Open Sans"/>
                <a:ea typeface="Open Sans"/>
                <a:cs typeface="Open Sans"/>
                <a:sym typeface="Open Sans"/>
              </a:rPr>
              <a:t>How Key Actors work together</a:t>
            </a:r>
            <a:endParaRPr/>
          </a:p>
        </p:txBody>
      </p:sp>
      <p:pic>
        <p:nvPicPr>
          <p:cNvPr id="207" name="Google Shape;207;g1f3d2f40b9a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125" y="794500"/>
            <a:ext cx="8179100" cy="57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f3d2f40b9a_0_31"/>
          <p:cNvSpPr txBox="1"/>
          <p:nvPr/>
        </p:nvSpPr>
        <p:spPr>
          <a:xfrm>
            <a:off x="8872750" y="5298550"/>
            <a:ext cx="286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One cycle takes 3 months</a:t>
            </a:r>
            <a:endParaRPr sz="28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3d2f40b9a_0_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Training - EPOS Data Portal</a:t>
            </a:r>
            <a:endParaRPr/>
          </a:p>
        </p:txBody>
      </p:sp>
      <p:sp>
        <p:nvSpPr>
          <p:cNvPr id="215" name="Google Shape;215;g1f3d2f40b9a_0_90"/>
          <p:cNvSpPr txBox="1"/>
          <p:nvPr>
            <p:ph idx="1" type="body"/>
          </p:nvPr>
        </p:nvSpPr>
        <p:spPr>
          <a:xfrm>
            <a:off x="369900" y="15120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Summary from training in January 2024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it-IT" sz="2600"/>
              <a:t>400 registered participants, 182 participated, 69 provided feedback</a:t>
            </a:r>
            <a:endParaRPr sz="2600"/>
          </a:p>
        </p:txBody>
      </p:sp>
      <p:pic>
        <p:nvPicPr>
          <p:cNvPr id="216" name="Google Shape;216;g1f3d2f40b9a_0_90"/>
          <p:cNvPicPr preferRelativeResize="0"/>
          <p:nvPr/>
        </p:nvPicPr>
        <p:blipFill rotWithShape="1">
          <a:blip r:embed="rId3">
            <a:alphaModFix/>
          </a:blip>
          <a:srcRect b="9966" l="0" r="0" t="0"/>
          <a:stretch/>
        </p:blipFill>
        <p:spPr>
          <a:xfrm>
            <a:off x="2528300" y="2458375"/>
            <a:ext cx="9663700" cy="4133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3d2f40b9a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Training - EPOS Data Portal</a:t>
            </a:r>
            <a:endParaRPr/>
          </a:p>
        </p:txBody>
      </p:sp>
      <p:pic>
        <p:nvPicPr>
          <p:cNvPr id="223" name="Google Shape;223;g1f3d2f40b9a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325" y="1690825"/>
            <a:ext cx="10047360" cy="47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3d2f40b9a_0_1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Training - EPOS Data Portal</a:t>
            </a:r>
            <a:endParaRPr/>
          </a:p>
        </p:txBody>
      </p:sp>
      <p:pic>
        <p:nvPicPr>
          <p:cNvPr id="230" name="Google Shape;230;g1f3d2f40b9a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042" y="1690825"/>
            <a:ext cx="9541923" cy="45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3d2f40b9a_0_1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Training - EPOS Data Portal</a:t>
            </a:r>
            <a:endParaRPr/>
          </a:p>
        </p:txBody>
      </p:sp>
      <p:pic>
        <p:nvPicPr>
          <p:cNvPr id="237" name="Google Shape;237;g1f3d2f40b9a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1" y="1542875"/>
            <a:ext cx="9765299" cy="46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FUTURE STEPS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682668" y="1463219"/>
            <a:ext cx="10979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it-IT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uture activities for the ICS-C and ICS-D</a:t>
            </a:r>
            <a:endParaRPr/>
          </a:p>
          <a:p>
            <a:pPr indent="-2857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Sponsored Research Activities</a:t>
            </a:r>
            <a:endParaRPr/>
          </a:p>
          <a:p>
            <a:pPr indent="-2857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DT-GEO and GEOINQUIRE</a:t>
            </a:r>
            <a:endParaRPr/>
          </a:p>
          <a:p>
            <a:pPr indent="-2857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Computational centers etc.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121479" y="1847877"/>
            <a:ext cx="2880000" cy="4515216"/>
          </a:xfrm>
          <a:prstGeom prst="roundRect">
            <a:avLst>
              <a:gd fmla="val 6520" name="adj"/>
            </a:avLst>
          </a:prstGeom>
          <a:solidFill>
            <a:srgbClr val="FEE599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113752" y="1847877"/>
            <a:ext cx="2880000" cy="4515216"/>
          </a:xfrm>
          <a:prstGeom prst="roundRect">
            <a:avLst>
              <a:gd fmla="val 6520" name="adj"/>
            </a:avLst>
          </a:prstGeom>
          <a:solidFill>
            <a:srgbClr val="C9C9C9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106025" y="1847877"/>
            <a:ext cx="2880000" cy="4515216"/>
          </a:xfrm>
          <a:prstGeom prst="roundRect">
            <a:avLst>
              <a:gd fmla="val 6520" name="adj"/>
            </a:avLst>
          </a:prstGeom>
          <a:solidFill>
            <a:srgbClr val="C4E0B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9108036" y="1814592"/>
            <a:ext cx="2880000" cy="4515216"/>
          </a:xfrm>
          <a:prstGeom prst="roundRect">
            <a:avLst>
              <a:gd fmla="val 6520" name="adj"/>
            </a:avLst>
          </a:prstGeom>
          <a:solidFill>
            <a:srgbClr val="B3C6E7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121479" y="2440984"/>
            <a:ext cx="2880000" cy="326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1763" lvl="0" marL="139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Bottom-up approach: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ensure scientific and technological strategies are fully shared by the Community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31763" lvl="0" marL="1397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Community-driven effort: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scientists, e-scientists, data practitioners, data managers and policy-makers participate in the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co-design and </a:t>
            </a:r>
            <a:b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co-development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the RI, including its Data Portal</a:t>
            </a:r>
            <a:endParaRPr/>
          </a:p>
          <a:p>
            <a:pPr indent="-131763" lvl="0" marL="1397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and service providers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are an essential part of the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community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121479" y="1847877"/>
            <a:ext cx="2592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CC13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Building</a:t>
            </a:r>
            <a:endParaRPr b="1" sz="2000">
              <a:solidFill>
                <a:srgbClr val="CC132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113381" y="2440984"/>
            <a:ext cx="2946312" cy="3786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063" lvl="0" marL="11906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Integration of European Research Infrastructures under a common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federated framework coordinated by </a:t>
            </a:r>
            <a:b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ERIC</a:t>
            </a:r>
            <a:endParaRPr/>
          </a:p>
          <a:p>
            <a:pPr indent="-119063" lvl="0" marL="119063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Several Boards,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beyond the GA, contribute to the Governance (Scientific, Ethical, Executive, Service Coordination, etc.)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19063" lvl="0" marL="119063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Domain-specific research communities organized in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Consortia for an an effective FAIR management of data and services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 adhering to EPOS Data Policy and Ethical Guidelines)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6096000" y="1847877"/>
            <a:ext cx="27519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CC13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Legal and Governance</a:t>
            </a:r>
            <a:endParaRPr b="1" sz="2000">
              <a:solidFill>
                <a:srgbClr val="CC132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9084165" y="2440984"/>
            <a:ext cx="3022215" cy="4063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Financial model takes into account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diverse financial sources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(National, EU, ERIC)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support activities at RI level, such as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112713" lvl="0" marL="160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service integration and operation of the Data Portal</a:t>
            </a:r>
            <a:endParaRPr/>
          </a:p>
          <a:p>
            <a:pPr indent="-112713" lvl="0" marL="160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governance of the thematic communities</a:t>
            </a:r>
            <a:endParaRPr/>
          </a:p>
          <a:p>
            <a:pPr indent="-112713" lvl="0" marL="160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integration of new communities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whereas</a:t>
            </a:r>
            <a:endParaRPr/>
          </a:p>
          <a:p>
            <a:pPr indent="-114300" lvl="0" marL="1381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generation and management are fully supported at National level</a:t>
            </a:r>
            <a:endParaRPr/>
          </a:p>
          <a:p>
            <a:pPr indent="0" lvl="0" marL="238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14300" lvl="0" marL="1381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ERIC costs are a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fraction of the entire national investments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Data generation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9109332" y="1847877"/>
            <a:ext cx="28799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CC13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Financial</a:t>
            </a:r>
            <a:endParaRPr b="1" sz="2000">
              <a:solidFill>
                <a:srgbClr val="CC132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117430" y="2440984"/>
            <a:ext cx="2880000" cy="326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139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 Science and FAIR principles implementation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agreed within the Community and put in practice since the design phase</a:t>
            </a:r>
            <a:endParaRPr/>
          </a:p>
          <a:p>
            <a:pPr indent="-139700" lvl="0" marL="1397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Portal implemented by adopting a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metadata and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service-based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approach that guarantees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remain where they are generated </a:t>
            </a: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(National Research Infrastructures)</a:t>
            </a:r>
            <a:endParaRPr/>
          </a:p>
          <a:p>
            <a:pPr indent="-139700" lvl="0" marL="1397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source code of the Data Portal </a:t>
            </a:r>
            <a:r>
              <a:rPr b="1" lang="it-I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be released under a Open Source GPL3 license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3117430" y="1847877"/>
            <a:ext cx="26838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CC13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Technical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203964" y="443060"/>
            <a:ext cx="1178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The EPOS approach for FAIR data provision: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a multidimensional perspective</a:t>
            </a:r>
            <a:endParaRPr b="1" sz="3200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3703575" y="5703425"/>
            <a:ext cx="13638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CC13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 BOARD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1867014" y="2546102"/>
            <a:ext cx="8457972" cy="485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7200"/>
              <a:buFont typeface="Calibri"/>
              <a:buNone/>
            </a:pPr>
            <a:r>
              <a:rPr b="1" i="0" lang="it-IT" sz="7200" u="none" cap="none" strike="noStrik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/>
        </p:nvSpPr>
        <p:spPr>
          <a:xfrm>
            <a:off x="203964" y="443060"/>
            <a:ext cx="11784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IT Board Mandate and Responsibilities </a:t>
            </a:r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439477" y="1320271"/>
            <a:ext cx="11548559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Mandate</a:t>
            </a:r>
            <a:endParaRPr/>
          </a:p>
          <a:p>
            <a:pPr indent="-22860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it-IT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by the EPOS Executive Director.</a:t>
            </a:r>
            <a:endParaRPr/>
          </a:p>
          <a:p>
            <a:pPr indent="-228600" lvl="0" marL="0" marR="0" rtl="0" algn="l"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it-IT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it-IT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anages/oversees </a:t>
            </a:r>
            <a:r>
              <a:rPr lang="it-IT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EPOS IT strategies, and </a:t>
            </a:r>
            <a:r>
              <a:rPr b="0" i="0" lang="it-IT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technical development relevant to the ICS and TCS systems;</a:t>
            </a:r>
            <a:r>
              <a:rPr lang="it-IT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coordinates with service committees; considers IT implications of EPOS policies; ensures compliance and liaisons to EU standards and practices (e.g. FAIR)</a:t>
            </a:r>
            <a:endParaRPr b="0" i="0"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203964" y="0"/>
            <a:ext cx="11784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IT Board Mandate and Responsibilities 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439477" y="584775"/>
            <a:ext cx="11548559" cy="6086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Responsibilities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Plans and aligns ICS implementation with executive strategies.</a:t>
            </a:r>
            <a:endParaRPr/>
          </a:p>
          <a:p>
            <a:pPr indent="-203200" lvl="0" marL="0" marR="0" rtl="0" algn="l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0" i="0" lang="it-IT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Proposes IT strategies and development activities for the Annual Planning Report</a:t>
            </a:r>
            <a:endParaRPr/>
          </a:p>
          <a:p>
            <a:pPr indent="-20320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Organizes ICS-TCS Interaction Workshops and ensures the execution of prioritized technical developments.</a:t>
            </a:r>
            <a:endParaRPr/>
          </a:p>
          <a:p>
            <a:pPr indent="-203200" lvl="0" marL="0" marR="0" rtl="0" algn="l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0" i="0" lang="it-IT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Regular strategic and technical meetings to discuss ICS operations and coordination with other initiatives, and other IT relevant topics</a:t>
            </a:r>
            <a:r>
              <a:rPr lang="it-IT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tracks international initiatives and developments that may be relevant to EPOS – some of which become funded projects</a:t>
            </a:r>
            <a:endParaRPr b="0" i="0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 flipH="1" rot="10800000">
            <a:off x="447472" y="799268"/>
            <a:ext cx="11440108" cy="5740680"/>
          </a:xfrm>
          <a:prstGeom prst="rect">
            <a:avLst/>
          </a:prstGeom>
          <a:solidFill>
            <a:srgbClr val="7030A0">
              <a:alpha val="11764"/>
            </a:srgbClr>
          </a:solidFill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1201092" y="2484922"/>
            <a:ext cx="20614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C67"/>
              </a:buClr>
              <a:buSzPts val="1800"/>
              <a:buFont typeface="Open Sans"/>
              <a:buNone/>
            </a:pPr>
            <a:r>
              <a:rPr b="1" i="0" lang="it-IT" sz="1800" u="none" cap="none" strike="noStrike">
                <a:solidFill>
                  <a:srgbClr val="064C67"/>
                </a:solidFill>
                <a:latin typeface="Open Sans"/>
                <a:ea typeface="Open Sans"/>
                <a:cs typeface="Open Sans"/>
                <a:sym typeface="Open Sans"/>
              </a:rPr>
              <a:t>ICS-C Hosting &amp; Operation</a:t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287538" y="2397239"/>
            <a:ext cx="1892141" cy="76200"/>
          </a:xfrm>
          <a:prstGeom prst="rect">
            <a:avLst/>
          </a:prstGeom>
          <a:solidFill>
            <a:srgbClr val="064C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8961167" y="4777565"/>
            <a:ext cx="21683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415"/>
              </a:buClr>
              <a:buSzPts val="1800"/>
              <a:buFont typeface="Open Sans"/>
              <a:buNone/>
            </a:pPr>
            <a:r>
              <a:rPr b="1" i="0" lang="it-IT" sz="1800" u="none" cap="none" strike="noStrike">
                <a:solidFill>
                  <a:srgbClr val="FCB415"/>
                </a:solidFill>
                <a:latin typeface="Open Sans"/>
                <a:ea typeface="Open Sans"/>
                <a:cs typeface="Open Sans"/>
                <a:sym typeface="Open Sans"/>
              </a:rPr>
              <a:t>ICS-C Data Portal Development</a:t>
            </a:r>
            <a:endParaRPr b="1" i="0" sz="1800" u="none" cap="none" strike="noStrike">
              <a:solidFill>
                <a:srgbClr val="FCB4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1201092" y="4780146"/>
            <a:ext cx="26094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AFB6"/>
              </a:buClr>
              <a:buSzPts val="1800"/>
              <a:buFont typeface="Open Sans"/>
              <a:buNone/>
            </a:pPr>
            <a:r>
              <a:rPr b="1" i="0" lang="it-IT" sz="1800" u="none" cap="none" strike="noStrike">
                <a:solidFill>
                  <a:srgbClr val="42AFB6"/>
                </a:solidFill>
                <a:latin typeface="Open Sans"/>
                <a:ea typeface="Open Sans"/>
                <a:cs typeface="Open Sans"/>
                <a:sym typeface="Open Sans"/>
              </a:rPr>
              <a:t>TCS Representatives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EE7D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9052617" y="4705081"/>
            <a:ext cx="1892141" cy="76200"/>
          </a:xfrm>
          <a:prstGeom prst="rect">
            <a:avLst/>
          </a:prstGeom>
          <a:solidFill>
            <a:srgbClr val="FCB4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CB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1265083" y="4668598"/>
            <a:ext cx="1892141" cy="76200"/>
          </a:xfrm>
          <a:prstGeom prst="rect">
            <a:avLst/>
          </a:prstGeom>
          <a:solidFill>
            <a:srgbClr val="42A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5"/>
          <p:cNvGrpSpPr/>
          <p:nvPr/>
        </p:nvGrpSpPr>
        <p:grpSpPr>
          <a:xfrm>
            <a:off x="4247440" y="2084346"/>
            <a:ext cx="4109572" cy="4251110"/>
            <a:chOff x="3592233" y="1077104"/>
            <a:chExt cx="5041106" cy="5195128"/>
          </a:xfrm>
        </p:grpSpPr>
        <p:sp>
          <p:nvSpPr>
            <p:cNvPr id="106" name="Google Shape;106;p5"/>
            <p:cNvSpPr/>
            <p:nvPr/>
          </p:nvSpPr>
          <p:spPr>
            <a:xfrm>
              <a:off x="4090610" y="5958211"/>
              <a:ext cx="3766861" cy="314021"/>
            </a:xfrm>
            <a:prstGeom prst="ellipse">
              <a:avLst/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5"/>
            <p:cNvGrpSpPr/>
            <p:nvPr/>
          </p:nvGrpSpPr>
          <p:grpSpPr>
            <a:xfrm>
              <a:off x="3592233" y="1077104"/>
              <a:ext cx="5007534" cy="4881107"/>
              <a:chOff x="3736292" y="1506364"/>
              <a:chExt cx="4452668" cy="4444856"/>
            </a:xfrm>
          </p:grpSpPr>
          <p:sp>
            <p:nvSpPr>
              <p:cNvPr id="108" name="Google Shape;108;p5"/>
              <p:cNvSpPr/>
              <p:nvPr/>
            </p:nvSpPr>
            <p:spPr>
              <a:xfrm>
                <a:off x="3736292" y="2654683"/>
                <a:ext cx="2167746" cy="2152123"/>
              </a:xfrm>
              <a:custGeom>
                <a:rect b="b" l="l" r="r" t="t"/>
                <a:pathLst>
                  <a:path extrusionOk="0" h="274" w="276">
                    <a:moveTo>
                      <a:pt x="81" y="219"/>
                    </a:moveTo>
                    <a:cubicBezTo>
                      <a:pt x="78" y="226"/>
                      <a:pt x="74" y="232"/>
                      <a:pt x="71" y="239"/>
                    </a:cubicBezTo>
                    <a:cubicBezTo>
                      <a:pt x="67" y="247"/>
                      <a:pt x="62" y="255"/>
                      <a:pt x="54" y="260"/>
                    </a:cubicBezTo>
                    <a:cubicBezTo>
                      <a:pt x="40" y="268"/>
                      <a:pt x="24" y="263"/>
                      <a:pt x="17" y="250"/>
                    </a:cubicBezTo>
                    <a:cubicBezTo>
                      <a:pt x="12" y="239"/>
                      <a:pt x="16" y="222"/>
                      <a:pt x="28" y="215"/>
                    </a:cubicBezTo>
                    <a:cubicBezTo>
                      <a:pt x="36" y="210"/>
                      <a:pt x="45" y="205"/>
                      <a:pt x="53" y="201"/>
                    </a:cubicBezTo>
                    <a:cubicBezTo>
                      <a:pt x="55" y="200"/>
                      <a:pt x="57" y="199"/>
                      <a:pt x="60" y="197"/>
                    </a:cubicBezTo>
                    <a:cubicBezTo>
                      <a:pt x="40" y="177"/>
                      <a:pt x="21" y="157"/>
                      <a:pt x="0" y="137"/>
                    </a:cubicBezTo>
                    <a:cubicBezTo>
                      <a:pt x="16" y="122"/>
                      <a:pt x="32" y="107"/>
                      <a:pt x="48" y="91"/>
                    </a:cubicBezTo>
                    <a:cubicBezTo>
                      <a:pt x="51" y="96"/>
                      <a:pt x="53" y="101"/>
                      <a:pt x="56" y="106"/>
                    </a:cubicBezTo>
                    <a:cubicBezTo>
                      <a:pt x="65" y="123"/>
                      <a:pt x="88" y="134"/>
                      <a:pt x="107" y="126"/>
                    </a:cubicBezTo>
                    <a:cubicBezTo>
                      <a:pt x="120" y="121"/>
                      <a:pt x="130" y="106"/>
                      <a:pt x="129" y="91"/>
                    </a:cubicBezTo>
                    <a:cubicBezTo>
                      <a:pt x="128" y="71"/>
                      <a:pt x="116" y="59"/>
                      <a:pt x="99" y="51"/>
                    </a:cubicBezTo>
                    <a:cubicBezTo>
                      <a:pt x="99" y="51"/>
                      <a:pt x="98" y="51"/>
                      <a:pt x="97" y="50"/>
                    </a:cubicBezTo>
                    <a:cubicBezTo>
                      <a:pt x="96" y="49"/>
                      <a:pt x="94" y="48"/>
                      <a:pt x="92" y="47"/>
                    </a:cubicBezTo>
                    <a:cubicBezTo>
                      <a:pt x="107" y="32"/>
                      <a:pt x="123" y="16"/>
                      <a:pt x="139" y="0"/>
                    </a:cubicBezTo>
                    <a:cubicBezTo>
                      <a:pt x="158" y="19"/>
                      <a:pt x="177" y="38"/>
                      <a:pt x="196" y="58"/>
                    </a:cubicBezTo>
                    <a:cubicBezTo>
                      <a:pt x="202" y="47"/>
                      <a:pt x="207" y="38"/>
                      <a:pt x="212" y="28"/>
                    </a:cubicBezTo>
                    <a:cubicBezTo>
                      <a:pt x="219" y="16"/>
                      <a:pt x="236" y="10"/>
                      <a:pt x="248" y="15"/>
                    </a:cubicBezTo>
                    <a:cubicBezTo>
                      <a:pt x="259" y="20"/>
                      <a:pt x="265" y="32"/>
                      <a:pt x="262" y="45"/>
                    </a:cubicBezTo>
                    <a:cubicBezTo>
                      <a:pt x="259" y="57"/>
                      <a:pt x="250" y="63"/>
                      <a:pt x="240" y="68"/>
                    </a:cubicBezTo>
                    <a:cubicBezTo>
                      <a:pt x="233" y="71"/>
                      <a:pt x="227" y="75"/>
                      <a:pt x="221" y="78"/>
                    </a:cubicBezTo>
                    <a:cubicBezTo>
                      <a:pt x="220" y="78"/>
                      <a:pt x="220" y="79"/>
                      <a:pt x="218" y="80"/>
                    </a:cubicBezTo>
                    <a:cubicBezTo>
                      <a:pt x="225" y="87"/>
                      <a:pt x="232" y="94"/>
                      <a:pt x="239" y="100"/>
                    </a:cubicBezTo>
                    <a:cubicBezTo>
                      <a:pt x="250" y="112"/>
                      <a:pt x="262" y="123"/>
                      <a:pt x="273" y="135"/>
                    </a:cubicBezTo>
                    <a:cubicBezTo>
                      <a:pt x="276" y="137"/>
                      <a:pt x="275" y="138"/>
                      <a:pt x="273" y="140"/>
                    </a:cubicBezTo>
                    <a:cubicBezTo>
                      <a:pt x="256" y="157"/>
                      <a:pt x="238" y="175"/>
                      <a:pt x="221" y="192"/>
                    </a:cubicBezTo>
                    <a:cubicBezTo>
                      <a:pt x="220" y="193"/>
                      <a:pt x="219" y="194"/>
                      <a:pt x="218" y="196"/>
                    </a:cubicBezTo>
                    <a:cubicBezTo>
                      <a:pt x="225" y="199"/>
                      <a:pt x="231" y="203"/>
                      <a:pt x="238" y="206"/>
                    </a:cubicBezTo>
                    <a:cubicBezTo>
                      <a:pt x="248" y="211"/>
                      <a:pt x="256" y="217"/>
                      <a:pt x="259" y="229"/>
                    </a:cubicBezTo>
                    <a:cubicBezTo>
                      <a:pt x="262" y="239"/>
                      <a:pt x="258" y="250"/>
                      <a:pt x="251" y="256"/>
                    </a:cubicBezTo>
                    <a:cubicBezTo>
                      <a:pt x="242" y="262"/>
                      <a:pt x="231" y="262"/>
                      <a:pt x="221" y="257"/>
                    </a:cubicBezTo>
                    <a:cubicBezTo>
                      <a:pt x="212" y="252"/>
                      <a:pt x="208" y="243"/>
                      <a:pt x="203" y="234"/>
                    </a:cubicBezTo>
                    <a:cubicBezTo>
                      <a:pt x="201" y="229"/>
                      <a:pt x="198" y="224"/>
                      <a:pt x="195" y="218"/>
                    </a:cubicBezTo>
                    <a:cubicBezTo>
                      <a:pt x="186" y="226"/>
                      <a:pt x="179" y="234"/>
                      <a:pt x="171" y="242"/>
                    </a:cubicBezTo>
                    <a:cubicBezTo>
                      <a:pt x="162" y="252"/>
                      <a:pt x="152" y="261"/>
                      <a:pt x="142" y="271"/>
                    </a:cubicBezTo>
                    <a:cubicBezTo>
                      <a:pt x="139" y="274"/>
                      <a:pt x="137" y="274"/>
                      <a:pt x="134" y="271"/>
                    </a:cubicBezTo>
                    <a:cubicBezTo>
                      <a:pt x="118" y="254"/>
                      <a:pt x="101" y="238"/>
                      <a:pt x="85" y="221"/>
                    </a:cubicBezTo>
                    <a:cubicBezTo>
                      <a:pt x="84" y="220"/>
                      <a:pt x="83" y="220"/>
                      <a:pt x="81" y="219"/>
                    </a:cubicBezTo>
                    <a:close/>
                  </a:path>
                </a:pathLst>
              </a:custGeom>
              <a:solidFill>
                <a:srgbClr val="074D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029025" y="2654683"/>
                <a:ext cx="2159935" cy="2159934"/>
              </a:xfrm>
              <a:custGeom>
                <a:rect b="b" l="l" r="r" t="t"/>
                <a:pathLst>
                  <a:path extrusionOk="0" h="275" w="275">
                    <a:moveTo>
                      <a:pt x="79" y="58"/>
                    </a:moveTo>
                    <a:cubicBezTo>
                      <a:pt x="99" y="38"/>
                      <a:pt x="118" y="19"/>
                      <a:pt x="137" y="0"/>
                    </a:cubicBezTo>
                    <a:cubicBezTo>
                      <a:pt x="152" y="16"/>
                      <a:pt x="167" y="31"/>
                      <a:pt x="182" y="46"/>
                    </a:cubicBezTo>
                    <a:cubicBezTo>
                      <a:pt x="178" y="48"/>
                      <a:pt x="173" y="51"/>
                      <a:pt x="167" y="54"/>
                    </a:cubicBezTo>
                    <a:cubicBezTo>
                      <a:pt x="151" y="62"/>
                      <a:pt x="141" y="82"/>
                      <a:pt x="145" y="99"/>
                    </a:cubicBezTo>
                    <a:cubicBezTo>
                      <a:pt x="151" y="125"/>
                      <a:pt x="179" y="135"/>
                      <a:pt x="202" y="121"/>
                    </a:cubicBezTo>
                    <a:cubicBezTo>
                      <a:pt x="212" y="115"/>
                      <a:pt x="218" y="106"/>
                      <a:pt x="222" y="97"/>
                    </a:cubicBezTo>
                    <a:cubicBezTo>
                      <a:pt x="224" y="94"/>
                      <a:pt x="225" y="92"/>
                      <a:pt x="226" y="89"/>
                    </a:cubicBezTo>
                    <a:cubicBezTo>
                      <a:pt x="234" y="96"/>
                      <a:pt x="241" y="102"/>
                      <a:pt x="248" y="109"/>
                    </a:cubicBezTo>
                    <a:cubicBezTo>
                      <a:pt x="256" y="118"/>
                      <a:pt x="264" y="126"/>
                      <a:pt x="272" y="134"/>
                    </a:cubicBezTo>
                    <a:cubicBezTo>
                      <a:pt x="275" y="137"/>
                      <a:pt x="275" y="138"/>
                      <a:pt x="272" y="140"/>
                    </a:cubicBezTo>
                    <a:cubicBezTo>
                      <a:pt x="254" y="158"/>
                      <a:pt x="237" y="176"/>
                      <a:pt x="218" y="194"/>
                    </a:cubicBezTo>
                    <a:cubicBezTo>
                      <a:pt x="215" y="198"/>
                      <a:pt x="216" y="199"/>
                      <a:pt x="220" y="200"/>
                    </a:cubicBezTo>
                    <a:cubicBezTo>
                      <a:pt x="227" y="204"/>
                      <a:pt x="235" y="208"/>
                      <a:pt x="242" y="212"/>
                    </a:cubicBezTo>
                    <a:cubicBezTo>
                      <a:pt x="258" y="220"/>
                      <a:pt x="263" y="240"/>
                      <a:pt x="254" y="253"/>
                    </a:cubicBezTo>
                    <a:cubicBezTo>
                      <a:pt x="250" y="260"/>
                      <a:pt x="238" y="265"/>
                      <a:pt x="230" y="263"/>
                    </a:cubicBezTo>
                    <a:cubicBezTo>
                      <a:pt x="215" y="261"/>
                      <a:pt x="208" y="250"/>
                      <a:pt x="202" y="238"/>
                    </a:cubicBezTo>
                    <a:cubicBezTo>
                      <a:pt x="199" y="232"/>
                      <a:pt x="196" y="226"/>
                      <a:pt x="193" y="220"/>
                    </a:cubicBezTo>
                    <a:cubicBezTo>
                      <a:pt x="188" y="225"/>
                      <a:pt x="184" y="229"/>
                      <a:pt x="179" y="233"/>
                    </a:cubicBezTo>
                    <a:cubicBezTo>
                      <a:pt x="166" y="246"/>
                      <a:pt x="154" y="259"/>
                      <a:pt x="141" y="272"/>
                    </a:cubicBezTo>
                    <a:cubicBezTo>
                      <a:pt x="140" y="273"/>
                      <a:pt x="138" y="275"/>
                      <a:pt x="135" y="273"/>
                    </a:cubicBezTo>
                    <a:cubicBezTo>
                      <a:pt x="121" y="258"/>
                      <a:pt x="106" y="243"/>
                      <a:pt x="91" y="229"/>
                    </a:cubicBezTo>
                    <a:cubicBezTo>
                      <a:pt x="96" y="226"/>
                      <a:pt x="100" y="223"/>
                      <a:pt x="105" y="221"/>
                    </a:cubicBezTo>
                    <a:cubicBezTo>
                      <a:pt x="124" y="211"/>
                      <a:pt x="132" y="189"/>
                      <a:pt x="124" y="170"/>
                    </a:cubicBezTo>
                    <a:cubicBezTo>
                      <a:pt x="119" y="156"/>
                      <a:pt x="103" y="147"/>
                      <a:pt x="89" y="148"/>
                    </a:cubicBezTo>
                    <a:cubicBezTo>
                      <a:pt x="69" y="150"/>
                      <a:pt x="58" y="161"/>
                      <a:pt x="50" y="178"/>
                    </a:cubicBezTo>
                    <a:cubicBezTo>
                      <a:pt x="49" y="180"/>
                      <a:pt x="48" y="181"/>
                      <a:pt x="46" y="185"/>
                    </a:cubicBezTo>
                    <a:cubicBezTo>
                      <a:pt x="44" y="182"/>
                      <a:pt x="43" y="180"/>
                      <a:pt x="41" y="178"/>
                    </a:cubicBezTo>
                    <a:cubicBezTo>
                      <a:pt x="28" y="165"/>
                      <a:pt x="16" y="153"/>
                      <a:pt x="3" y="141"/>
                    </a:cubicBezTo>
                    <a:cubicBezTo>
                      <a:pt x="0" y="138"/>
                      <a:pt x="0" y="137"/>
                      <a:pt x="3" y="134"/>
                    </a:cubicBezTo>
                    <a:cubicBezTo>
                      <a:pt x="21" y="117"/>
                      <a:pt x="38" y="100"/>
                      <a:pt x="55" y="83"/>
                    </a:cubicBezTo>
                    <a:cubicBezTo>
                      <a:pt x="56" y="81"/>
                      <a:pt x="57" y="80"/>
                      <a:pt x="59" y="79"/>
                    </a:cubicBezTo>
                    <a:cubicBezTo>
                      <a:pt x="54" y="76"/>
                      <a:pt x="50" y="74"/>
                      <a:pt x="46" y="71"/>
                    </a:cubicBezTo>
                    <a:cubicBezTo>
                      <a:pt x="40" y="68"/>
                      <a:pt x="33" y="65"/>
                      <a:pt x="27" y="62"/>
                    </a:cubicBezTo>
                    <a:cubicBezTo>
                      <a:pt x="13" y="55"/>
                      <a:pt x="7" y="36"/>
                      <a:pt x="14" y="23"/>
                    </a:cubicBezTo>
                    <a:cubicBezTo>
                      <a:pt x="19" y="13"/>
                      <a:pt x="32" y="9"/>
                      <a:pt x="42" y="11"/>
                    </a:cubicBezTo>
                    <a:cubicBezTo>
                      <a:pt x="55" y="15"/>
                      <a:pt x="62" y="24"/>
                      <a:pt x="67" y="35"/>
                    </a:cubicBezTo>
                    <a:cubicBezTo>
                      <a:pt x="70" y="43"/>
                      <a:pt x="74" y="50"/>
                      <a:pt x="79" y="58"/>
                    </a:cubicBezTo>
                    <a:close/>
                  </a:path>
                </a:pathLst>
              </a:custGeom>
              <a:solidFill>
                <a:srgbClr val="FCB41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4884611" y="3799097"/>
                <a:ext cx="2167746" cy="2152123"/>
              </a:xfrm>
              <a:custGeom>
                <a:rect b="b" l="l" r="r" t="t"/>
                <a:pathLst>
                  <a:path extrusionOk="0" h="274" w="276">
                    <a:moveTo>
                      <a:pt x="45" y="92"/>
                    </a:moveTo>
                    <a:cubicBezTo>
                      <a:pt x="50" y="99"/>
                      <a:pt x="53" y="106"/>
                      <a:pt x="57" y="111"/>
                    </a:cubicBezTo>
                    <a:cubicBezTo>
                      <a:pt x="72" y="129"/>
                      <a:pt x="99" y="133"/>
                      <a:pt x="116" y="115"/>
                    </a:cubicBezTo>
                    <a:cubicBezTo>
                      <a:pt x="129" y="102"/>
                      <a:pt x="129" y="79"/>
                      <a:pt x="116" y="64"/>
                    </a:cubicBezTo>
                    <a:cubicBezTo>
                      <a:pt x="110" y="57"/>
                      <a:pt x="103" y="53"/>
                      <a:pt x="96" y="49"/>
                    </a:cubicBezTo>
                    <a:cubicBezTo>
                      <a:pt x="94" y="48"/>
                      <a:pt x="93" y="48"/>
                      <a:pt x="91" y="47"/>
                    </a:cubicBezTo>
                    <a:cubicBezTo>
                      <a:pt x="106" y="32"/>
                      <a:pt x="139" y="0"/>
                      <a:pt x="139" y="0"/>
                    </a:cubicBezTo>
                    <a:cubicBezTo>
                      <a:pt x="141" y="3"/>
                      <a:pt x="181" y="42"/>
                      <a:pt x="193" y="54"/>
                    </a:cubicBezTo>
                    <a:cubicBezTo>
                      <a:pt x="193" y="55"/>
                      <a:pt x="194" y="56"/>
                      <a:pt x="196" y="57"/>
                    </a:cubicBezTo>
                    <a:cubicBezTo>
                      <a:pt x="200" y="50"/>
                      <a:pt x="204" y="43"/>
                      <a:pt x="207" y="36"/>
                    </a:cubicBezTo>
                    <a:cubicBezTo>
                      <a:pt x="211" y="27"/>
                      <a:pt x="217" y="19"/>
                      <a:pt x="227" y="16"/>
                    </a:cubicBezTo>
                    <a:cubicBezTo>
                      <a:pt x="236" y="12"/>
                      <a:pt x="245" y="13"/>
                      <a:pt x="253" y="20"/>
                    </a:cubicBezTo>
                    <a:cubicBezTo>
                      <a:pt x="261" y="26"/>
                      <a:pt x="263" y="35"/>
                      <a:pt x="260" y="46"/>
                    </a:cubicBezTo>
                    <a:cubicBezTo>
                      <a:pt x="257" y="58"/>
                      <a:pt x="248" y="64"/>
                      <a:pt x="237" y="69"/>
                    </a:cubicBezTo>
                    <a:cubicBezTo>
                      <a:pt x="231" y="72"/>
                      <a:pt x="225" y="76"/>
                      <a:pt x="218" y="79"/>
                    </a:cubicBezTo>
                    <a:cubicBezTo>
                      <a:pt x="237" y="99"/>
                      <a:pt x="256" y="117"/>
                      <a:pt x="276" y="137"/>
                    </a:cubicBezTo>
                    <a:cubicBezTo>
                      <a:pt x="270" y="142"/>
                      <a:pt x="266" y="147"/>
                      <a:pt x="261" y="152"/>
                    </a:cubicBezTo>
                    <a:cubicBezTo>
                      <a:pt x="247" y="166"/>
                      <a:pt x="234" y="179"/>
                      <a:pt x="220" y="192"/>
                    </a:cubicBezTo>
                    <a:cubicBezTo>
                      <a:pt x="217" y="195"/>
                      <a:pt x="218" y="197"/>
                      <a:pt x="221" y="198"/>
                    </a:cubicBezTo>
                    <a:cubicBezTo>
                      <a:pt x="230" y="203"/>
                      <a:pt x="240" y="207"/>
                      <a:pt x="248" y="213"/>
                    </a:cubicBezTo>
                    <a:cubicBezTo>
                      <a:pt x="262" y="222"/>
                      <a:pt x="265" y="244"/>
                      <a:pt x="253" y="254"/>
                    </a:cubicBezTo>
                    <a:cubicBezTo>
                      <a:pt x="242" y="266"/>
                      <a:pt x="223" y="263"/>
                      <a:pt x="213" y="250"/>
                    </a:cubicBezTo>
                    <a:cubicBezTo>
                      <a:pt x="207" y="242"/>
                      <a:pt x="203" y="233"/>
                      <a:pt x="199" y="225"/>
                    </a:cubicBezTo>
                    <a:cubicBezTo>
                      <a:pt x="197" y="223"/>
                      <a:pt x="196" y="221"/>
                      <a:pt x="195" y="218"/>
                    </a:cubicBezTo>
                    <a:cubicBezTo>
                      <a:pt x="189" y="224"/>
                      <a:pt x="184" y="229"/>
                      <a:pt x="178" y="234"/>
                    </a:cubicBezTo>
                    <a:cubicBezTo>
                      <a:pt x="166" y="247"/>
                      <a:pt x="153" y="259"/>
                      <a:pt x="141" y="272"/>
                    </a:cubicBezTo>
                    <a:cubicBezTo>
                      <a:pt x="139" y="274"/>
                      <a:pt x="137" y="274"/>
                      <a:pt x="135" y="272"/>
                    </a:cubicBezTo>
                    <a:cubicBezTo>
                      <a:pt x="121" y="258"/>
                      <a:pt x="107" y="243"/>
                      <a:pt x="92" y="229"/>
                    </a:cubicBezTo>
                    <a:cubicBezTo>
                      <a:pt x="92" y="229"/>
                      <a:pt x="92" y="228"/>
                      <a:pt x="91" y="227"/>
                    </a:cubicBezTo>
                    <a:cubicBezTo>
                      <a:pt x="97" y="225"/>
                      <a:pt x="102" y="222"/>
                      <a:pt x="108" y="219"/>
                    </a:cubicBezTo>
                    <a:cubicBezTo>
                      <a:pt x="123" y="210"/>
                      <a:pt x="132" y="191"/>
                      <a:pt x="128" y="174"/>
                    </a:cubicBezTo>
                    <a:cubicBezTo>
                      <a:pt x="123" y="151"/>
                      <a:pt x="100" y="141"/>
                      <a:pt x="78" y="149"/>
                    </a:cubicBezTo>
                    <a:cubicBezTo>
                      <a:pt x="65" y="154"/>
                      <a:pt x="58" y="164"/>
                      <a:pt x="52" y="176"/>
                    </a:cubicBezTo>
                    <a:cubicBezTo>
                      <a:pt x="51" y="178"/>
                      <a:pt x="49" y="181"/>
                      <a:pt x="48" y="184"/>
                    </a:cubicBezTo>
                    <a:cubicBezTo>
                      <a:pt x="41" y="178"/>
                      <a:pt x="35" y="172"/>
                      <a:pt x="30" y="166"/>
                    </a:cubicBezTo>
                    <a:cubicBezTo>
                      <a:pt x="21" y="158"/>
                      <a:pt x="12" y="149"/>
                      <a:pt x="4" y="140"/>
                    </a:cubicBezTo>
                    <a:cubicBezTo>
                      <a:pt x="2" y="139"/>
                      <a:pt x="0" y="137"/>
                      <a:pt x="3" y="135"/>
                    </a:cubicBezTo>
                    <a:cubicBezTo>
                      <a:pt x="17" y="121"/>
                      <a:pt x="31" y="106"/>
                      <a:pt x="45" y="92"/>
                    </a:cubicBezTo>
                    <a:close/>
                  </a:path>
                </a:pathLst>
              </a:custGeom>
              <a:solidFill>
                <a:srgbClr val="42AFB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4900234" y="1506364"/>
                <a:ext cx="2152123" cy="2152123"/>
              </a:xfrm>
              <a:custGeom>
                <a:rect b="b" l="l" r="r" t="t"/>
                <a:pathLst>
                  <a:path extrusionOk="0" h="274" w="274">
                    <a:moveTo>
                      <a:pt x="216" y="79"/>
                    </a:moveTo>
                    <a:cubicBezTo>
                      <a:pt x="222" y="86"/>
                      <a:pt x="228" y="92"/>
                      <a:pt x="234" y="98"/>
                    </a:cubicBezTo>
                    <a:cubicBezTo>
                      <a:pt x="246" y="110"/>
                      <a:pt x="258" y="122"/>
                      <a:pt x="270" y="134"/>
                    </a:cubicBezTo>
                    <a:cubicBezTo>
                      <a:pt x="272" y="136"/>
                      <a:pt x="274" y="138"/>
                      <a:pt x="274" y="138"/>
                    </a:cubicBezTo>
                    <a:cubicBezTo>
                      <a:pt x="274" y="138"/>
                      <a:pt x="242" y="169"/>
                      <a:pt x="227" y="184"/>
                    </a:cubicBezTo>
                    <a:cubicBezTo>
                      <a:pt x="227" y="184"/>
                      <a:pt x="227" y="184"/>
                      <a:pt x="226" y="184"/>
                    </a:cubicBezTo>
                    <a:cubicBezTo>
                      <a:pt x="222" y="177"/>
                      <a:pt x="218" y="170"/>
                      <a:pt x="214" y="163"/>
                    </a:cubicBezTo>
                    <a:cubicBezTo>
                      <a:pt x="204" y="149"/>
                      <a:pt x="186" y="142"/>
                      <a:pt x="171" y="146"/>
                    </a:cubicBezTo>
                    <a:cubicBezTo>
                      <a:pt x="152" y="151"/>
                      <a:pt x="141" y="168"/>
                      <a:pt x="144" y="187"/>
                    </a:cubicBezTo>
                    <a:cubicBezTo>
                      <a:pt x="147" y="205"/>
                      <a:pt x="159" y="215"/>
                      <a:pt x="174" y="223"/>
                    </a:cubicBezTo>
                    <a:cubicBezTo>
                      <a:pt x="177" y="224"/>
                      <a:pt x="180" y="226"/>
                      <a:pt x="183" y="227"/>
                    </a:cubicBezTo>
                    <a:cubicBezTo>
                      <a:pt x="167" y="243"/>
                      <a:pt x="151" y="259"/>
                      <a:pt x="136" y="274"/>
                    </a:cubicBezTo>
                    <a:cubicBezTo>
                      <a:pt x="121" y="259"/>
                      <a:pt x="106" y="244"/>
                      <a:pt x="90" y="228"/>
                    </a:cubicBezTo>
                    <a:cubicBezTo>
                      <a:pt x="95" y="226"/>
                      <a:pt x="100" y="223"/>
                      <a:pt x="105" y="220"/>
                    </a:cubicBezTo>
                    <a:cubicBezTo>
                      <a:pt x="122" y="210"/>
                      <a:pt x="130" y="191"/>
                      <a:pt x="124" y="172"/>
                    </a:cubicBezTo>
                    <a:cubicBezTo>
                      <a:pt x="121" y="160"/>
                      <a:pt x="107" y="149"/>
                      <a:pt x="95" y="148"/>
                    </a:cubicBezTo>
                    <a:cubicBezTo>
                      <a:pt x="74" y="146"/>
                      <a:pt x="60" y="156"/>
                      <a:pt x="50" y="176"/>
                    </a:cubicBezTo>
                    <a:cubicBezTo>
                      <a:pt x="49" y="178"/>
                      <a:pt x="47" y="181"/>
                      <a:pt x="46" y="183"/>
                    </a:cubicBezTo>
                    <a:cubicBezTo>
                      <a:pt x="31" y="167"/>
                      <a:pt x="15" y="152"/>
                      <a:pt x="0" y="136"/>
                    </a:cubicBezTo>
                    <a:cubicBezTo>
                      <a:pt x="18" y="118"/>
                      <a:pt x="37" y="99"/>
                      <a:pt x="57" y="80"/>
                    </a:cubicBezTo>
                    <a:cubicBezTo>
                      <a:pt x="50" y="76"/>
                      <a:pt x="45" y="73"/>
                      <a:pt x="40" y="70"/>
                    </a:cubicBezTo>
                    <a:cubicBezTo>
                      <a:pt x="35" y="68"/>
                      <a:pt x="30" y="66"/>
                      <a:pt x="25" y="63"/>
                    </a:cubicBezTo>
                    <a:cubicBezTo>
                      <a:pt x="14" y="55"/>
                      <a:pt x="9" y="44"/>
                      <a:pt x="12" y="31"/>
                    </a:cubicBezTo>
                    <a:cubicBezTo>
                      <a:pt x="15" y="17"/>
                      <a:pt x="30" y="10"/>
                      <a:pt x="43" y="14"/>
                    </a:cubicBezTo>
                    <a:cubicBezTo>
                      <a:pt x="55" y="17"/>
                      <a:pt x="62" y="26"/>
                      <a:pt x="67" y="37"/>
                    </a:cubicBezTo>
                    <a:cubicBezTo>
                      <a:pt x="70" y="44"/>
                      <a:pt x="74" y="50"/>
                      <a:pt x="77" y="57"/>
                    </a:cubicBezTo>
                    <a:cubicBezTo>
                      <a:pt x="95" y="39"/>
                      <a:pt x="116" y="19"/>
                      <a:pt x="134" y="0"/>
                    </a:cubicBezTo>
                    <a:cubicBezTo>
                      <a:pt x="145" y="11"/>
                      <a:pt x="194" y="59"/>
                      <a:pt x="194" y="59"/>
                    </a:cubicBezTo>
                    <a:cubicBezTo>
                      <a:pt x="194" y="59"/>
                      <a:pt x="200" y="49"/>
                      <a:pt x="202" y="44"/>
                    </a:cubicBezTo>
                    <a:cubicBezTo>
                      <a:pt x="205" y="39"/>
                      <a:pt x="208" y="33"/>
                      <a:pt x="211" y="28"/>
                    </a:cubicBezTo>
                    <a:cubicBezTo>
                      <a:pt x="218" y="15"/>
                      <a:pt x="234" y="10"/>
                      <a:pt x="246" y="14"/>
                    </a:cubicBezTo>
                    <a:cubicBezTo>
                      <a:pt x="257" y="19"/>
                      <a:pt x="263" y="30"/>
                      <a:pt x="261" y="43"/>
                    </a:cubicBezTo>
                    <a:cubicBezTo>
                      <a:pt x="258" y="55"/>
                      <a:pt x="250" y="62"/>
                      <a:pt x="239" y="67"/>
                    </a:cubicBezTo>
                    <a:cubicBezTo>
                      <a:pt x="231" y="71"/>
                      <a:pt x="224" y="75"/>
                      <a:pt x="216" y="79"/>
                    </a:cubicBezTo>
                    <a:close/>
                  </a:path>
                </a:pathLst>
              </a:custGeom>
              <a:solidFill>
                <a:srgbClr val="CB1B4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" name="Google Shape;112;p5"/>
            <p:cNvSpPr txBox="1"/>
            <p:nvPr/>
          </p:nvSpPr>
          <p:spPr>
            <a:xfrm rot="-2721613">
              <a:off x="6980079" y="3688068"/>
              <a:ext cx="1705325" cy="566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it-IT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ICS-C Dev</a:t>
              </a:r>
              <a:endParaRPr/>
            </a:p>
          </p:txBody>
        </p:sp>
        <p:sp>
          <p:nvSpPr>
            <p:cNvPr id="113" name="Google Shape;113;p5"/>
            <p:cNvSpPr txBox="1"/>
            <p:nvPr/>
          </p:nvSpPr>
          <p:spPr>
            <a:xfrm rot="-2721613">
              <a:off x="6503239" y="4621988"/>
              <a:ext cx="781631" cy="566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it-IT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TCS</a:t>
              </a:r>
              <a:endParaRPr/>
            </a:p>
          </p:txBody>
        </p:sp>
        <p:sp>
          <p:nvSpPr>
            <p:cNvPr id="114" name="Google Shape;114;p5"/>
            <p:cNvSpPr txBox="1"/>
            <p:nvPr/>
          </p:nvSpPr>
          <p:spPr>
            <a:xfrm rot="-2721613">
              <a:off x="4297946" y="3648653"/>
              <a:ext cx="1857968" cy="566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it-IT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ICS-C H&amp;O</a:t>
              </a: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 rot="-2721613">
              <a:off x="5013421" y="1550792"/>
              <a:ext cx="1373710" cy="566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it-IT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TCS-ICS</a:t>
              </a:r>
              <a:endParaRPr/>
            </a:p>
          </p:txBody>
        </p:sp>
      </p:grpSp>
      <p:sp>
        <p:nvSpPr>
          <p:cNvPr id="116" name="Google Shape;116;p5"/>
          <p:cNvSpPr txBox="1"/>
          <p:nvPr/>
        </p:nvSpPr>
        <p:spPr>
          <a:xfrm>
            <a:off x="8961167" y="5302313"/>
            <a:ext cx="21683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charge of developing the Data Portal software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1201092" y="5057144"/>
            <a:ext cx="30259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Represents TCS and assets integrated into the Data Portal</a:t>
            </a:r>
            <a:endParaRPr/>
          </a:p>
        </p:txBody>
      </p:sp>
      <p:sp>
        <p:nvSpPr>
          <p:cNvPr id="118" name="Google Shape;118;p5"/>
          <p:cNvSpPr txBox="1"/>
          <p:nvPr/>
        </p:nvSpPr>
        <p:spPr>
          <a:xfrm>
            <a:off x="1176784" y="3043570"/>
            <a:ext cx="35598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charge of hosting the Data Portal 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5551564" y="950678"/>
            <a:ext cx="20718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BOARD Chair: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Daniele Bailo - INGV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8892926" y="2574686"/>
            <a:ext cx="2457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1B49"/>
              </a:buClr>
              <a:buSzPts val="1800"/>
              <a:buFont typeface="Open Sans"/>
              <a:buNone/>
            </a:pPr>
            <a:r>
              <a:rPr b="1" i="0" lang="it-IT" sz="1800" u="none" cap="none" strike="noStrike">
                <a:solidFill>
                  <a:srgbClr val="CC1B49"/>
                </a:solidFill>
                <a:latin typeface="Open Sans"/>
                <a:ea typeface="Open Sans"/>
                <a:cs typeface="Open Sans"/>
                <a:sym typeface="Open Sans"/>
              </a:rPr>
              <a:t>TCS-ICS interaction</a:t>
            </a:r>
            <a:endParaRPr b="1" i="0" sz="1800" u="none" cap="none" strike="noStrike">
              <a:solidFill>
                <a:srgbClr val="CC1B49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8975987" y="2428953"/>
            <a:ext cx="1892141" cy="76200"/>
          </a:xfrm>
          <a:prstGeom prst="rect">
            <a:avLst/>
          </a:prstGeom>
          <a:solidFill>
            <a:srgbClr val="CC1B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907541" y="2854857"/>
            <a:ext cx="216834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charge of managing the interactions between ICS and TCS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8907541" y="2027907"/>
            <a:ext cx="24641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Jan Michalek - </a:t>
            </a:r>
            <a:r>
              <a:rPr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UiB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1210562" y="1782595"/>
            <a:ext cx="43068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ICS-C Director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Helen Glaves – </a:t>
            </a:r>
            <a:r>
              <a:rPr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UKRI/BGS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ICS-C Tech. Coord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J.-B. Roquencourt -</a:t>
            </a:r>
            <a:r>
              <a:rPr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BRGM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10234192" y="79045"/>
            <a:ext cx="2306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IT BOARD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8961167" y="4392878"/>
            <a:ext cx="29454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Rossana Paciello - </a:t>
            </a:r>
            <a:r>
              <a:rPr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INGV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1149809" y="3832398"/>
            <a:ext cx="32125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SCC representatives: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 Lange - </a:t>
            </a:r>
            <a:r>
              <a:rPr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Michele Manunta – </a:t>
            </a:r>
            <a:r>
              <a:rPr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CNR-IREA</a:t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1683" y="960574"/>
            <a:ext cx="574968" cy="628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Viso umano, persona, sorriso, vestiti&#10;&#10;Descrizione generata automaticamente"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941" y="1769798"/>
            <a:ext cx="544466" cy="59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238" y="2466852"/>
            <a:ext cx="493174" cy="590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persona, Viso umano, sorriso, vestiti&#10;&#10;Descrizione generata automaticamente" id="131" name="Google Shape;131;p5"/>
          <p:cNvPicPr preferRelativeResize="0"/>
          <p:nvPr/>
        </p:nvPicPr>
        <p:blipFill rotWithShape="1">
          <a:blip r:embed="rId6">
            <a:alphaModFix/>
          </a:blip>
          <a:srcRect b="15749" l="16311" r="11723" t="3140"/>
          <a:stretch/>
        </p:blipFill>
        <p:spPr>
          <a:xfrm>
            <a:off x="569450" y="4001092"/>
            <a:ext cx="567509" cy="54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Viso umano, persona, vestiti, Fronte&#10;&#10;Descrizione generata automaticamente" id="132" name="Google Shape;132;p5"/>
          <p:cNvPicPr preferRelativeResize="0"/>
          <p:nvPr/>
        </p:nvPicPr>
        <p:blipFill rotWithShape="1">
          <a:blip r:embed="rId7">
            <a:alphaModFix/>
          </a:blip>
          <a:srcRect b="13965" l="13717" r="13713" t="3870"/>
          <a:stretch/>
        </p:blipFill>
        <p:spPr>
          <a:xfrm>
            <a:off x="555941" y="4665444"/>
            <a:ext cx="590343" cy="590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n Michálek | University of Bergen" id="133" name="Google Shape;133;p5"/>
          <p:cNvPicPr preferRelativeResize="0"/>
          <p:nvPr/>
        </p:nvPicPr>
        <p:blipFill rotWithShape="1">
          <a:blip r:embed="rId8">
            <a:alphaModFix/>
          </a:blip>
          <a:srcRect b="27071" l="36779" r="1130" t="17236"/>
          <a:stretch/>
        </p:blipFill>
        <p:spPr>
          <a:xfrm>
            <a:off x="8430724" y="2002550"/>
            <a:ext cx="465836" cy="52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3889508" y="85214"/>
            <a:ext cx="343857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EPOS ERIC IT Board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eith Jeffery | RDA" id="135" name="Google Shape;135;p5"/>
          <p:cNvPicPr preferRelativeResize="0"/>
          <p:nvPr/>
        </p:nvPicPr>
        <p:blipFill rotWithShape="1">
          <a:blip r:embed="rId9">
            <a:alphaModFix/>
          </a:blip>
          <a:srcRect b="30297" l="0" r="0" t="3044"/>
          <a:stretch/>
        </p:blipFill>
        <p:spPr>
          <a:xfrm>
            <a:off x="569449" y="5837855"/>
            <a:ext cx="529803" cy="5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/>
          <p:nvPr/>
        </p:nvSpPr>
        <p:spPr>
          <a:xfrm>
            <a:off x="1265082" y="6064331"/>
            <a:ext cx="1914597" cy="45719"/>
          </a:xfrm>
          <a:prstGeom prst="rect">
            <a:avLst/>
          </a:prstGeom>
          <a:solidFill>
            <a:srgbClr val="CC1B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1170091" y="5749537"/>
            <a:ext cx="29602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Advise on Global initiatives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1176785" y="6087190"/>
            <a:ext cx="27127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Keith G Jeffery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176784" y="3334271"/>
            <a:ext cx="35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System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ological Survey of Denmark and Greenland (GEUS) - Academic Positions" id="140" name="Google Shape;140;p5"/>
          <p:cNvPicPr preferRelativeResize="0"/>
          <p:nvPr/>
        </p:nvPicPr>
        <p:blipFill rotWithShape="1">
          <a:blip r:embed="rId10">
            <a:alphaModFix/>
          </a:blip>
          <a:srcRect b="38551" l="13683" r="9579" t="0"/>
          <a:stretch/>
        </p:blipFill>
        <p:spPr>
          <a:xfrm>
            <a:off x="553330" y="3117233"/>
            <a:ext cx="545922" cy="54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Viso umano, persona, vestiti, sorriso&#10;&#10;Descrizione generata automaticamente" id="141" name="Google Shape;141;p5"/>
          <p:cNvPicPr preferRelativeResize="0"/>
          <p:nvPr/>
        </p:nvPicPr>
        <p:blipFill rotWithShape="1">
          <a:blip r:embed="rId11">
            <a:alphaModFix/>
          </a:blip>
          <a:srcRect b="29049" l="15605" r="19979" t="4224"/>
          <a:stretch/>
        </p:blipFill>
        <p:spPr>
          <a:xfrm>
            <a:off x="8400613" y="4295784"/>
            <a:ext cx="492253" cy="4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/>
        </p:nvSpPr>
        <p:spPr>
          <a:xfrm>
            <a:off x="233755" y="191263"/>
            <a:ext cx="11784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ANNUAL PLANNING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1506363" y="864079"/>
            <a:ext cx="972145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strategic planning outlines the </a:t>
            </a:r>
            <a:r>
              <a:rPr b="1"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priorities</a:t>
            </a:r>
            <a:r>
              <a:rPr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scheduled activities</a:t>
            </a:r>
            <a:r>
              <a:rPr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cycles </a:t>
            </a:r>
            <a:r>
              <a:rPr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year, incorporating the key elements of the “</a:t>
            </a:r>
            <a:r>
              <a:rPr i="1"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ERIC Strategy for 2024-2028</a:t>
            </a:r>
            <a:r>
              <a:rPr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document.</a:t>
            </a:r>
            <a:endParaRPr/>
          </a:p>
        </p:txBody>
      </p:sp>
      <p:pic>
        <p:nvPicPr>
          <p:cNvPr descr="Immagine che contiene testo, schermata, numero, linea&#10;&#10;Descrizione generata automaticamente"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450" y="3260444"/>
            <a:ext cx="5841100" cy="307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/>
        </p:nvSpPr>
        <p:spPr>
          <a:xfrm>
            <a:off x="203964" y="140463"/>
            <a:ext cx="11784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ANNUAL PLANNING: Activities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344312" y="733246"/>
            <a:ext cx="11643723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AutoNum type="arabicPeriod"/>
            </a:pP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Annual Testing</a:t>
            </a:r>
            <a:r>
              <a:rPr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evaluating ICS-TCS system functionalities to ensure the portal functions correctly and meet design specifications.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 Registry</a:t>
            </a: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catalogue showing available facilities and equipment provided by the TCS communities.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AutoNum type="arabicPeriod"/>
            </a:pP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Portal Improvement</a:t>
            </a:r>
            <a:r>
              <a:rPr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Enhancing the user interface and structural design of the web portal for better user experience and functionality.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Maintenance Activities</a:t>
            </a: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Routine technical tasks to keep the system operational, updated, and free of issues.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AutoNum type="arabicPeriod"/>
            </a:pP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Backoffice platform</a:t>
            </a:r>
            <a:r>
              <a:rPr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Administrative User interface to manage metadata and cost book.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VREs, AI and Computational Services</a:t>
            </a: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Development and provision of Virtual Research Environments, Artificial Intelligence tools, and computational resources to support scientific analysis.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831850" y="7953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it-IT"/>
              <a:t>ICS-TCS interactions</a:t>
            </a:r>
            <a:endParaRPr/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831850" y="3648085"/>
            <a:ext cx="105156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/>
              <a:t>Jan Michálek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3d2f40b9a_0_0"/>
          <p:cNvSpPr txBox="1"/>
          <p:nvPr/>
        </p:nvSpPr>
        <p:spPr>
          <a:xfrm>
            <a:off x="204006" y="-12"/>
            <a:ext cx="1178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ICS-TCS Interactions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f3d2f40b9a_0_0"/>
          <p:cNvSpPr txBox="1"/>
          <p:nvPr/>
        </p:nvSpPr>
        <p:spPr>
          <a:xfrm>
            <a:off x="204000" y="711875"/>
            <a:ext cx="11943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ICS-TCS Interaction Team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acting as a mediator between ICS and individual TCS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guidance for new service integration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collects requirements from communities and users for the ICS improvements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evaluates testing results of services before implementation to ICS and reviews monitoring results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manages issues in issue tracker and oversees their progress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implements ICS-TCS Interaction Workshops (3-5 days; online or in</a:t>
            </a: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person)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training on EPOS Data Portal usage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f3d2f40b9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550" y="3956668"/>
            <a:ext cx="6957425" cy="272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2021-05-05T12:54:12Z</dcterms:created>
  <dc:creator>Microsoft Office User</dc:creator>
</cp:coreProperties>
</file>