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Roboto Medium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66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514">
          <p15:clr>
            <a:srgbClr val="A4A3A4"/>
          </p15:clr>
        </p15:guide>
        <p15:guide id="5" pos="6630">
          <p15:clr>
            <a:srgbClr val="A4A3A4"/>
          </p15:clr>
        </p15:guide>
        <p15:guide id="6" pos="3545">
          <p15:clr>
            <a:srgbClr val="A4A3A4"/>
          </p15:clr>
        </p15:guide>
        <p15:guide id="7" pos="3953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hdKfITkdIwvLk7MfjXURcRZaUX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4489C31-4FE4-4F22-8BDE-B1B1C18FAD70}">
  <a:tblStyle styleId="{E4489C31-4FE4-4F22-8BDE-B1B1C18FAD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6"/>
        <p:guide pos="346" orient="horz"/>
        <p:guide pos="3997" orient="horz"/>
        <p:guide pos="7514"/>
        <p:guide pos="6630"/>
        <p:guide pos="3545"/>
        <p:guide pos="3953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regular.fntdata"/><Relationship Id="rId21" Type="http://schemas.openxmlformats.org/officeDocument/2006/relationships/slide" Target="slides/slide15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Medium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Medium-italic.fntdata"/><Relationship Id="rId27" Type="http://schemas.openxmlformats.org/officeDocument/2006/relationships/font" Target="fonts/Roboto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Medium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5.xml"/><Relationship Id="rId33" Type="http://schemas.openxmlformats.org/officeDocument/2006/relationships/font" Target="fonts/Lato-boldItalic.fntdata"/><Relationship Id="rId10" Type="http://schemas.openxmlformats.org/officeDocument/2006/relationships/slide" Target="slides/slide4.xml"/><Relationship Id="rId32" Type="http://schemas.openxmlformats.org/officeDocument/2006/relationships/font" Target="fonts/Lato-italic.fntdata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1732aea29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c1732aea29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c1732aea29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1732aea29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c1732aea29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c1732aea29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099533a6b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099533a6b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c099533a6b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099533a6b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c099533a6b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2c099533a6b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18a68ecbe_2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c18a68ecbe_2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099533a6b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c099533a6b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c099533a6b_0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>
  <p:cSld name="1_Titolo e contenuto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7953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3829610"/>
            <a:ext cx="10515600" cy="2233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b="1" i="0" sz="4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hyperlink" Target="https://tsunamidata.org" TargetMode="External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ctrTitle"/>
          </p:nvPr>
        </p:nvSpPr>
        <p:spPr>
          <a:xfrm>
            <a:off x="1524000" y="18081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Calibri"/>
              <a:buNone/>
            </a:pPr>
            <a:r>
              <a:rPr lang="en-GB" sz="36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TSUNAMI @ EPOS DAYS</a:t>
            </a:r>
            <a:endParaRPr sz="36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Calibri"/>
              <a:buNone/>
            </a:pPr>
            <a:r>
              <a:rPr lang="en-GB" sz="27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Rome, 11-14 March, 2024</a:t>
            </a:r>
            <a:endParaRPr sz="27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1100" y="2612163"/>
            <a:ext cx="2079142" cy="235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1732aea29_0_52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g2c1732aea29_0_52"/>
          <p:cNvSpPr txBox="1"/>
          <p:nvPr/>
        </p:nvSpPr>
        <p:spPr>
          <a:xfrm>
            <a:off x="233756" y="6611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Services (2/5)</a:t>
            </a:r>
            <a:endParaRPr/>
          </a:p>
        </p:txBody>
      </p:sp>
      <p:pic>
        <p:nvPicPr>
          <p:cNvPr id="189" name="Google Shape;189;g2c1732aea29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c1732aea29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725" y="1622450"/>
            <a:ext cx="9839575" cy="47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c1732aea29_0_52"/>
          <p:cNvSpPr txBox="1"/>
          <p:nvPr/>
        </p:nvSpPr>
        <p:spPr>
          <a:xfrm>
            <a:off x="990600" y="1143000"/>
            <a:ext cx="926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Example services :: Pillar 2 “Tsunami data” :: Real-time sea level observations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1732aea29_0_65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g2c1732aea29_0_65"/>
          <p:cNvSpPr txBox="1"/>
          <p:nvPr/>
        </p:nvSpPr>
        <p:spPr>
          <a:xfrm>
            <a:off x="233756" y="6611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Services (3/5)</a:t>
            </a:r>
            <a:endParaRPr/>
          </a:p>
        </p:txBody>
      </p:sp>
      <p:pic>
        <p:nvPicPr>
          <p:cNvPr id="199" name="Google Shape;199;g2c1732aea29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c1732aea29_0_65"/>
          <p:cNvSpPr txBox="1"/>
          <p:nvPr/>
        </p:nvSpPr>
        <p:spPr>
          <a:xfrm>
            <a:off x="990600" y="1143000"/>
            <a:ext cx="926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Example services :: Pillar 2 “Tsunami data” :: Catalogs combined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2c1732aea29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725" y="1622450"/>
            <a:ext cx="9839575" cy="472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c099533a6b_0_210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8" name="Google Shape;208;g2c099533a6b_0_210"/>
          <p:cNvSpPr txBox="1"/>
          <p:nvPr/>
        </p:nvSpPr>
        <p:spPr>
          <a:xfrm>
            <a:off x="233756" y="4325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Services (4/5)</a:t>
            </a:r>
            <a:endParaRPr/>
          </a:p>
        </p:txBody>
      </p:sp>
      <p:pic>
        <p:nvPicPr>
          <p:cNvPr id="209" name="Google Shape;209;g2c099533a6b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c099533a6b_0_210"/>
          <p:cNvPicPr preferRelativeResize="0"/>
          <p:nvPr/>
        </p:nvPicPr>
        <p:blipFill rotWithShape="1">
          <a:blip r:embed="rId4">
            <a:alphaModFix/>
          </a:blip>
          <a:srcRect b="3816" l="12789" r="13108" t="6393"/>
          <a:stretch/>
        </p:blipFill>
        <p:spPr>
          <a:xfrm>
            <a:off x="263525" y="1607125"/>
            <a:ext cx="7141373" cy="486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c099533a6b_0_210"/>
          <p:cNvSpPr txBox="1"/>
          <p:nvPr/>
        </p:nvSpPr>
        <p:spPr>
          <a:xfrm>
            <a:off x="1096925" y="968175"/>
            <a:ext cx="92475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More services available through the </a:t>
            </a:r>
            <a:r>
              <a:rPr b="1"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Community website </a:t>
            </a:r>
            <a:r>
              <a:rPr b="1" lang="en-GB" sz="20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2c099533a6b_0_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5963" y="2944674"/>
            <a:ext cx="4802524" cy="26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c099533a6b_0_210"/>
          <p:cNvSpPr txBox="1"/>
          <p:nvPr/>
        </p:nvSpPr>
        <p:spPr>
          <a:xfrm>
            <a:off x="7404900" y="2239625"/>
            <a:ext cx="445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New website version in preparation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/>
          <p:nvPr/>
        </p:nvSpPr>
        <p:spPr>
          <a:xfrm>
            <a:off x="233756" y="5087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Services (</a:t>
            </a: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i="0" lang="en-GB" sz="2400" u="none" cap="none" strike="noStrik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i="0" lang="en-GB" sz="2400" u="none" cap="none" strike="noStrik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9"/>
          <p:cNvSpPr txBox="1"/>
          <p:nvPr/>
        </p:nvSpPr>
        <p:spPr>
          <a:xfrm>
            <a:off x="263525" y="1124100"/>
            <a:ext cx="9098700" cy="5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Plans for near and not-so-near future (TCS Tsunami)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services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beyond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ICS-C (Pillar 3, mainly)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Data Lake (SDL)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services and apps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HPC based services (also as TNAs, already ongoing in Geo-INQUIRE)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Experimental Lab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 as TNAs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SDL, software and </a:t>
            </a: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 registry,</a:t>
            </a: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their metadata schema already started in Geo-INQUIRE and DT-GEO.   </a:t>
            </a:r>
            <a:r>
              <a:rPr i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Q to EPOS-IT:  if links to “external” DDSS elements could be made visible at EPOS ICS-C Portal? 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policy and practice regarding TCS User Feedback Groups. To monitor both technical and scientific quality of services.</a:t>
            </a:r>
            <a:endParaRPr b="1"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Conduct a review (through user surveys) of all TCS Tsunami services distributed via ICS-C and via community web-portal, by full application of the QA cycle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Foster integration of Pillar 1 (“Support to Tsunami Service Providers”)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EPOS-ON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and Pillar 4 (“Hazard and Risk Products”) services (link with GTM)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More services (some already at staging) and more Partners in the Consortium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2300" y="3883500"/>
            <a:ext cx="2955525" cy="218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6000" y="1383250"/>
            <a:ext cx="4216051" cy="14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/>
        </p:nvSpPr>
        <p:spPr>
          <a:xfrm>
            <a:off x="233756" y="5087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Communication and Dissemination (1/1)</a:t>
            </a:r>
            <a:endParaRPr/>
          </a:p>
        </p:txBody>
      </p:sp>
      <p:pic>
        <p:nvPicPr>
          <p:cNvPr id="228" name="Google Shape;228;p10"/>
          <p:cNvPicPr preferRelativeResize="0"/>
          <p:nvPr/>
        </p:nvPicPr>
        <p:blipFill rotWithShape="1">
          <a:blip r:embed="rId3">
            <a:alphaModFix/>
          </a:blip>
          <a:srcRect b="3065" l="0" r="27325" t="7288"/>
          <a:stretch/>
        </p:blipFill>
        <p:spPr>
          <a:xfrm>
            <a:off x="475827" y="1544700"/>
            <a:ext cx="7143696" cy="4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 txBox="1"/>
          <p:nvPr/>
        </p:nvSpPr>
        <p:spPr>
          <a:xfrm>
            <a:off x="1447800" y="1066800"/>
            <a:ext cx="574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fficial EPOS promo-video “Tsunami”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 txBox="1"/>
          <p:nvPr/>
        </p:nvSpPr>
        <p:spPr>
          <a:xfrm>
            <a:off x="8763000" y="1981200"/>
            <a:ext cx="265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Plans for 2024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8369532" y="2536299"/>
            <a:ext cx="3432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Upgrade community portal https://tsunamidata.org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Training events within Geo-INQUIRE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 txBox="1"/>
          <p:nvPr/>
        </p:nvSpPr>
        <p:spPr>
          <a:xfrm>
            <a:off x="233756" y="661163"/>
            <a:ext cx="1178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findings and recommendations (1/1) </a:t>
            </a:r>
            <a:endParaRPr b="1" sz="24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As a New Community</a:t>
            </a:r>
            <a:endParaRPr b="1" sz="24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/>
          <p:nvPr/>
        </p:nvSpPr>
        <p:spPr>
          <a:xfrm>
            <a:off x="1052186" y="2265123"/>
            <a:ext cx="10596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Our experience shows that EPOS is fully open and supportive to integrate new communities.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Communities will receive friendly support by integration of their assets into the ICS-C Data Portal and be involved into the daily EPOS life (WGs, project proposal, international activity, etc).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Communities should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themselves be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very active in </a:t>
            </a:r>
            <a:r>
              <a:rPr b="1" lang="en-GB" sz="1800" u="sng">
                <a:latin typeface="Calibri"/>
                <a:ea typeface="Calibri"/>
                <a:cs typeface="Calibri"/>
                <a:sym typeface="Calibri"/>
              </a:rPr>
              <a:t>TCS building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– better start asap: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governance structure;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Consortium agreement;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principles and modes of service provision;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understand and think CostBook;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sustainability is a key issue. 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/>
          <p:nvPr/>
        </p:nvSpPr>
        <p:spPr>
          <a:xfrm>
            <a:off x="233756" y="4325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Participants attending the EPOS Days</a:t>
            </a:r>
            <a:endParaRPr/>
          </a:p>
        </p:txBody>
      </p:sp>
      <p:pic>
        <p:nvPicPr>
          <p:cNvPr id="65" name="Google Shape;6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" name="Google Shape;66;p2"/>
          <p:cNvGraphicFramePr/>
          <p:nvPr/>
        </p:nvGraphicFramePr>
        <p:xfrm>
          <a:off x="543188" y="125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{E4489C31-4FE4-4F22-8BDE-B1B1C18FAD70}</a:tableStyleId>
              </a:tblPr>
              <a:tblGrid>
                <a:gridCol w="2753325"/>
                <a:gridCol w="1643300"/>
                <a:gridCol w="66790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Institution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Role in TCS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Andrey Babeyko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GFZ-Potsdam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TCS coordinator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Stefano Lorito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TCS representative in SCC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Alejandro González del Pino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 Malaga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Early Career Researcher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Beatriz Brizuela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TCS </a:t>
                      </a: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Contact person for Service Provision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Roberto Vallone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TCS Contact person for IT issues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Finn Lovholt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Contact person for ICS-D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Clea Denamiel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RBI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TCS </a:t>
                      </a: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Contact person for Ethics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Iñigo </a:t>
                      </a: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Aniel-Quiroga Zorrilla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IH Cantabria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Pillar 1 “Support to Tsunami Service Providers”, </a:t>
                      </a:r>
                      <a:r>
                        <a:rPr lang="en-GB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Contact person for Training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Antonio Scala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 Napoli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 provider, Pillar 3 “Numerical models”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Manuela Volpe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 provision Support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Fatemeh Jalayer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UCL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Pillar 4 “Hazard and risk products”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/>
          <p:nvPr/>
        </p:nvSpPr>
        <p:spPr>
          <a:xfrm>
            <a:off x="233756" y="5849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Presenting the scientific area of the TCS (1/2)</a:t>
            </a:r>
            <a:endParaRPr/>
          </a:p>
        </p:txBody>
      </p:sp>
      <p:sp>
        <p:nvSpPr>
          <p:cNvPr id="72" name="Google Shape;72;p3"/>
          <p:cNvSpPr txBox="1"/>
          <p:nvPr>
            <p:ph idx="4294967295" type="title"/>
          </p:nvPr>
        </p:nvSpPr>
        <p:spPr>
          <a:xfrm>
            <a:off x="1345300" y="1881600"/>
            <a:ext cx="1563900" cy="9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Pillar 1</a:t>
            </a:r>
            <a:endParaRPr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 txBox="1"/>
          <p:nvPr>
            <p:ph idx="4294967295" type="title"/>
          </p:nvPr>
        </p:nvSpPr>
        <p:spPr>
          <a:xfrm>
            <a:off x="1345300" y="4243800"/>
            <a:ext cx="1563900" cy="9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Pillar 3</a:t>
            </a:r>
            <a:endParaRPr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 txBox="1"/>
          <p:nvPr>
            <p:ph idx="4294967295" type="title"/>
          </p:nvPr>
        </p:nvSpPr>
        <p:spPr>
          <a:xfrm>
            <a:off x="9117700" y="1881600"/>
            <a:ext cx="1563900" cy="9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Pillar 2</a:t>
            </a:r>
            <a:endParaRPr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/>
          <p:nvPr>
            <p:ph idx="4294967295" type="title"/>
          </p:nvPr>
        </p:nvSpPr>
        <p:spPr>
          <a:xfrm>
            <a:off x="9117700" y="4243800"/>
            <a:ext cx="1563900" cy="9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Pillar 4</a:t>
            </a:r>
            <a:endParaRPr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1600" y="1346363"/>
            <a:ext cx="5903700" cy="47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099533a6b_0_11"/>
          <p:cNvSpPr txBox="1"/>
          <p:nvPr>
            <p:ph idx="4294967295" type="title"/>
          </p:nvPr>
        </p:nvSpPr>
        <p:spPr>
          <a:xfrm>
            <a:off x="1346200" y="1254131"/>
            <a:ext cx="9407700" cy="9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Relevance of the Tsunami Community </a:t>
            </a:r>
            <a:br>
              <a:rPr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EPOS-ERIC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c099533a6b_0_11"/>
          <p:cNvSpPr txBox="1"/>
          <p:nvPr/>
        </p:nvSpPr>
        <p:spPr>
          <a:xfrm>
            <a:off x="450933" y="2721533"/>
            <a:ext cx="89976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-222250" lvl="0" marL="304800" marR="43815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•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inter-disciplinarity: natural interaction with other TCSs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304800" marR="45593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•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international (beyond Europe) network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304800" marR="42545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•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 portfolio of stakeholders: research, private sector, civil protection, early warning, policy makers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3048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•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of the art numerical modeling and observing systems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g2c099533a6b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3300" y="2365100"/>
            <a:ext cx="5875236" cy="304376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2c099533a6b_0_11"/>
          <p:cNvSpPr/>
          <p:nvPr/>
        </p:nvSpPr>
        <p:spPr>
          <a:xfrm>
            <a:off x="6440000" y="2651400"/>
            <a:ext cx="1018500" cy="342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g2c099533a6b_0_11"/>
          <p:cNvSpPr/>
          <p:nvPr/>
        </p:nvSpPr>
        <p:spPr>
          <a:xfrm>
            <a:off x="8980000" y="3159400"/>
            <a:ext cx="1806300" cy="342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g2c099533a6b_0_11"/>
          <p:cNvSpPr/>
          <p:nvPr/>
        </p:nvSpPr>
        <p:spPr>
          <a:xfrm>
            <a:off x="6440000" y="3159400"/>
            <a:ext cx="1806300" cy="34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g2c099533a6b_0_11"/>
          <p:cNvSpPr/>
          <p:nvPr/>
        </p:nvSpPr>
        <p:spPr>
          <a:xfrm>
            <a:off x="8980000" y="2651400"/>
            <a:ext cx="1987500" cy="34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g2c099533a6b_0_11"/>
          <p:cNvSpPr/>
          <p:nvPr/>
        </p:nvSpPr>
        <p:spPr>
          <a:xfrm>
            <a:off x="8980000" y="4809025"/>
            <a:ext cx="906000" cy="342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g2c099533a6b_0_11"/>
          <p:cNvSpPr/>
          <p:nvPr/>
        </p:nvSpPr>
        <p:spPr>
          <a:xfrm>
            <a:off x="6440000" y="3667400"/>
            <a:ext cx="1146000" cy="34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g2c099533a6b_0_11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g2c099533a6b_0_11"/>
          <p:cNvSpPr txBox="1"/>
          <p:nvPr/>
        </p:nvSpPr>
        <p:spPr>
          <a:xfrm>
            <a:off x="233756" y="6611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Presenting the scientific area of the TCS (2/2)</a:t>
            </a:r>
            <a:endParaRPr/>
          </a:p>
        </p:txBody>
      </p:sp>
      <p:pic>
        <p:nvPicPr>
          <p:cNvPr id="94" name="Google Shape;94;g2c099533a6b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/>
          <p:nvPr/>
        </p:nvSpPr>
        <p:spPr>
          <a:xfrm>
            <a:off x="130281" y="875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Governance  (1/3) </a:t>
            </a:r>
            <a:endParaRPr/>
          </a:p>
        </p:txBody>
      </p:sp>
      <p:pic>
        <p:nvPicPr>
          <p:cNvPr id="100" name="Google Shape;10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/>
          <p:cNvPicPr preferRelativeResize="0"/>
          <p:nvPr/>
        </p:nvPicPr>
        <p:blipFill rotWithShape="1">
          <a:blip r:embed="rId4">
            <a:alphaModFix/>
          </a:blip>
          <a:srcRect b="0" l="15547" r="15104" t="0"/>
          <a:stretch/>
        </p:blipFill>
        <p:spPr>
          <a:xfrm>
            <a:off x="130275" y="1599837"/>
            <a:ext cx="5400800" cy="43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5">
            <a:alphaModFix/>
          </a:blip>
          <a:srcRect b="26161" l="0" r="0" t="0"/>
          <a:stretch/>
        </p:blipFill>
        <p:spPr>
          <a:xfrm>
            <a:off x="5461000" y="837825"/>
            <a:ext cx="5400801" cy="299092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 txBox="1"/>
          <p:nvPr>
            <p:ph idx="4294967295" type="title"/>
          </p:nvPr>
        </p:nvSpPr>
        <p:spPr>
          <a:xfrm>
            <a:off x="508000" y="1101727"/>
            <a:ext cx="4860600" cy="6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 Partners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5"/>
          <p:cNvSpPr txBox="1"/>
          <p:nvPr>
            <p:ph idx="4294967295" type="title"/>
          </p:nvPr>
        </p:nvSpPr>
        <p:spPr>
          <a:xfrm>
            <a:off x="5731100" y="548852"/>
            <a:ext cx="4860600" cy="6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GB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TCS governance structure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5703900" y="3940250"/>
            <a:ext cx="6048300" cy="2493600"/>
          </a:xfrm>
          <a:prstGeom prst="rect">
            <a:avLst/>
          </a:prstGeom>
          <a:solidFill>
            <a:srgbClr val="E7E6E6"/>
          </a:solidFill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Calibri"/>
                <a:ea typeface="Calibri"/>
                <a:cs typeface="Calibri"/>
                <a:sym typeface="Calibri"/>
              </a:rPr>
              <a:t>Executive Board includes: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Chairperson of the Consortium Board: M. Charalampakis, NOA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TCS </a:t>
            </a: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representative</a:t>
            </a: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the EPOS SCC</a:t>
            </a: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: S. Lorito, INGV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Signatory of MYCA (= TCS Coordinator): A. Babeyko, GFZ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One representative of each of the four Pillars: Íñigo Anel-Quiroga, IHC; Francisco Hernandez, VLIZ; Jorge Macías, UMA; Fatemeh Jalayer, UCL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One TSP-represent</a:t>
            </a: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ative: Rachid Omira (IPMA)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142875" lvl="0" marL="134999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•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TCS contact persons to EPOS ERIC for: service provision, IT issues, comm/outreach, ethics (B. Brizuela, INGV; R. Vallone, INGV; D. Cambaz, KOERI; C. Denamiel (RBI))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18a68ecbe_2_13"/>
          <p:cNvSpPr txBox="1"/>
          <p:nvPr>
            <p:ph idx="4294967295" type="title"/>
          </p:nvPr>
        </p:nvSpPr>
        <p:spPr>
          <a:xfrm>
            <a:off x="652467" y="192233"/>
            <a:ext cx="1080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GB" sz="2400">
                <a:solidFill>
                  <a:srgbClr val="1A3E28"/>
                </a:solidFill>
                <a:latin typeface="Calibri"/>
                <a:ea typeface="Calibri"/>
                <a:cs typeface="Calibri"/>
                <a:sym typeface="Calibri"/>
              </a:rPr>
              <a:t>From an idea, to candidate, to full TCS:</a:t>
            </a:r>
            <a:br>
              <a:rPr lang="en-GB" sz="2400">
                <a:solidFill>
                  <a:srgbClr val="1A3E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>
                <a:solidFill>
                  <a:srgbClr val="1A3E28"/>
                </a:solidFill>
                <a:latin typeface="Calibri"/>
                <a:ea typeface="Calibri"/>
                <a:cs typeface="Calibri"/>
                <a:sym typeface="Calibri"/>
              </a:rPr>
              <a:t>the Timeline</a:t>
            </a:r>
            <a:endParaRPr sz="2400">
              <a:solidFill>
                <a:srgbClr val="1A3E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2c18a68ecbe_2_13"/>
          <p:cNvSpPr/>
          <p:nvPr/>
        </p:nvSpPr>
        <p:spPr>
          <a:xfrm>
            <a:off x="1262076" y="3387700"/>
            <a:ext cx="10218600" cy="10989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" name="Google Shape;112;g2c18a68ecbe_2_13"/>
          <p:cNvCxnSpPr/>
          <p:nvPr/>
        </p:nvCxnSpPr>
        <p:spPr>
          <a:xfrm>
            <a:off x="15691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g2c18a68ecbe_2_13"/>
          <p:cNvSpPr txBox="1"/>
          <p:nvPr/>
        </p:nvSpPr>
        <p:spPr>
          <a:xfrm>
            <a:off x="891600" y="27102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9/2018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MUC Intl.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4" name="Google Shape;114;g2c18a68ecbe_2_13"/>
          <p:cNvCxnSpPr/>
          <p:nvPr/>
        </p:nvCxnSpPr>
        <p:spPr>
          <a:xfrm>
            <a:off x="49219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g2c18a68ecbe_2_13"/>
          <p:cNvSpPr txBox="1"/>
          <p:nvPr/>
        </p:nvSpPr>
        <p:spPr>
          <a:xfrm>
            <a:off x="4244400" y="27102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7/2021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EPOS GA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" name="Google Shape;116;g2c18a68ecbe_2_13"/>
          <p:cNvCxnSpPr/>
          <p:nvPr/>
        </p:nvCxnSpPr>
        <p:spPr>
          <a:xfrm>
            <a:off x="92907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g2c18a68ecbe_2_13"/>
          <p:cNvSpPr txBox="1"/>
          <p:nvPr/>
        </p:nvSpPr>
        <p:spPr>
          <a:xfrm>
            <a:off x="8613200" y="27102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Dec 2023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EPOS GA</a:t>
            </a:r>
            <a:endParaRPr b="1" sz="13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g2c18a68ecbe_2_13"/>
          <p:cNvSpPr txBox="1"/>
          <p:nvPr/>
        </p:nvSpPr>
        <p:spPr>
          <a:xfrm>
            <a:off x="891600" y="4437400"/>
            <a:ext cx="142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Meeting initiative group</a:t>
            </a:r>
            <a:endParaRPr b="1" sz="12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g2c18a68ecbe_2_13"/>
          <p:cNvSpPr txBox="1"/>
          <p:nvPr/>
        </p:nvSpPr>
        <p:spPr>
          <a:xfrm>
            <a:off x="9527600" y="4722800"/>
            <a:ext cx="189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TCS in force!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c18a68ecbe_2_13"/>
          <p:cNvSpPr txBox="1"/>
          <p:nvPr/>
        </p:nvSpPr>
        <p:spPr>
          <a:xfrm>
            <a:off x="4346000" y="4539000"/>
            <a:ext cx="1232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Granted status of Candidate TCS</a:t>
            </a:r>
            <a:endParaRPr b="1" sz="12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1" name="Google Shape;121;g2c18a68ecbe_2_13"/>
          <p:cNvCxnSpPr>
            <a:endCxn id="122" idx="0"/>
          </p:cNvCxnSpPr>
          <p:nvPr/>
        </p:nvCxnSpPr>
        <p:spPr>
          <a:xfrm flipH="1">
            <a:off x="8412200" y="3338600"/>
            <a:ext cx="4500" cy="13020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g2c18a68ecbe_2_13"/>
          <p:cNvSpPr txBox="1"/>
          <p:nvPr/>
        </p:nvSpPr>
        <p:spPr>
          <a:xfrm>
            <a:off x="7698800" y="29134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Lato"/>
                <a:ea typeface="Lato"/>
                <a:cs typeface="Lato"/>
                <a:sym typeface="Lato"/>
              </a:rPr>
              <a:t>10/2023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2c18a68ecbe_2_13"/>
          <p:cNvSpPr txBox="1"/>
          <p:nvPr/>
        </p:nvSpPr>
        <p:spPr>
          <a:xfrm>
            <a:off x="7698800" y="4640600"/>
            <a:ext cx="1426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CA Draft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4" name="Google Shape;124;g2c18a68ecbe_2_13"/>
          <p:cNvCxnSpPr>
            <a:endCxn id="125" idx="0"/>
          </p:cNvCxnSpPr>
          <p:nvPr/>
        </p:nvCxnSpPr>
        <p:spPr>
          <a:xfrm flipH="1">
            <a:off x="3789400" y="3339700"/>
            <a:ext cx="14700" cy="14025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g2c18a68ecbe_2_13"/>
          <p:cNvSpPr txBox="1"/>
          <p:nvPr/>
        </p:nvSpPr>
        <p:spPr>
          <a:xfrm>
            <a:off x="3126800" y="29134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Lato"/>
                <a:ea typeface="Lato"/>
                <a:cs typeface="Lato"/>
                <a:sym typeface="Lato"/>
              </a:rPr>
              <a:t>3/2021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g2c18a68ecbe_2_13"/>
          <p:cNvSpPr txBox="1"/>
          <p:nvPr/>
        </p:nvSpPr>
        <p:spPr>
          <a:xfrm>
            <a:off x="3228400" y="4742200"/>
            <a:ext cx="112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Start w/</a:t>
            </a:r>
            <a:br>
              <a:rPr b="1" lang="en-GB" sz="1200">
                <a:latin typeface="Lato"/>
                <a:ea typeface="Lato"/>
                <a:cs typeface="Lato"/>
                <a:sym typeface="Lato"/>
              </a:rPr>
            </a:br>
            <a:r>
              <a:rPr b="1" lang="en-GB" sz="1200">
                <a:latin typeface="Lato"/>
                <a:ea typeface="Lato"/>
                <a:cs typeface="Lato"/>
                <a:sym typeface="Lato"/>
              </a:rPr>
              <a:t>2 Pilot ICS-C services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g2c18a68ecbe_2_13"/>
          <p:cNvCxnSpPr/>
          <p:nvPr/>
        </p:nvCxnSpPr>
        <p:spPr>
          <a:xfrm>
            <a:off x="69539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g2c18a68ecbe_2_13"/>
          <p:cNvSpPr txBox="1"/>
          <p:nvPr/>
        </p:nvSpPr>
        <p:spPr>
          <a:xfrm>
            <a:off x="6276400" y="29134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Lato"/>
                <a:ea typeface="Lato"/>
                <a:cs typeface="Lato"/>
                <a:sym typeface="Lato"/>
              </a:rPr>
              <a:t>2022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g2c18a68ecbe_2_13"/>
          <p:cNvSpPr txBox="1"/>
          <p:nvPr/>
        </p:nvSpPr>
        <p:spPr>
          <a:xfrm>
            <a:off x="6385967" y="4437400"/>
            <a:ext cx="126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Community </a:t>
            </a:r>
            <a:endParaRPr b="1"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paper (Ann.Geophys)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0" name="Google Shape;130;g2c18a68ecbe_2_13"/>
          <p:cNvCxnSpPr/>
          <p:nvPr/>
        </p:nvCxnSpPr>
        <p:spPr>
          <a:xfrm>
            <a:off x="30931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g2c18a68ecbe_2_13"/>
          <p:cNvSpPr txBox="1"/>
          <p:nvPr/>
        </p:nvSpPr>
        <p:spPr>
          <a:xfrm>
            <a:off x="2415600" y="27102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Lato"/>
                <a:ea typeface="Lato"/>
                <a:cs typeface="Lato"/>
                <a:sym typeface="Lato"/>
              </a:rPr>
              <a:t>01/2021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g2c18a68ecbe_2_13"/>
          <p:cNvSpPr txBox="1"/>
          <p:nvPr/>
        </p:nvSpPr>
        <p:spPr>
          <a:xfrm>
            <a:off x="2517200" y="4437400"/>
            <a:ext cx="112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Start dialog</a:t>
            </a:r>
            <a:br>
              <a:rPr b="1" lang="en-GB" sz="1200">
                <a:latin typeface="Lato"/>
                <a:ea typeface="Lato"/>
                <a:cs typeface="Lato"/>
                <a:sym typeface="Lato"/>
              </a:rPr>
            </a:br>
            <a:r>
              <a:rPr b="1" lang="en-GB" sz="1200">
                <a:latin typeface="Lato"/>
                <a:ea typeface="Lato"/>
                <a:cs typeface="Lato"/>
                <a:sym typeface="Lato"/>
              </a:rPr>
              <a:t>w/EPOS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" name="Google Shape;133;g2c18a68ecbe_2_13"/>
          <p:cNvSpPr/>
          <p:nvPr/>
        </p:nvSpPr>
        <p:spPr>
          <a:xfrm rot="-5400000">
            <a:off x="5778433" y="3414367"/>
            <a:ext cx="590100" cy="4505100"/>
          </a:xfrm>
          <a:prstGeom prst="triangl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rgbClr val="351C75"/>
              </a:highlight>
            </a:endParaRPr>
          </a:p>
        </p:txBody>
      </p:sp>
      <p:sp>
        <p:nvSpPr>
          <p:cNvPr id="134" name="Google Shape;134;g2c18a68ecbe_2_13"/>
          <p:cNvSpPr txBox="1"/>
          <p:nvPr/>
        </p:nvSpPr>
        <p:spPr>
          <a:xfrm>
            <a:off x="5362000" y="5453400"/>
            <a:ext cx="294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continuous service uptake to ICS-C</a:t>
            </a:r>
            <a:endParaRPr b="1" sz="13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g2c18a68ecbe_2_13"/>
          <p:cNvSpPr txBox="1"/>
          <p:nvPr/>
        </p:nvSpPr>
        <p:spPr>
          <a:xfrm>
            <a:off x="3328167" y="5441000"/>
            <a:ext cx="65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2000">
              <a:solidFill>
                <a:srgbClr val="674E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674E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g2c18a68ecbe_2_13"/>
          <p:cNvSpPr txBox="1"/>
          <p:nvPr/>
        </p:nvSpPr>
        <p:spPr>
          <a:xfrm>
            <a:off x="8206800" y="5351800"/>
            <a:ext cx="89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rPr>
              <a:t>20+</a:t>
            </a:r>
            <a:endParaRPr b="1" sz="2300">
              <a:solidFill>
                <a:srgbClr val="674E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674E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g2c18a68ecbe_2_13"/>
          <p:cNvSpPr/>
          <p:nvPr/>
        </p:nvSpPr>
        <p:spPr>
          <a:xfrm>
            <a:off x="3126800" y="2061767"/>
            <a:ext cx="5814300" cy="615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c18a68ecbe_2_13"/>
          <p:cNvSpPr txBox="1"/>
          <p:nvPr/>
        </p:nvSpPr>
        <p:spPr>
          <a:xfrm>
            <a:off x="3101333" y="2021733"/>
            <a:ext cx="803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Roboto"/>
                <a:ea typeface="Roboto"/>
                <a:cs typeface="Roboto"/>
                <a:sym typeface="Roboto"/>
              </a:rPr>
              <a:t>Involvement into EPOS-ERIC daily activities: </a:t>
            </a:r>
            <a:br>
              <a:rPr lang="en-GB" sz="1100">
                <a:latin typeface="Roboto"/>
                <a:ea typeface="Roboto"/>
                <a:cs typeface="Roboto"/>
                <a:sym typeface="Roboto"/>
              </a:rPr>
            </a:br>
            <a:r>
              <a:rPr lang="en-GB" sz="1100">
                <a:latin typeface="Roboto"/>
                <a:ea typeface="Roboto"/>
                <a:cs typeface="Roboto"/>
                <a:sym typeface="Roboto"/>
              </a:rPr>
              <a:t>TCS-ICS pitches, communication &amp; outreach, ‘foreign relations’, SRA, joint projects, …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g2c18a68ecbe_2_13"/>
          <p:cNvSpPr txBox="1"/>
          <p:nvPr/>
        </p:nvSpPr>
        <p:spPr>
          <a:xfrm>
            <a:off x="1495200" y="4880667"/>
            <a:ext cx="184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ndorsement by ICG/NEAMTWS</a:t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g2c18a68ecbe_2_13"/>
          <p:cNvSpPr txBox="1"/>
          <p:nvPr/>
        </p:nvSpPr>
        <p:spPr>
          <a:xfrm>
            <a:off x="1704400" y="29134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11/2018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1" name="Google Shape;141;g2c18a68ecbe_2_13"/>
          <p:cNvCxnSpPr/>
          <p:nvPr/>
        </p:nvCxnSpPr>
        <p:spPr>
          <a:xfrm>
            <a:off x="5836333" y="33397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g2c18a68ecbe_2_13"/>
          <p:cNvSpPr txBox="1"/>
          <p:nvPr/>
        </p:nvSpPr>
        <p:spPr>
          <a:xfrm>
            <a:off x="5205133" y="4335800"/>
            <a:ext cx="126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-GB" sz="1200">
                <a:latin typeface="Lato"/>
                <a:ea typeface="Lato"/>
                <a:cs typeface="Lato"/>
                <a:sym typeface="Lato"/>
              </a:rPr>
              <a:t>TCS website and portal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g2c18a68ecbe_2_13"/>
          <p:cNvSpPr txBox="1"/>
          <p:nvPr/>
        </p:nvSpPr>
        <p:spPr>
          <a:xfrm>
            <a:off x="5260400" y="29134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Lato"/>
                <a:ea typeface="Lato"/>
                <a:cs typeface="Lato"/>
                <a:sym typeface="Lato"/>
              </a:rPr>
              <a:t>12/2021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g2c18a68ecbe_2_13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g2c18a68ecbe_2_13"/>
          <p:cNvSpPr txBox="1"/>
          <p:nvPr/>
        </p:nvSpPr>
        <p:spPr>
          <a:xfrm>
            <a:off x="9603800" y="2862600"/>
            <a:ext cx="142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02/20</a:t>
            </a: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24</a:t>
            </a:r>
            <a:endParaRPr b="1"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b="1" baseline="30000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st</a:t>
            </a: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ConsBoard</a:t>
            </a:r>
            <a:endParaRPr b="1"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6" name="Google Shape;146;g2c18a68ecbe_2_13"/>
          <p:cNvCxnSpPr/>
          <p:nvPr/>
        </p:nvCxnSpPr>
        <p:spPr>
          <a:xfrm>
            <a:off x="10205133" y="3492167"/>
            <a:ext cx="14400" cy="112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g2c18a68ecbe_2_13"/>
          <p:cNvSpPr txBox="1"/>
          <p:nvPr/>
        </p:nvSpPr>
        <p:spPr>
          <a:xfrm>
            <a:off x="8613200" y="4564400"/>
            <a:ext cx="142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TCS</a:t>
            </a:r>
            <a:br>
              <a:rPr b="1" lang="en-GB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approved</a:t>
            </a:r>
            <a:endParaRPr b="1" sz="12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8" name="Google Shape;148;g2c18a68ecbe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g2c18a68ecbe_2_13"/>
          <p:cNvCxnSpPr/>
          <p:nvPr/>
        </p:nvCxnSpPr>
        <p:spPr>
          <a:xfrm flipH="1">
            <a:off x="2417800" y="3339700"/>
            <a:ext cx="14700" cy="14025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/>
          <p:nvPr/>
        </p:nvSpPr>
        <p:spPr>
          <a:xfrm>
            <a:off x="233756" y="5849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Governance (2/3) </a:t>
            </a:r>
            <a:endParaRPr/>
          </a:p>
        </p:txBody>
      </p:sp>
      <p:pic>
        <p:nvPicPr>
          <p:cNvPr id="155" name="Google Shape;1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900249" y="1426925"/>
            <a:ext cx="951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TCS TSUNAMI Consortium Agreement signed in February 2024!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constitutive Consortium Board Meeting took place in Potsdam on Feb 15-16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725" y="2815400"/>
            <a:ext cx="4978150" cy="331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2530625"/>
            <a:ext cx="5818327" cy="22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366380" y="5160725"/>
            <a:ext cx="5498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Elections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Setting priorities by TCS development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Modes of service provision (sustainability)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Drafting MYCA and Work Program for 2024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Governance (3/3) </a:t>
            </a:r>
            <a:endParaRPr/>
          </a:p>
        </p:txBody>
      </p:sp>
      <p:pic>
        <p:nvPicPr>
          <p:cNvPr id="165" name="Google Shape;1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356236" y="1328723"/>
            <a:ext cx="10596900" cy="49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Ingredients of a sustainable service provision in TCS TSUNAMI (not a full list)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Community consensus on priorities in TCS development including principles of service provision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EPOS ERIC funding presumably for uptake of new services into the EPOS delivery framework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Optimizing resources for service provision by setting up a centralized “TCS-node” @INGV+CINECA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Participation to long-term initiatives: GTM (Global Tsunami Model)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Additional (but consistent) fundraising via active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participation to 3rd party EU-projects related to EPOS: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DT-GEO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Geo-INQUIRE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EPOS-ON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And new 2024 proposals: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EOSCLIMA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GEMINI</a:t>
            </a:r>
            <a:endParaRPr/>
          </a:p>
        </p:txBody>
      </p:sp>
      <p:pic>
        <p:nvPicPr>
          <p:cNvPr id="167" name="Google Shape;16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1300" y="2966225"/>
            <a:ext cx="1052475" cy="12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4075" y="4490901"/>
            <a:ext cx="1381017" cy="5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4049" y="4644774"/>
            <a:ext cx="1349850" cy="5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7076350" y="4931525"/>
            <a:ext cx="112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3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EPOS-ON</a:t>
            </a:r>
            <a:endParaRPr b="1" i="1" sz="13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76" name="Google Shape;176;g2c099533a6b_0_123"/>
          <p:cNvPicPr preferRelativeResize="0"/>
          <p:nvPr/>
        </p:nvPicPr>
        <p:blipFill rotWithShape="1">
          <a:blip r:embed="rId3">
            <a:alphaModFix/>
          </a:blip>
          <a:srcRect b="0" l="0" r="0" t="8298"/>
          <a:stretch/>
        </p:blipFill>
        <p:spPr>
          <a:xfrm>
            <a:off x="795575" y="1603205"/>
            <a:ext cx="10386149" cy="455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c099533a6b_0_123"/>
          <p:cNvSpPr/>
          <p:nvPr/>
        </p:nvSpPr>
        <p:spPr>
          <a:xfrm>
            <a:off x="1082425" y="4530977"/>
            <a:ext cx="2902800" cy="486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c099533a6b_0_123"/>
          <p:cNvSpPr txBox="1"/>
          <p:nvPr>
            <p:ph idx="4294967295" type="body"/>
          </p:nvPr>
        </p:nvSpPr>
        <p:spPr>
          <a:xfrm>
            <a:off x="6914700" y="1763767"/>
            <a:ext cx="2902800" cy="4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741B47"/>
                </a:solidFill>
                <a:latin typeface="Roboto Medium"/>
                <a:ea typeface="Roboto Medium"/>
                <a:cs typeface="Roboto Medium"/>
                <a:sym typeface="Roboto Medium"/>
              </a:rPr>
              <a:t>INGV, VLIZ, UCL, CSIC</a:t>
            </a:r>
            <a:endParaRPr sz="1900">
              <a:solidFill>
                <a:srgbClr val="741B47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101600" lvl="0" marL="3048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1900">
              <a:solidFill>
                <a:srgbClr val="741B4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9" name="Google Shape;179;g2c099533a6b_0_123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g2c099533a6b_0_123"/>
          <p:cNvSpPr txBox="1"/>
          <p:nvPr/>
        </p:nvSpPr>
        <p:spPr>
          <a:xfrm>
            <a:off x="233756" y="661163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TCS Services (1/5)</a:t>
            </a:r>
            <a:endParaRPr/>
          </a:p>
        </p:txBody>
      </p:sp>
      <p:pic>
        <p:nvPicPr>
          <p:cNvPr id="181" name="Google Shape;181;g2c099533a6b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3125" y="218042"/>
            <a:ext cx="906050" cy="9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2021-05-05T12:54:12Z</dcterms:created>
  <dc:creator>Microsoft Office User</dc:creator>
</cp:coreProperties>
</file>