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84" r:id="rId5"/>
    <p:sldId id="285" r:id="rId6"/>
    <p:sldId id="276" r:id="rId7"/>
    <p:sldId id="277" r:id="rId8"/>
    <p:sldId id="270" r:id="rId9"/>
    <p:sldId id="278" r:id="rId10"/>
    <p:sldId id="279" r:id="rId11"/>
    <p:sldId id="271" r:id="rId12"/>
    <p:sldId id="283" r:id="rId13"/>
    <p:sldId id="272" r:id="rId14"/>
    <p:sldId id="273" r:id="rId15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66" userDrawn="1">
          <p15:clr>
            <a:srgbClr val="A4A3A4"/>
          </p15:clr>
        </p15:guide>
        <p15:guide id="2" orient="horz" pos="346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pos="7514" userDrawn="1">
          <p15:clr>
            <a:srgbClr val="A4A3A4"/>
          </p15:clr>
        </p15:guide>
        <p15:guide id="5" pos="6630" userDrawn="1">
          <p15:clr>
            <a:srgbClr val="A4A3A4"/>
          </p15:clr>
        </p15:guide>
        <p15:guide id="6" pos="3545" userDrawn="1">
          <p15:clr>
            <a:srgbClr val="A4A3A4"/>
          </p15:clr>
        </p15:guide>
        <p15:guide id="7" pos="3953" userDrawn="1">
          <p15:clr>
            <a:srgbClr val="A4A3A4"/>
          </p15:clr>
        </p15:guide>
        <p15:guide id="8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4436"/>
    <a:srgbClr val="73FEFF"/>
    <a:srgbClr val="7A81FF"/>
    <a:srgbClr val="0096FF"/>
    <a:srgbClr val="00FDFF"/>
    <a:srgbClr val="76D6FF"/>
    <a:srgbClr val="F6C143"/>
    <a:srgbClr val="275536"/>
    <a:srgbClr val="698CA8"/>
    <a:srgbClr val="415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396" autoAdjust="0"/>
    <p:restoredTop sz="94655"/>
  </p:normalViewPr>
  <p:slideViewPr>
    <p:cSldViewPr snapToGrid="0" snapToObjects="1">
      <p:cViewPr varScale="1">
        <p:scale>
          <a:sx n="84" d="100"/>
          <a:sy n="84" d="100"/>
        </p:scale>
        <p:origin x="1157" y="82"/>
      </p:cViewPr>
      <p:guideLst>
        <p:guide pos="166"/>
        <p:guide orient="horz" pos="346"/>
        <p:guide orient="horz" pos="3997"/>
        <p:guide pos="7514"/>
        <p:guide pos="6630"/>
        <p:guide pos="3545"/>
        <p:guide pos="39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68CEF-49F7-42B5-A457-B6E5B6A75812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6FEC8-F9EA-48E5-97D5-12AC89C05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375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289D2618-057A-A541-B388-217B7607CE32}" type="datetimeFigureOut">
              <a:rPr lang="it-IT" smtClean="0"/>
              <a:pPr/>
              <a:t>11/03/2024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014C21A2-60AD-334E-9C41-2DC0EF94D362}" type="slidenum">
              <a:rPr lang="it-IT" smtClean="0"/>
              <a:pPr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87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6917F-45B8-844E-A08C-0A84EBCB4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92088E-A2E5-1B40-B930-A1C777F22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9F521F-43A9-E64D-80A9-92042078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5C34D8-DAE5-1442-A238-7830BB53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ED46DA-2940-B347-BA42-539F38B6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61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344A0-E3CB-9142-9F20-A199C00C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222FB2-8118-724C-937E-DD4BE19C2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ECAC4A-872F-A546-8132-996DEEF6A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BAC3C4-B470-F041-A7FB-B68379CA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45F620-7670-5443-8A6F-E97921AC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0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1B0A3-4B74-854E-AA21-B9320E01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953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0748E1-417D-D444-A649-115A7A57A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9610"/>
            <a:ext cx="10515600" cy="22330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2C4902-302F-DD40-B41A-CB3B0BBF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EDF8F6-2478-A345-86CE-263C92F8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D24A09-0147-EF4D-BF73-1E65F278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55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64292-D0E6-D341-B154-EC70C0C0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B65797-ED89-5A4D-BDBC-259C7552E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0A6736-1641-BC45-A2C7-CFCF077BE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AEF0D6-7CD6-F849-BF19-BB84FCB89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D8B44C-12FC-AF4D-B37B-B8140151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743896-F6B8-9947-BE63-2B2C4C0D4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16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A90186-9173-2544-9015-817BDBD1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27A52C-450B-FD4E-A736-C6FF1EB63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BB63EE2-01EC-9245-950E-9AC059E03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57FA33-9734-874C-991E-47C6070B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88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3C4DD10-03F4-8D4E-8CEA-DD00CF88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BDFA2A2-60D4-8241-B391-1E99B8FD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3A6B78-DD91-3F4B-81C2-37CD0107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57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1249F3-8563-B848-829F-0913562C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F4FC632-E4D9-474A-B216-12EEDEE95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FC1A5D-67C8-3949-8E8E-4E0EAA12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B296A6-1CBA-9A40-A038-4627496A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31A18F-A3F5-884F-A4F6-CE86DF4B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005375-C923-924C-97AE-7EECB9FDC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25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000" y="158455"/>
            <a:ext cx="4906758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2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E4DE853-B1D4-CF4A-811E-CE5CCB56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C85B27-AA28-254F-B7D8-F41B1E375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0548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jp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C7FD-0966-3D43-EAD3-4D3C85A624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275536"/>
                </a:solidFill>
                <a:latin typeface="+mn-lt"/>
                <a:ea typeface="+mn-ea"/>
                <a:cs typeface="+mn-cs"/>
              </a:rPr>
              <a:t>TCS </a:t>
            </a:r>
            <a:r>
              <a:rPr lang="en-US" sz="3200" dirty="0" smtClean="0">
                <a:solidFill>
                  <a:srgbClr val="275536"/>
                </a:solidFill>
                <a:latin typeface="+mn-lt"/>
                <a:ea typeface="+mn-ea"/>
                <a:cs typeface="+mn-cs"/>
              </a:rPr>
              <a:t>Geological Information and Modelling </a:t>
            </a:r>
            <a:r>
              <a:rPr lang="en-US" sz="3200" dirty="0">
                <a:solidFill>
                  <a:srgbClr val="275536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3200" dirty="0">
                <a:solidFill>
                  <a:srgbClr val="275536"/>
                </a:solidFill>
                <a:latin typeface="+mn-lt"/>
                <a:ea typeface="+mn-ea"/>
                <a:cs typeface="+mn-cs"/>
              </a:rPr>
            </a:br>
            <a:r>
              <a:rPr lang="en-US" sz="3200" dirty="0" smtClean="0">
                <a:solidFill>
                  <a:srgbClr val="275536"/>
                </a:solidFill>
                <a:latin typeface="+mn-lt"/>
                <a:ea typeface="+mn-ea"/>
                <a:cs typeface="+mn-cs"/>
              </a:rPr>
              <a:t>TCS GIM</a:t>
            </a:r>
            <a:endParaRPr lang="en-IT" sz="3200" dirty="0">
              <a:solidFill>
                <a:srgbClr val="27553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43831-96CF-039B-1A76-328F9BA5C5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75536"/>
                </a:solidFill>
              </a:rPr>
              <a:t>Marc URVOIS, BRGM </a:t>
            </a:r>
            <a:r>
              <a:rPr lang="en-AE" dirty="0" smtClean="0">
                <a:solidFill>
                  <a:srgbClr val="275536"/>
                </a:solidFill>
              </a:rPr>
              <a:t>–</a:t>
            </a:r>
            <a:r>
              <a:rPr lang="en-US" dirty="0" smtClean="0">
                <a:solidFill>
                  <a:srgbClr val="275536"/>
                </a:solidFill>
              </a:rPr>
              <a:t> French </a:t>
            </a:r>
            <a:r>
              <a:rPr lang="en-US" dirty="0">
                <a:solidFill>
                  <a:srgbClr val="275536"/>
                </a:solidFill>
              </a:rPr>
              <a:t>G</a:t>
            </a:r>
            <a:r>
              <a:rPr lang="en-US" dirty="0" smtClean="0">
                <a:solidFill>
                  <a:srgbClr val="275536"/>
                </a:solidFill>
              </a:rPr>
              <a:t>eological Survey</a:t>
            </a:r>
          </a:p>
          <a:p>
            <a:r>
              <a:rPr lang="en-US" dirty="0" smtClean="0">
                <a:solidFill>
                  <a:srgbClr val="275536"/>
                </a:solidFill>
              </a:rPr>
              <a:t>TCS GIM Coordinator</a:t>
            </a:r>
            <a:endParaRPr lang="en-IT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23" y="4948080"/>
            <a:ext cx="1285651" cy="612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76" y="4948080"/>
            <a:ext cx="1457827" cy="612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593" y="4948080"/>
            <a:ext cx="1437991" cy="612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05" y="4948080"/>
            <a:ext cx="869559" cy="612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203" y="4948080"/>
            <a:ext cx="1136572" cy="612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4" y="4948080"/>
            <a:ext cx="1549822" cy="612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696" y="5678879"/>
            <a:ext cx="1556759" cy="576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84" y="4948080"/>
            <a:ext cx="1037287" cy="612000"/>
          </a:xfrm>
          <a:prstGeom prst="rect">
            <a:avLst/>
          </a:prstGeom>
        </p:spPr>
      </p:pic>
      <p:grpSp>
        <p:nvGrpSpPr>
          <p:cNvPr id="13" name="Groupe 12"/>
          <p:cNvGrpSpPr>
            <a:grpSpLocks noChangeAspect="1"/>
          </p:cNvGrpSpPr>
          <p:nvPr/>
        </p:nvGrpSpPr>
        <p:grpSpPr>
          <a:xfrm>
            <a:off x="8505291" y="4948080"/>
            <a:ext cx="461682" cy="612000"/>
            <a:chOff x="7386221" y="2436407"/>
            <a:chExt cx="446407" cy="591752"/>
          </a:xfrm>
        </p:grpSpPr>
        <p:sp>
          <p:nvSpPr>
            <p:cNvPr id="14" name="Rectangle 13"/>
            <p:cNvSpPr/>
            <p:nvPr/>
          </p:nvSpPr>
          <p:spPr>
            <a:xfrm>
              <a:off x="7386221" y="2441359"/>
              <a:ext cx="446400" cy="58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221" y="2436407"/>
              <a:ext cx="446407" cy="586092"/>
            </a:xfrm>
            <a:prstGeom prst="rect">
              <a:avLst/>
            </a:prstGeom>
          </p:spPr>
        </p:pic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714" y="4948080"/>
            <a:ext cx="643871" cy="612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94" y="4948080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7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75536"/>
                </a:solidFill>
              </a:rPr>
              <a:t>TCS Communication and </a:t>
            </a:r>
            <a:r>
              <a:rPr lang="it-IT" sz="2400" b="1" dirty="0" smtClean="0">
                <a:solidFill>
                  <a:srgbClr val="275536"/>
                </a:solidFill>
              </a:rPr>
              <a:t>Dissemination</a:t>
            </a:r>
            <a:endParaRPr lang="it-IT" sz="2400" b="1" dirty="0">
              <a:solidFill>
                <a:srgbClr val="27553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C5DC7-0661-0244-92DF-C7D36096259F}"/>
              </a:ext>
            </a:extLst>
          </p:cNvPr>
          <p:cNvSpPr txBox="1"/>
          <p:nvPr/>
        </p:nvSpPr>
        <p:spPr>
          <a:xfrm>
            <a:off x="1052186" y="1503123"/>
            <a:ext cx="1076600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Summary </a:t>
            </a:r>
            <a:r>
              <a:rPr lang="en-GB" b="1" dirty="0"/>
              <a:t>of MYCA activities in 2023 and plans for the near </a:t>
            </a:r>
            <a:r>
              <a:rPr lang="en-GB" b="1" dirty="0" smtClean="0"/>
              <a:t>future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Presentation of TCS GIM work progress at the </a:t>
            </a:r>
            <a:r>
              <a:rPr lang="en-GB" b="1" dirty="0">
                <a:solidFill>
                  <a:srgbClr val="E94436"/>
                </a:solidFill>
              </a:rPr>
              <a:t>EGS-Spatial Information Expert Group semester meetings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Presentation of TCS GIM work progress at the </a:t>
            </a:r>
            <a:r>
              <a:rPr lang="en-GB" b="1" dirty="0">
                <a:solidFill>
                  <a:srgbClr val="E94436"/>
                </a:solidFill>
              </a:rPr>
              <a:t>Geoscience Information Consortium (GIC) annual conference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TCS GIM data services (geological map and boreholes) regularly visible in </a:t>
            </a:r>
            <a:r>
              <a:rPr lang="en-GB" b="1" dirty="0">
                <a:solidFill>
                  <a:srgbClr val="E94436"/>
                </a:solidFill>
              </a:rPr>
              <a:t>EPOS demos </a:t>
            </a:r>
            <a:r>
              <a:rPr lang="en-GB" dirty="0" smtClean="0"/>
              <a:t>and </a:t>
            </a:r>
            <a:r>
              <a:rPr lang="en-GB" b="1" dirty="0">
                <a:solidFill>
                  <a:srgbClr val="E94436"/>
                </a:solidFill>
              </a:rPr>
              <a:t>training sessions 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TCS GIM involved in </a:t>
            </a:r>
            <a:r>
              <a:rPr lang="en-GB" b="1" dirty="0">
                <a:solidFill>
                  <a:srgbClr val="E94436"/>
                </a:solidFill>
              </a:rPr>
              <a:t>Geo-INQUIRE communications </a:t>
            </a:r>
            <a:r>
              <a:rPr lang="en-GB" dirty="0" smtClean="0"/>
              <a:t>mentioning virtual access to georesources data (</a:t>
            </a:r>
            <a:r>
              <a:rPr lang="en-GB" b="1" dirty="0">
                <a:solidFill>
                  <a:srgbClr val="E94436"/>
                </a:solidFill>
              </a:rPr>
              <a:t>EGU</a:t>
            </a:r>
            <a:r>
              <a:rPr lang="en-GB" dirty="0" smtClean="0"/>
              <a:t>)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Presentation of EPOS at conferences and exhibitions that have a </a:t>
            </a:r>
            <a:r>
              <a:rPr lang="en-GB" b="1" dirty="0">
                <a:solidFill>
                  <a:srgbClr val="E94436"/>
                </a:solidFill>
              </a:rPr>
              <a:t>focus on geology and mineral resources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Abstract submitted at </a:t>
            </a:r>
            <a:r>
              <a:rPr lang="en-GB" b="1" dirty="0">
                <a:solidFill>
                  <a:srgbClr val="E94436"/>
                </a:solidFill>
              </a:rPr>
              <a:t>International Geological Congress, IGC37 </a:t>
            </a:r>
            <a:r>
              <a:rPr lang="en-GB" dirty="0" smtClean="0"/>
              <a:t>(Aug. 2024)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2203" b="29592"/>
          <a:stretch/>
        </p:blipFill>
        <p:spPr>
          <a:xfrm>
            <a:off x="1121664" y="4285996"/>
            <a:ext cx="10346436" cy="218795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446358" y="6438087"/>
            <a:ext cx="11256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/>
              <a:t>© </a:t>
            </a:r>
            <a:r>
              <a:rPr lang="fr-FR" sz="800" dirty="0"/>
              <a:t>BRGM, </a:t>
            </a:r>
            <a:r>
              <a:rPr lang="fr-FR" sz="800" dirty="0" smtClean="0"/>
              <a:t>B. Gourcerol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328778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75536"/>
                </a:solidFill>
              </a:rPr>
              <a:t>The EPOS operational phase: TCS </a:t>
            </a:r>
            <a:r>
              <a:rPr lang="it-IT" sz="2400" b="1" dirty="0" smtClean="0">
                <a:solidFill>
                  <a:srgbClr val="275536"/>
                </a:solidFill>
              </a:rPr>
              <a:t>findings </a:t>
            </a:r>
            <a:endParaRPr lang="it-IT" sz="2400" b="1" dirty="0">
              <a:solidFill>
                <a:srgbClr val="27553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C5DC7-0661-0244-92DF-C7D36096259F}"/>
              </a:ext>
            </a:extLst>
          </p:cNvPr>
          <p:cNvSpPr txBox="1"/>
          <p:nvPr/>
        </p:nvSpPr>
        <p:spPr>
          <a:xfrm>
            <a:off x="817407" y="1490766"/>
            <a:ext cx="8847801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/>
              <a:t>The portal launch was in important step as it provides us with the possibility to </a:t>
            </a:r>
            <a:r>
              <a:rPr lang="en-GB" dirty="0" smtClean="0"/>
              <a:t>   showcase </a:t>
            </a:r>
            <a:r>
              <a:rPr lang="en-GB" dirty="0"/>
              <a:t>EPOS data assets and </a:t>
            </a:r>
            <a:r>
              <a:rPr lang="en-GB" b="1" dirty="0">
                <a:solidFill>
                  <a:srgbClr val="E94436"/>
                </a:solidFill>
              </a:rPr>
              <a:t>start targeted outreach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E94436"/>
                </a:solidFill>
              </a:rPr>
              <a:t>Mutual </a:t>
            </a:r>
            <a:r>
              <a:rPr lang="en-GB" b="1" dirty="0">
                <a:solidFill>
                  <a:srgbClr val="E94436"/>
                </a:solidFill>
              </a:rPr>
              <a:t>visibility </a:t>
            </a:r>
            <a:r>
              <a:rPr lang="en-GB" dirty="0" smtClean="0"/>
              <a:t>of EPOS and EGDI </a:t>
            </a:r>
            <a:r>
              <a:rPr lang="en-GB" dirty="0"/>
              <a:t>d</a:t>
            </a:r>
            <a:r>
              <a:rPr lang="en-GB" dirty="0" smtClean="0"/>
              <a:t>ata platforms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94436"/>
                </a:solidFill>
              </a:rPr>
              <a:t>Bridge complementary communities</a:t>
            </a:r>
            <a:r>
              <a:rPr lang="en-GB" dirty="0" smtClean="0"/>
              <a:t>: geological surveys, academia, research and education</a:t>
            </a:r>
            <a:endParaRPr lang="en-GB" dirty="0"/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b="1" dirty="0">
                <a:solidFill>
                  <a:srgbClr val="E94436"/>
                </a:solidFill>
              </a:rPr>
              <a:t>number of services (260+) may be reduced </a:t>
            </a:r>
            <a:r>
              <a:rPr lang="en-GB" dirty="0"/>
              <a:t>by merging, in each TCS and when possible, all data of one kind in a single service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94436"/>
                </a:solidFill>
              </a:rPr>
              <a:t>Simplify the data integration workflows </a:t>
            </a:r>
            <a:r>
              <a:rPr lang="en-GB" dirty="0"/>
              <a:t>to avoid non-expert users to integrate their </a:t>
            </a:r>
            <a:r>
              <a:rPr lang="en-GB" dirty="0" smtClean="0"/>
              <a:t>   data </a:t>
            </a:r>
            <a:r>
              <a:rPr lang="en-GB" dirty="0"/>
              <a:t>outside the portal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94436"/>
                </a:solidFill>
              </a:rPr>
              <a:t>Identify and connect/integrate new data assets</a:t>
            </a:r>
            <a:r>
              <a:rPr lang="en-GB" dirty="0" smtClean="0"/>
              <a:t>: keep up the effort to encourage to follow the EPOS bottom-up approach for developing new services to complement and improve EPOS (geothermal energy, geochemistry</a:t>
            </a:r>
            <a:r>
              <a:rPr lang="en-AE" dirty="0" smtClean="0"/>
              <a:t>…)</a:t>
            </a:r>
            <a:endParaRPr lang="en-GB" dirty="0" smtClean="0"/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Last training session showed a high level of interest: </a:t>
            </a:r>
            <a:r>
              <a:rPr lang="en-GB" b="1" dirty="0">
                <a:solidFill>
                  <a:srgbClr val="E94436"/>
                </a:solidFill>
              </a:rPr>
              <a:t>keep on organising </a:t>
            </a:r>
            <a:r>
              <a:rPr lang="en-GB" dirty="0" smtClean="0"/>
              <a:t>such </a:t>
            </a:r>
            <a:r>
              <a:rPr lang="en-GB" b="1" dirty="0">
                <a:solidFill>
                  <a:srgbClr val="E94436"/>
                </a:solidFill>
              </a:rPr>
              <a:t>webinars</a:t>
            </a:r>
            <a:r>
              <a:rPr lang="en-GB" dirty="0" smtClean="0"/>
              <a:t>, also with thematic focus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94436"/>
                </a:solidFill>
              </a:rPr>
              <a:t>Capacity building </a:t>
            </a:r>
            <a:r>
              <a:rPr lang="en-GB" dirty="0" smtClean="0"/>
              <a:t>may include </a:t>
            </a:r>
            <a:r>
              <a:rPr lang="en-GB" b="1" dirty="0">
                <a:solidFill>
                  <a:srgbClr val="E94436"/>
                </a:solidFill>
              </a:rPr>
              <a:t>topics for data providers </a:t>
            </a:r>
            <a:r>
              <a:rPr lang="en-GB" dirty="0" smtClean="0"/>
              <a:t>on database sharing, interoperability compliance, dataset harvesting</a:t>
            </a:r>
          </a:p>
        </p:txBody>
      </p:sp>
      <p:pic>
        <p:nvPicPr>
          <p:cNvPr id="7" name="Image 6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" r="5499"/>
          <a:stretch/>
        </p:blipFill>
        <p:spPr>
          <a:xfrm>
            <a:off x="9464040" y="1572768"/>
            <a:ext cx="2496312" cy="482498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013286" y="6364935"/>
            <a:ext cx="10310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/>
              <a:t>© </a:t>
            </a:r>
            <a:r>
              <a:rPr lang="fr-FR" sz="800" dirty="0"/>
              <a:t>BRGM, M. </a:t>
            </a:r>
            <a:r>
              <a:rPr lang="fr-FR" sz="800" dirty="0" smtClean="0"/>
              <a:t>Parizot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42969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75536"/>
                </a:solidFill>
              </a:rPr>
              <a:t>TCS Participants attending the EPOS Days and role in the TCS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EAA3DA-CB41-A444-A2BD-6D575BE41EB7}"/>
              </a:ext>
            </a:extLst>
          </p:cNvPr>
          <p:cNvSpPr txBox="1"/>
          <p:nvPr/>
        </p:nvSpPr>
        <p:spPr>
          <a:xfrm>
            <a:off x="1058447" y="1469482"/>
            <a:ext cx="11061665" cy="257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TCS GIM delegation in Rome:</a:t>
            </a:r>
          </a:p>
          <a:p>
            <a:pPr marL="285750" indent="-285750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 smtClean="0"/>
              <a:t>Marc URVOIS </a:t>
            </a:r>
            <a:r>
              <a:rPr lang="en-AE" dirty="0" smtClean="0"/>
              <a:t>–</a:t>
            </a:r>
            <a:r>
              <a:rPr lang="en-GB" dirty="0" smtClean="0"/>
              <a:t> BRGM, French Geological Survey </a:t>
            </a:r>
            <a:r>
              <a:rPr lang="en-AE" dirty="0" smtClean="0"/>
              <a:t>–</a:t>
            </a:r>
            <a:r>
              <a:rPr lang="en-GB" dirty="0" smtClean="0"/>
              <a:t> </a:t>
            </a:r>
            <a:r>
              <a:rPr lang="en-GB" i="1" dirty="0" smtClean="0"/>
              <a:t>TCS Coordinator</a:t>
            </a:r>
          </a:p>
          <a:p>
            <a:pPr marL="285750" indent="-285750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/>
              <a:t>Henning LORENZ</a:t>
            </a:r>
            <a:r>
              <a:rPr lang="en-AE" b="1" dirty="0"/>
              <a:t> </a:t>
            </a:r>
            <a:r>
              <a:rPr lang="en-AE" dirty="0"/>
              <a:t>–</a:t>
            </a:r>
            <a:r>
              <a:rPr lang="en-GB" dirty="0"/>
              <a:t> UU, </a:t>
            </a:r>
            <a:r>
              <a:rPr lang="en-GB" dirty="0" smtClean="0"/>
              <a:t>Uppsala University </a:t>
            </a:r>
            <a:r>
              <a:rPr lang="en-AE" dirty="0" smtClean="0"/>
              <a:t>–</a:t>
            </a:r>
            <a:r>
              <a:rPr lang="en-GB" dirty="0" smtClean="0"/>
              <a:t> </a:t>
            </a:r>
            <a:r>
              <a:rPr lang="en-GB" i="1" dirty="0"/>
              <a:t>Data Provider and Communication representative</a:t>
            </a:r>
          </a:p>
          <a:p>
            <a:pPr marL="285750" indent="-285750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 smtClean="0"/>
              <a:t>Franck </a:t>
            </a:r>
            <a:r>
              <a:rPr lang="en-GB" b="1" dirty="0"/>
              <a:t>CHAN THAW</a:t>
            </a:r>
            <a:r>
              <a:rPr lang="en-AE" b="1" dirty="0"/>
              <a:t> </a:t>
            </a:r>
            <a:r>
              <a:rPr lang="en-AE" dirty="0"/>
              <a:t>–</a:t>
            </a:r>
            <a:r>
              <a:rPr lang="en-GB" dirty="0"/>
              <a:t> BRGM, French Geological Survey </a:t>
            </a:r>
            <a:r>
              <a:rPr lang="en-AE" dirty="0"/>
              <a:t>–</a:t>
            </a:r>
            <a:r>
              <a:rPr lang="en-GB" dirty="0"/>
              <a:t> </a:t>
            </a:r>
            <a:r>
              <a:rPr lang="en-GB" i="1" dirty="0"/>
              <a:t>IT Contact Point &amp; Service Provision </a:t>
            </a:r>
            <a:r>
              <a:rPr lang="en-GB" i="1" dirty="0" smtClean="0"/>
              <a:t>Boreholes</a:t>
            </a:r>
            <a:endParaRPr lang="en-GB" i="1" dirty="0"/>
          </a:p>
          <a:p>
            <a:pPr marL="285750" indent="-285750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Matija KRIVIĆ </a:t>
            </a:r>
            <a:r>
              <a:rPr lang="en-AE" dirty="0" smtClean="0"/>
              <a:t>–</a:t>
            </a:r>
            <a:r>
              <a:rPr lang="en-US" dirty="0" smtClean="0"/>
              <a:t> GeoZS, Geological Survey of Slovenia </a:t>
            </a:r>
            <a:r>
              <a:rPr lang="en-AE" dirty="0"/>
              <a:t>–</a:t>
            </a:r>
            <a:r>
              <a:rPr lang="en-US" dirty="0" smtClean="0"/>
              <a:t> </a:t>
            </a:r>
            <a:r>
              <a:rPr lang="en-GB" i="1" dirty="0"/>
              <a:t>IT Contact Point &amp; Service </a:t>
            </a:r>
            <a:r>
              <a:rPr lang="en-GB" i="1" dirty="0" smtClean="0"/>
              <a:t>Provision Geological Map</a:t>
            </a:r>
          </a:p>
          <a:p>
            <a:pPr marL="285750" indent="-285750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 smtClean="0"/>
              <a:t>Helen GLAVES </a:t>
            </a:r>
            <a:r>
              <a:rPr lang="en-AE" dirty="0" smtClean="0"/>
              <a:t>–</a:t>
            </a:r>
            <a:r>
              <a:rPr lang="en-GB" dirty="0" smtClean="0"/>
              <a:t> BGS, British Geological Survey </a:t>
            </a:r>
            <a:r>
              <a:rPr lang="en-AE" dirty="0"/>
              <a:t>– </a:t>
            </a:r>
            <a:r>
              <a:rPr lang="en-GB" i="1" dirty="0"/>
              <a:t>Data Provider</a:t>
            </a:r>
            <a:r>
              <a:rPr lang="en-GB" i="1" dirty="0" smtClean="0"/>
              <a:t> </a:t>
            </a:r>
          </a:p>
          <a:p>
            <a:pPr marL="285750" indent="-285750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/>
              <a:t>Luca GUERRIERI </a:t>
            </a:r>
            <a:r>
              <a:rPr lang="en-AE" dirty="0"/>
              <a:t>–</a:t>
            </a:r>
            <a:r>
              <a:rPr lang="en-GB" dirty="0"/>
              <a:t> ISPRA, </a:t>
            </a:r>
            <a:r>
              <a:rPr lang="it-IT" dirty="0"/>
              <a:t>Istituto Superiore per la Protezione e la Ricerca Ambientale </a:t>
            </a:r>
            <a:r>
              <a:rPr lang="en-AE" dirty="0"/>
              <a:t>– </a:t>
            </a:r>
            <a:r>
              <a:rPr lang="en-GB" i="1" dirty="0"/>
              <a:t>Data Provider</a:t>
            </a:r>
          </a:p>
          <a:p>
            <a:pPr marL="285750" indent="-285750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 smtClean="0"/>
              <a:t>Paolo PRIMERANO </a:t>
            </a:r>
            <a:r>
              <a:rPr lang="en-AE" dirty="0" smtClean="0"/>
              <a:t>–</a:t>
            </a:r>
            <a:r>
              <a:rPr lang="en-GB" dirty="0" smtClean="0"/>
              <a:t> ISPRA, </a:t>
            </a:r>
            <a:r>
              <a:rPr lang="it-IT" dirty="0" smtClean="0"/>
              <a:t>Istituto </a:t>
            </a:r>
            <a:r>
              <a:rPr lang="it-IT" dirty="0"/>
              <a:t>Superiore per la Protezione e la Ricerca </a:t>
            </a:r>
            <a:r>
              <a:rPr lang="it-IT" dirty="0" smtClean="0"/>
              <a:t>Ambientale </a:t>
            </a:r>
            <a:r>
              <a:rPr lang="en-AE" dirty="0" smtClean="0"/>
              <a:t>–</a:t>
            </a:r>
            <a:r>
              <a:rPr lang="it-IT" dirty="0" smtClean="0"/>
              <a:t> </a:t>
            </a:r>
            <a:r>
              <a:rPr lang="it-IT" i="1" dirty="0" smtClean="0"/>
              <a:t>Early Career Researcher</a:t>
            </a:r>
            <a:endParaRPr lang="en-GB" i="1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36810" y="4649910"/>
            <a:ext cx="2222730" cy="12815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8" r="3397"/>
          <a:stretch/>
        </p:blipFill>
        <p:spPr>
          <a:xfrm>
            <a:off x="8871439" y="4201065"/>
            <a:ext cx="3050930" cy="2201009"/>
          </a:xfrm>
          <a:prstGeom prst="rect">
            <a:avLst/>
          </a:prstGeom>
        </p:spPr>
      </p:pic>
      <p:pic>
        <p:nvPicPr>
          <p:cNvPr id="9" name="Picture 27" descr="intro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 bwMode="auto">
          <a:xfrm>
            <a:off x="5493933" y="4201064"/>
            <a:ext cx="3058754" cy="2201010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4105" y="4201065"/>
            <a:ext cx="3341077" cy="222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4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75536"/>
                </a:solidFill>
              </a:rPr>
              <a:t>Presenting the scientific area of the TCS (1/2)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EAA3DA-CB41-A444-A2BD-6D575BE41EB7}"/>
              </a:ext>
            </a:extLst>
          </p:cNvPr>
          <p:cNvSpPr txBox="1"/>
          <p:nvPr/>
        </p:nvSpPr>
        <p:spPr>
          <a:xfrm>
            <a:off x="1058448" y="1469482"/>
            <a:ext cx="10751113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4436"/>
                </a:solidFill>
              </a:rPr>
              <a:t>Overall objective</a:t>
            </a:r>
            <a:r>
              <a:rPr lang="en-US" dirty="0"/>
              <a:t>: design and implement efficient and sustainable access to geological multi-scale data assets: observations, measurements, </a:t>
            </a:r>
            <a:r>
              <a:rPr lang="en-US" dirty="0" smtClean="0"/>
              <a:t>maps, models</a:t>
            </a:r>
            <a:r>
              <a:rPr lang="en-AE" dirty="0" smtClean="0"/>
              <a:t>…</a:t>
            </a:r>
            <a:endParaRPr lang="en-GB" dirty="0" smtClean="0"/>
          </a:p>
          <a:p>
            <a:pPr marL="285750" indent="-285750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4436"/>
                </a:solidFill>
              </a:rPr>
              <a:t>Applied geoscience examples</a:t>
            </a:r>
            <a:r>
              <a:rPr lang="en-US" dirty="0" smtClean="0"/>
              <a:t>: </a:t>
            </a:r>
            <a:r>
              <a:rPr lang="en-US" dirty="0"/>
              <a:t>rock mechanical testing and modelling for subsurface </a:t>
            </a:r>
            <a:r>
              <a:rPr lang="en-US" dirty="0" smtClean="0"/>
              <a:t>construction / </a:t>
            </a:r>
            <a:r>
              <a:rPr lang="en-US" dirty="0"/>
              <a:t>estimating the risk for seismic hazards to a </a:t>
            </a:r>
            <a:r>
              <a:rPr lang="en-US" dirty="0" smtClean="0"/>
              <a:t>settlement / </a:t>
            </a:r>
            <a:r>
              <a:rPr lang="en-US" dirty="0"/>
              <a:t>modelling groundwater flow </a:t>
            </a:r>
            <a:r>
              <a:rPr lang="en-US" dirty="0" smtClean="0"/>
              <a:t>patterns / </a:t>
            </a:r>
            <a:r>
              <a:rPr lang="en-US" dirty="0"/>
              <a:t>mine or water reservoir close to a fault </a:t>
            </a:r>
            <a:r>
              <a:rPr lang="en-US" dirty="0" smtClean="0"/>
              <a:t>zone / </a:t>
            </a:r>
            <a:r>
              <a:rPr lang="en-US" dirty="0"/>
              <a:t>heat flow and geothermal </a:t>
            </a:r>
            <a:r>
              <a:rPr lang="en-US" dirty="0" smtClean="0"/>
              <a:t>potential</a:t>
            </a:r>
            <a:endParaRPr lang="en-GB" dirty="0" smtClean="0"/>
          </a:p>
          <a:p>
            <a:pPr marL="285750" indent="-285750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4436"/>
                </a:solidFill>
              </a:rPr>
              <a:t>Describe and understand </a:t>
            </a:r>
            <a:r>
              <a:rPr lang="en-US" dirty="0"/>
              <a:t>the </a:t>
            </a:r>
            <a:r>
              <a:rPr lang="en-US" dirty="0" smtClean="0"/>
              <a:t>geological </a:t>
            </a:r>
            <a:r>
              <a:rPr lang="en-US" dirty="0"/>
              <a:t>characteristics of soil and </a:t>
            </a:r>
            <a:r>
              <a:rPr lang="en-US" dirty="0" smtClean="0"/>
              <a:t>subsoil</a:t>
            </a:r>
            <a:endParaRPr lang="en-GB" b="1" dirty="0" smtClean="0"/>
          </a:p>
          <a:p>
            <a:pPr marL="285750" indent="-285750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4436"/>
                </a:solidFill>
              </a:rPr>
              <a:t>Identify the main active processes</a:t>
            </a:r>
            <a:r>
              <a:rPr lang="en-US" dirty="0" smtClean="0"/>
              <a:t>:</a:t>
            </a:r>
            <a:r>
              <a:rPr lang="en-US" b="1" dirty="0" smtClean="0"/>
              <a:t> </a:t>
            </a:r>
            <a:r>
              <a:rPr lang="en-US" dirty="0" smtClean="0"/>
              <a:t>implications </a:t>
            </a:r>
            <a:r>
              <a:rPr lang="en-US" dirty="0"/>
              <a:t>for the society </a:t>
            </a:r>
            <a:r>
              <a:rPr lang="en-US" dirty="0" smtClean="0"/>
              <a:t>and development of </a:t>
            </a:r>
            <a:r>
              <a:rPr lang="en-US" dirty="0"/>
              <a:t>mitigation plans</a:t>
            </a:r>
            <a:endParaRPr lang="en-GB" dirty="0" smtClean="0"/>
          </a:p>
          <a:p>
            <a:pPr marL="285750" indent="-285750">
              <a:spcBef>
                <a:spcPts val="24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4436"/>
                </a:solidFill>
              </a:rPr>
              <a:t>Essential base information </a:t>
            </a:r>
            <a:r>
              <a:rPr lang="en-US" dirty="0" smtClean="0"/>
              <a:t>in </a:t>
            </a:r>
            <a:r>
              <a:rPr lang="en-US" dirty="0"/>
              <a:t>solid Earth </a:t>
            </a:r>
            <a:r>
              <a:rPr lang="en-US" dirty="0" smtClean="0"/>
              <a:t>sciences </a:t>
            </a:r>
            <a:r>
              <a:rPr lang="en-US" b="1" dirty="0">
                <a:solidFill>
                  <a:srgbClr val="E94436"/>
                </a:solidFill>
              </a:rPr>
              <a:t>is geology</a:t>
            </a:r>
            <a:r>
              <a:rPr lang="en-US" b="1" dirty="0"/>
              <a:t> </a:t>
            </a:r>
            <a:r>
              <a:rPr lang="en-US" dirty="0"/>
              <a:t>or </a:t>
            </a:r>
            <a:r>
              <a:rPr lang="en-US" dirty="0" smtClean="0"/>
              <a:t>a </a:t>
            </a:r>
            <a:r>
              <a:rPr lang="en-US" dirty="0"/>
              <a:t>property that depends on geology or </a:t>
            </a:r>
            <a:r>
              <a:rPr lang="en-US" dirty="0" smtClean="0"/>
              <a:t>an </a:t>
            </a:r>
            <a:r>
              <a:rPr lang="en-US" dirty="0"/>
              <a:t>interpretation of such </a:t>
            </a:r>
            <a:r>
              <a:rPr lang="en-US" dirty="0" smtClean="0"/>
              <a:t>properties</a:t>
            </a:r>
            <a:endParaRPr lang="en-GB" dirty="0" smtClean="0"/>
          </a:p>
          <a:p>
            <a:pPr marL="285750" indent="-285750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4436"/>
                </a:solidFill>
              </a:rPr>
              <a:t>Geological map</a:t>
            </a:r>
            <a:r>
              <a:rPr lang="en-US" b="1" dirty="0" smtClean="0"/>
              <a:t>: </a:t>
            </a:r>
            <a:r>
              <a:rPr lang="en-US" dirty="0"/>
              <a:t>i</a:t>
            </a:r>
            <a:r>
              <a:rPr lang="en-US" dirty="0" smtClean="0"/>
              <a:t>nterpretation </a:t>
            </a:r>
            <a:r>
              <a:rPr lang="en-US" dirty="0"/>
              <a:t>from field and remote sensing </a:t>
            </a:r>
            <a:r>
              <a:rPr lang="en-US" dirty="0" smtClean="0"/>
              <a:t>observations with </a:t>
            </a:r>
            <a:r>
              <a:rPr lang="en-US" dirty="0"/>
              <a:t>the most recent knowledge. R</a:t>
            </a:r>
            <a:r>
              <a:rPr lang="en-US" dirty="0" smtClean="0"/>
              <a:t>evisable </a:t>
            </a:r>
            <a:r>
              <a:rPr lang="en-US" dirty="0"/>
              <a:t>document </a:t>
            </a:r>
            <a:r>
              <a:rPr lang="en-US" dirty="0" smtClean="0"/>
              <a:t>with </a:t>
            </a:r>
            <a:r>
              <a:rPr lang="en-US" dirty="0"/>
              <a:t>new observations </a:t>
            </a:r>
            <a:r>
              <a:rPr lang="en-US" dirty="0" smtClean="0"/>
              <a:t>and updated geological concepts </a:t>
            </a:r>
          </a:p>
          <a:p>
            <a:pPr marL="285750" indent="-285750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In addition to geological outcrops, </a:t>
            </a:r>
            <a:r>
              <a:rPr lang="en-US" b="1" dirty="0">
                <a:solidFill>
                  <a:srgbClr val="E94436"/>
                </a:solidFill>
              </a:rPr>
              <a:t>boreholes</a:t>
            </a:r>
            <a:r>
              <a:rPr lang="en-US" dirty="0" smtClean="0"/>
              <a:t> are the only subsurface features observable in-situ: 	     (1) </a:t>
            </a:r>
            <a:r>
              <a:rPr lang="en-US" b="1" dirty="0">
                <a:solidFill>
                  <a:srgbClr val="E94436"/>
                </a:solidFill>
              </a:rPr>
              <a:t>sample material </a:t>
            </a:r>
            <a:r>
              <a:rPr lang="en-US" dirty="0"/>
              <a:t>(drill cores) supplemented by a geological description, image documentation and geophysical downhole </a:t>
            </a:r>
            <a:r>
              <a:rPr lang="en-US" dirty="0" smtClean="0"/>
              <a:t>logs; (2) </a:t>
            </a:r>
            <a:r>
              <a:rPr lang="en-US" b="1" dirty="0">
                <a:solidFill>
                  <a:srgbClr val="E94436"/>
                </a:solidFill>
              </a:rPr>
              <a:t>time series </a:t>
            </a:r>
            <a:r>
              <a:rPr lang="en-US" dirty="0"/>
              <a:t>data from downhole sensors (e.g., seismometers, piezometers</a:t>
            </a:r>
            <a:r>
              <a:rPr lang="en-US" dirty="0" smtClean="0"/>
              <a:t>…)</a:t>
            </a:r>
          </a:p>
          <a:p>
            <a:pPr marL="285750" indent="-285750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94436"/>
                </a:solidFill>
              </a:rPr>
              <a:t>Connections to other TCSs</a:t>
            </a:r>
            <a:r>
              <a:rPr lang="en-GB" dirty="0" smtClean="0"/>
              <a:t>: Seismology, Near Fault Observatories, Anthropogenic Hazards [Geo-INQUIRE WP4]</a:t>
            </a:r>
          </a:p>
        </p:txBody>
      </p:sp>
    </p:spTree>
    <p:extLst>
      <p:ext uri="{BB962C8B-B14F-4D97-AF65-F5344CB8AC3E}">
        <p14:creationId xmlns:p14="http://schemas.microsoft.com/office/powerpoint/2010/main" val="9003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75536"/>
                </a:solidFill>
              </a:rPr>
              <a:t>Presenting the scientific area of the TCS (2/2)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EAA3DA-CB41-A444-A2BD-6D575BE41EB7}"/>
              </a:ext>
            </a:extLst>
          </p:cNvPr>
          <p:cNvSpPr txBox="1"/>
          <p:nvPr/>
        </p:nvSpPr>
        <p:spPr>
          <a:xfrm>
            <a:off x="1058449" y="1469482"/>
            <a:ext cx="10474790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E94436"/>
                </a:solidFill>
              </a:rPr>
              <a:t>Services in operation on the EPOS Data Portal</a:t>
            </a:r>
          </a:p>
          <a:p>
            <a:r>
              <a:rPr lang="en-GB" u="sng" dirty="0" smtClean="0"/>
              <a:t>A. 4 groups of services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94436"/>
                </a:solidFill>
              </a:rPr>
              <a:t>Boreholes</a:t>
            </a:r>
            <a:r>
              <a:rPr lang="en-GB" dirty="0" smtClean="0"/>
              <a:t> </a:t>
            </a:r>
            <a:r>
              <a:rPr lang="en-GB" i="1" dirty="0"/>
              <a:t>(BRGM)</a:t>
            </a:r>
            <a:endParaRPr lang="fr-FR" i="1" dirty="0"/>
          </a:p>
          <a:p>
            <a:pPr marL="592138" lvl="1" indent="-2857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sz="1600" dirty="0"/>
              <a:t>Borehole View Service</a:t>
            </a:r>
            <a:endParaRPr lang="fr-FR" sz="1600" dirty="0"/>
          </a:p>
          <a:p>
            <a:pPr marL="592138" lvl="1" indent="-2857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sz="1600" dirty="0"/>
              <a:t>Borehole Download Service</a:t>
            </a:r>
            <a:endParaRPr lang="fr-FR" sz="1600" dirty="0"/>
          </a:p>
          <a:p>
            <a:pPr marL="285750" indent="-285750">
              <a:spcBef>
                <a:spcPts val="12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/>
              <a:t> </a:t>
            </a:r>
            <a:r>
              <a:rPr lang="en-GB" b="1" dirty="0">
                <a:solidFill>
                  <a:srgbClr val="E94436"/>
                </a:solidFill>
              </a:rPr>
              <a:t>Geological Map </a:t>
            </a:r>
            <a:r>
              <a:rPr lang="en-GB" i="1" dirty="0"/>
              <a:t>(GeoZS)</a:t>
            </a:r>
            <a:endParaRPr lang="fr-FR" i="1" dirty="0"/>
          </a:p>
          <a:p>
            <a:pPr marL="592138" lvl="1" indent="-28575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sz="1600" dirty="0"/>
              <a:t>Geological Map View Service (EGDI Map 1:1,000,000)</a:t>
            </a:r>
            <a:endParaRPr lang="fr-FR" sz="1600" dirty="0"/>
          </a:p>
          <a:p>
            <a:pPr marL="592138" lvl="1" indent="-2857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sz="1600" dirty="0"/>
              <a:t>Geological Map Download Service</a:t>
            </a:r>
            <a:endParaRPr lang="fr-FR" sz="1600" dirty="0"/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94436"/>
                </a:solidFill>
              </a:rPr>
              <a:t>3D/4D Models </a:t>
            </a:r>
            <a:r>
              <a:rPr lang="en-GB" i="1" dirty="0"/>
              <a:t>(GEUS)</a:t>
            </a:r>
            <a:endParaRPr lang="fr-FR" i="1" dirty="0"/>
          </a:p>
          <a:p>
            <a:pPr marL="592138" lvl="1" indent="-285750">
              <a:spcBef>
                <a:spcPts val="0"/>
              </a:spcBef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sz="1600" dirty="0"/>
              <a:t>3D/4D Models View Service</a:t>
            </a:r>
            <a:endParaRPr lang="fr-FR" sz="1600" dirty="0"/>
          </a:p>
          <a:p>
            <a:pPr marL="592138" lvl="1" indent="-2857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sz="1600" dirty="0"/>
              <a:t>3D/4D Models Download Service</a:t>
            </a:r>
            <a:endParaRPr lang="fr-FR" sz="1600" dirty="0"/>
          </a:p>
          <a:p>
            <a:pPr marL="285750" indent="-285750">
              <a:spcBef>
                <a:spcPts val="12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94436"/>
                </a:solidFill>
              </a:rPr>
              <a:t>Mineral Resources </a:t>
            </a:r>
            <a:r>
              <a:rPr lang="en-GB" i="1" dirty="0"/>
              <a:t>(GEUS)</a:t>
            </a:r>
            <a:endParaRPr lang="fr-FR" i="1" dirty="0"/>
          </a:p>
          <a:p>
            <a:pPr marL="592138" lvl="1" indent="-28575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sz="1600" dirty="0"/>
              <a:t>Mine View Service based on Min4EU dataset</a:t>
            </a:r>
            <a:endParaRPr lang="fr-FR" sz="1600" dirty="0"/>
          </a:p>
          <a:p>
            <a:pPr marL="592138" lvl="1" indent="-28575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sz="1600" dirty="0"/>
              <a:t>Mine Download Service based on Min4EU dataset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B. </a:t>
            </a:r>
            <a:r>
              <a:rPr lang="it-IT" dirty="0"/>
              <a:t>Populate and use </a:t>
            </a:r>
            <a:r>
              <a:rPr lang="it-IT" b="1" dirty="0">
                <a:solidFill>
                  <a:srgbClr val="E94436"/>
                </a:solidFill>
              </a:rPr>
              <a:t>domain controlled geoscience vacabularies through the European Geoscience Registry </a:t>
            </a:r>
            <a:r>
              <a:rPr lang="it-IT" dirty="0"/>
              <a:t>(</a:t>
            </a:r>
            <a:r>
              <a:rPr lang="en-GB" dirty="0"/>
              <a:t>INSPIRE Register Federation</a:t>
            </a:r>
            <a:r>
              <a:rPr lang="fr-FR" dirty="0" smtClean="0"/>
              <a:t>)</a:t>
            </a:r>
            <a:endParaRPr lang="it-IT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346" y="1658559"/>
            <a:ext cx="2880000" cy="1388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319" y="1666129"/>
            <a:ext cx="2880000" cy="1381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346" y="3674948"/>
            <a:ext cx="2880000" cy="1384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882" y="3674948"/>
            <a:ext cx="2880000" cy="1384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540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75536"/>
                </a:solidFill>
              </a:rPr>
              <a:t>TCS Governance  (1/3)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C5DC7-0661-0244-92DF-C7D36096259F}"/>
              </a:ext>
            </a:extLst>
          </p:cNvPr>
          <p:cNvSpPr txBox="1"/>
          <p:nvPr/>
        </p:nvSpPr>
        <p:spPr>
          <a:xfrm>
            <a:off x="1052186" y="1503123"/>
            <a:ext cx="10965642" cy="490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TCS GIM Consortium </a:t>
            </a:r>
            <a:r>
              <a:rPr lang="en-GB" dirty="0"/>
              <a:t>Agreement signed in </a:t>
            </a:r>
            <a:r>
              <a:rPr lang="en-GB" dirty="0" smtClean="0"/>
              <a:t>2019</a:t>
            </a:r>
          </a:p>
          <a:p>
            <a:pPr marL="742950" lvl="1" indent="-28575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rgbClr val="E94436"/>
                </a:solidFill>
              </a:rPr>
              <a:t>10 members</a:t>
            </a:r>
            <a:r>
              <a:rPr lang="en-GB" dirty="0"/>
              <a:t>: BRGM (</a:t>
            </a:r>
            <a:r>
              <a:rPr lang="en-GB" dirty="0" smtClean="0"/>
              <a:t>FR), </a:t>
            </a:r>
            <a:r>
              <a:rPr lang="en-GB" dirty="0"/>
              <a:t>BGS (UK), CGS (CZ), GEUS (DK), GSI (</a:t>
            </a:r>
            <a:r>
              <a:rPr lang="en-GB" dirty="0" smtClean="0"/>
              <a:t>IE), </a:t>
            </a:r>
            <a:r>
              <a:rPr lang="en-GB" dirty="0"/>
              <a:t>GeoZS (SI), GFZ (</a:t>
            </a:r>
            <a:r>
              <a:rPr lang="en-GB" dirty="0" smtClean="0"/>
              <a:t>DE), </a:t>
            </a:r>
            <a:r>
              <a:rPr lang="en-GB" dirty="0"/>
              <a:t>ISPRA (</a:t>
            </a:r>
            <a:r>
              <a:rPr lang="en-GB" dirty="0" smtClean="0"/>
              <a:t>IT),      Uppsala </a:t>
            </a:r>
            <a:r>
              <a:rPr lang="en-GB" dirty="0"/>
              <a:t>University (</a:t>
            </a:r>
            <a:r>
              <a:rPr lang="en-GB" dirty="0" smtClean="0"/>
              <a:t>SE) </a:t>
            </a:r>
            <a:r>
              <a:rPr lang="en-GB" dirty="0"/>
              <a:t>and EuroGeoSurveys (EU</a:t>
            </a:r>
            <a:r>
              <a:rPr lang="en-GB" dirty="0" smtClean="0"/>
              <a:t>)</a:t>
            </a:r>
          </a:p>
          <a:p>
            <a:pPr marL="285750" indent="-285750">
              <a:spcBef>
                <a:spcPts val="2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Governance</a:t>
            </a:r>
          </a:p>
          <a:p>
            <a:pPr marL="742950" lvl="2" indent="-28575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E94436"/>
                </a:solidFill>
              </a:rPr>
              <a:t>Chair</a:t>
            </a:r>
            <a:r>
              <a:rPr lang="en-US" dirty="0"/>
              <a:t>: EuroGeoSurveys + </a:t>
            </a:r>
            <a:r>
              <a:rPr lang="en-US" b="1" dirty="0" smtClean="0">
                <a:solidFill>
                  <a:srgbClr val="E94436"/>
                </a:solidFill>
              </a:rPr>
              <a:t>Co-Chair </a:t>
            </a:r>
            <a:r>
              <a:rPr lang="en-US" dirty="0"/>
              <a:t>(renewal in progress)</a:t>
            </a:r>
          </a:p>
          <a:p>
            <a:pPr marL="742950" lvl="2" indent="-28575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E94436"/>
                </a:solidFill>
              </a:rPr>
              <a:t>Coordinator</a:t>
            </a:r>
            <a:r>
              <a:rPr lang="en-US" dirty="0"/>
              <a:t>: BRGM</a:t>
            </a:r>
          </a:p>
          <a:p>
            <a:pPr marL="742950" lvl="2" indent="-28575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E94436"/>
                </a:solidFill>
              </a:rPr>
              <a:t>Stakeholder Panel</a:t>
            </a:r>
            <a:r>
              <a:rPr lang="en-US" dirty="0"/>
              <a:t>: includes main representatives of the user </a:t>
            </a:r>
            <a:r>
              <a:rPr lang="en-US" dirty="0" smtClean="0"/>
              <a:t>community</a:t>
            </a:r>
            <a:endParaRPr lang="en-US" dirty="0"/>
          </a:p>
          <a:p>
            <a:pPr marL="742950" lvl="2" indent="-28575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E94436"/>
                </a:solidFill>
              </a:rPr>
              <a:t>Data Provider Committee</a:t>
            </a:r>
            <a:r>
              <a:rPr lang="en-US" dirty="0"/>
              <a:t>: includes an EGS representative, an academic representative and representatives of entities providing data sets – Advise the Coordinator</a:t>
            </a:r>
            <a:endParaRPr lang="en-GB" i="1" dirty="0"/>
          </a:p>
          <a:p>
            <a:pPr marL="285750" indent="-285750">
              <a:spcBef>
                <a:spcPts val="2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/>
              <a:t>Formal relations with EPOS ERIC: </a:t>
            </a:r>
            <a:r>
              <a:rPr lang="en-GB" dirty="0" smtClean="0"/>
              <a:t>Multi-Year </a:t>
            </a:r>
            <a:r>
              <a:rPr lang="en-GB" dirty="0"/>
              <a:t>Collaboration </a:t>
            </a:r>
            <a:r>
              <a:rPr lang="en-GB" dirty="0" smtClean="0"/>
              <a:t>Agreements </a:t>
            </a:r>
            <a:r>
              <a:rPr lang="en-GB" dirty="0"/>
              <a:t>(</a:t>
            </a:r>
            <a:r>
              <a:rPr lang="en-GB" b="1" dirty="0"/>
              <a:t>MYCA</a:t>
            </a:r>
            <a:r>
              <a:rPr lang="en-GB" dirty="0" smtClean="0"/>
              <a:t>)</a:t>
            </a:r>
          </a:p>
          <a:p>
            <a:pPr marL="285750" indent="-285750">
              <a:spcBef>
                <a:spcPts val="2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94436"/>
                </a:solidFill>
              </a:rPr>
              <a:t>Memorandum of Understanding</a:t>
            </a:r>
            <a:r>
              <a:rPr lang="en-GB" dirty="0"/>
              <a:t> </a:t>
            </a:r>
            <a:r>
              <a:rPr lang="en-GB" dirty="0" smtClean="0"/>
              <a:t>between EPOS ERIC and EuroGeoSurveys</a:t>
            </a:r>
          </a:p>
          <a:p>
            <a:pPr marL="285750" indent="-285750">
              <a:spcBef>
                <a:spcPts val="2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Meetings</a:t>
            </a:r>
          </a:p>
          <a:p>
            <a:pPr marL="800100" lvl="2" indent="-3429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dirty="0"/>
              <a:t>TCS </a:t>
            </a:r>
            <a:r>
              <a:rPr lang="en-GB" b="1" dirty="0"/>
              <a:t>GIM</a:t>
            </a:r>
            <a:r>
              <a:rPr lang="en-GB" dirty="0"/>
              <a:t> </a:t>
            </a:r>
            <a:r>
              <a:rPr lang="en-GB" b="1" dirty="0"/>
              <a:t>Consortium </a:t>
            </a:r>
            <a:r>
              <a:rPr lang="en-GB" dirty="0"/>
              <a:t>meetings</a:t>
            </a:r>
            <a:r>
              <a:rPr lang="en-GB" b="1" dirty="0"/>
              <a:t> </a:t>
            </a:r>
            <a:r>
              <a:rPr lang="en-GB" dirty="0"/>
              <a:t>(~quarterly and upon request)</a:t>
            </a:r>
          </a:p>
          <a:p>
            <a:pPr marL="800100" lvl="2" indent="-3429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dirty="0"/>
              <a:t>TCS </a:t>
            </a:r>
            <a:r>
              <a:rPr lang="en-GB" b="1" dirty="0"/>
              <a:t>GIM Data and Service Technical </a:t>
            </a:r>
            <a:r>
              <a:rPr lang="en-GB" dirty="0"/>
              <a:t>meetings (bi-monthly)</a:t>
            </a:r>
          </a:p>
          <a:p>
            <a:pPr marL="800100" lvl="2" indent="-3429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dirty="0"/>
              <a:t>Full member in </a:t>
            </a:r>
            <a:r>
              <a:rPr lang="en-GB" b="1" dirty="0"/>
              <a:t>ICS-TCS Interaction </a:t>
            </a:r>
            <a:r>
              <a:rPr lang="en-GB" dirty="0" smtClean="0"/>
              <a:t>workshops </a:t>
            </a:r>
            <a:r>
              <a:rPr lang="en-GB" dirty="0"/>
              <a:t>(quarterly)</a:t>
            </a:r>
          </a:p>
          <a:p>
            <a:pPr marL="800100" lvl="2" indent="-3429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dirty="0"/>
              <a:t>Full member in the </a:t>
            </a:r>
            <a:r>
              <a:rPr lang="en-GB" b="1" dirty="0"/>
              <a:t>Service Coordination Committee </a:t>
            </a:r>
            <a:r>
              <a:rPr lang="en-GB" dirty="0" smtClean="0"/>
              <a:t>meetings (</a:t>
            </a:r>
            <a:r>
              <a:rPr lang="en-GB" dirty="0"/>
              <a:t>quarterly</a:t>
            </a:r>
            <a:r>
              <a:rPr lang="en-GB" dirty="0" smtClean="0"/>
              <a:t>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17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75536"/>
                </a:solidFill>
              </a:rPr>
              <a:t>TCS Governance (2/3)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C5DC7-0661-0244-92DF-C7D36096259F}"/>
              </a:ext>
            </a:extLst>
          </p:cNvPr>
          <p:cNvSpPr txBox="1"/>
          <p:nvPr/>
        </p:nvSpPr>
        <p:spPr>
          <a:xfrm>
            <a:off x="1052186" y="1503123"/>
            <a:ext cx="10791882" cy="3452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Summary of MYCA activities in 2023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4436"/>
                </a:solidFill>
              </a:rPr>
              <a:t>Management</a:t>
            </a:r>
            <a:r>
              <a:rPr lang="en-US" dirty="0"/>
              <a:t> of the Collaboration </a:t>
            </a:r>
            <a:r>
              <a:rPr lang="en-US" dirty="0" smtClean="0"/>
              <a:t>Agreements 2023 and preparation of 2024-2028</a:t>
            </a:r>
            <a:endParaRPr lang="en-GB" dirty="0"/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94436"/>
                </a:solidFill>
              </a:rPr>
              <a:t>Chair</a:t>
            </a:r>
            <a:r>
              <a:rPr lang="en-GB" dirty="0"/>
              <a:t> the TCS </a:t>
            </a:r>
            <a:r>
              <a:rPr lang="en-GB" dirty="0" smtClean="0"/>
              <a:t>Consortium and m</a:t>
            </a:r>
            <a:r>
              <a:rPr lang="en-US" dirty="0" err="1" smtClean="0"/>
              <a:t>anage</a:t>
            </a:r>
            <a:r>
              <a:rPr lang="en-US" dirty="0" smtClean="0"/>
              <a:t> </a:t>
            </a:r>
            <a:r>
              <a:rPr lang="en-US" dirty="0"/>
              <a:t>the Consortium Board meetings and </a:t>
            </a:r>
            <a:r>
              <a:rPr lang="en-US" dirty="0" smtClean="0"/>
              <a:t>activities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4436"/>
                </a:solidFill>
              </a:rPr>
              <a:t>Contributions to the relationship </a:t>
            </a:r>
            <a:r>
              <a:rPr lang="en-US" dirty="0" smtClean="0"/>
              <a:t>between </a:t>
            </a:r>
            <a:r>
              <a:rPr lang="en-US" dirty="0"/>
              <a:t>EPOS ERIC </a:t>
            </a:r>
            <a:r>
              <a:rPr lang="en-US" dirty="0" smtClean="0"/>
              <a:t>and EuroGeoSurveys in the framework of the </a:t>
            </a:r>
            <a:r>
              <a:rPr lang="en-US" dirty="0" err="1" smtClean="0"/>
              <a:t>MoU</a:t>
            </a:r>
            <a:endParaRPr lang="en-US" dirty="0" smtClean="0"/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4436"/>
                </a:solidFill>
              </a:rPr>
              <a:t>Synergy</a:t>
            </a:r>
            <a:r>
              <a:rPr lang="en-US" dirty="0" smtClean="0"/>
              <a:t> between EPOS and EGS-EGDI European Geological Data Infrastructure</a:t>
            </a:r>
            <a:endParaRPr lang="en-US" dirty="0"/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4436"/>
                </a:solidFill>
              </a:rPr>
              <a:t>Building strategic partnerships </a:t>
            </a:r>
            <a:r>
              <a:rPr lang="en-US" dirty="0"/>
              <a:t>and attracting new </a:t>
            </a:r>
            <a:r>
              <a:rPr lang="en-US" dirty="0" smtClean="0"/>
              <a:t>partners:</a:t>
            </a:r>
            <a:endParaRPr lang="en-US" dirty="0"/>
          </a:p>
          <a:p>
            <a:pPr marL="742950" lvl="1" indent="-285750">
              <a:spcBef>
                <a:spcPts val="400"/>
              </a:spcBef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dirty="0"/>
              <a:t>Icelandic Institute of Natural History: </a:t>
            </a:r>
            <a:r>
              <a:rPr lang="en-GB" i="1" dirty="0"/>
              <a:t>geological </a:t>
            </a:r>
            <a:r>
              <a:rPr lang="en-GB" i="1" dirty="0" smtClean="0"/>
              <a:t>map</a:t>
            </a:r>
            <a:endParaRPr lang="en-GB" i="1" dirty="0"/>
          </a:p>
          <a:p>
            <a:pPr marL="742950" lvl="1" indent="-285750">
              <a:spcBef>
                <a:spcPts val="400"/>
              </a:spcBef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dirty="0"/>
              <a:t>University of Iceland, Research Centre in </a:t>
            </a:r>
            <a:r>
              <a:rPr lang="en-GB" dirty="0" err="1"/>
              <a:t>Breiðdalsvík</a:t>
            </a:r>
            <a:r>
              <a:rPr lang="en-GB" dirty="0"/>
              <a:t>: </a:t>
            </a:r>
            <a:r>
              <a:rPr lang="en-GB" i="1" dirty="0"/>
              <a:t>selected </a:t>
            </a:r>
            <a:r>
              <a:rPr lang="en-GB" i="1" dirty="0" smtClean="0"/>
              <a:t>boreholes</a:t>
            </a:r>
          </a:p>
          <a:p>
            <a:pPr marL="742950" lvl="1" indent="-285750">
              <a:spcBef>
                <a:spcPts val="400"/>
              </a:spcBef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dirty="0" smtClean="0"/>
              <a:t>Utrecht University, Netherlands: </a:t>
            </a:r>
            <a:r>
              <a:rPr lang="en-GB" i="1" dirty="0"/>
              <a:t>borehole </a:t>
            </a:r>
            <a:r>
              <a:rPr lang="en-GB" i="1" dirty="0" smtClean="0"/>
              <a:t>dataset in a gas </a:t>
            </a:r>
            <a:r>
              <a:rPr lang="en-GB" i="1" dirty="0"/>
              <a:t>field (in preparation)</a:t>
            </a:r>
          </a:p>
          <a:p>
            <a:pPr marL="742950" lvl="1" indent="-285750">
              <a:spcBef>
                <a:spcPts val="400"/>
              </a:spcBef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GB" dirty="0" smtClean="0"/>
              <a:t>Geological Survey of Spain: </a:t>
            </a:r>
            <a:r>
              <a:rPr lang="en-GB" i="1" dirty="0" smtClean="0"/>
              <a:t>transfer of knowhow for a new borehole end point</a:t>
            </a:r>
          </a:p>
        </p:txBody>
      </p:sp>
    </p:spTree>
    <p:extLst>
      <p:ext uri="{BB962C8B-B14F-4D97-AF65-F5344CB8AC3E}">
        <p14:creationId xmlns:p14="http://schemas.microsoft.com/office/powerpoint/2010/main" val="164912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75536"/>
                </a:solidFill>
              </a:rPr>
              <a:t>TCS Governance (3/3)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C5DC7-0661-0244-92DF-C7D36096259F}"/>
              </a:ext>
            </a:extLst>
          </p:cNvPr>
          <p:cNvSpPr txBox="1"/>
          <p:nvPr/>
        </p:nvSpPr>
        <p:spPr>
          <a:xfrm>
            <a:off x="1052187" y="1503123"/>
            <a:ext cx="1050721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Sustainability of the Thematic Core Service Geological Information and Modelling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TCS GIM data services are provided through EGDI-European Geological Data Infrastructure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5-year project </a:t>
            </a:r>
            <a:r>
              <a:rPr lang="en-GB" b="1" dirty="0">
                <a:solidFill>
                  <a:srgbClr val="E94436"/>
                </a:solidFill>
              </a:rPr>
              <a:t>GSEU-Geological Service for Europe </a:t>
            </a:r>
            <a:r>
              <a:rPr lang="en-GB" dirty="0" smtClean="0"/>
              <a:t>aims to design and ultimately implement a </a:t>
            </a:r>
            <a:r>
              <a:rPr lang="en-GB" b="1" dirty="0">
                <a:solidFill>
                  <a:srgbClr val="E94436"/>
                </a:solidFill>
              </a:rPr>
              <a:t>permanent European geoscientific organisation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TCS </a:t>
            </a:r>
            <a:r>
              <a:rPr lang="en-GB" dirty="0"/>
              <a:t>GIM and EGS members </a:t>
            </a:r>
            <a:r>
              <a:rPr lang="en-GB" dirty="0" smtClean="0"/>
              <a:t>explore options </a:t>
            </a:r>
            <a:r>
              <a:rPr lang="en-GB" dirty="0"/>
              <a:t>to </a:t>
            </a:r>
            <a:r>
              <a:rPr lang="en-GB" b="1" dirty="0">
                <a:solidFill>
                  <a:srgbClr val="E94436"/>
                </a:solidFill>
              </a:rPr>
              <a:t>ensure the long-term sustainability of EGDI </a:t>
            </a:r>
            <a:r>
              <a:rPr lang="en-GB" dirty="0"/>
              <a:t>as a data and services provider for EPOS in terms of funding, organisation and technical </a:t>
            </a:r>
            <a:r>
              <a:rPr lang="en-GB" dirty="0" smtClean="0"/>
              <a:t>resources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The ambition is there and formalised with a </a:t>
            </a:r>
            <a:r>
              <a:rPr lang="en-GB" dirty="0" smtClean="0"/>
              <a:t>program </a:t>
            </a:r>
            <a:r>
              <a:rPr lang="en-GB" dirty="0" smtClean="0"/>
              <a:t>(2022-2027)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1155700" y="4100068"/>
            <a:ext cx="10109200" cy="23622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354918" y="6438087"/>
            <a:ext cx="10070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/>
              <a:t>© </a:t>
            </a:r>
            <a:r>
              <a:rPr lang="fr-FR" sz="800" dirty="0"/>
              <a:t>BRGM, </a:t>
            </a:r>
            <a:r>
              <a:rPr lang="fr-FR" sz="800" dirty="0" smtClean="0"/>
              <a:t>M. Urvois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93605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75536"/>
                </a:solidFill>
              </a:rPr>
              <a:t>TCS Services (1/2)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C5DC7-0661-0244-92DF-C7D36096259F}"/>
              </a:ext>
            </a:extLst>
          </p:cNvPr>
          <p:cNvSpPr txBox="1"/>
          <p:nvPr/>
        </p:nvSpPr>
        <p:spPr>
          <a:xfrm>
            <a:off x="1052186" y="1503123"/>
            <a:ext cx="10774629" cy="391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Summary of MYCA activities in 2023</a:t>
            </a:r>
          </a:p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en-GB" u="sng" dirty="0" smtClean="0"/>
              <a:t>January to April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/>
              <a:t>Assessment of the quantity and quality of data services, and identification of ways to improve them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Last bug fixing to ensure the </a:t>
            </a:r>
            <a:r>
              <a:rPr lang="en-GB" b="1" dirty="0">
                <a:solidFill>
                  <a:srgbClr val="E94436"/>
                </a:solidFill>
              </a:rPr>
              <a:t>stability and reliability of the data services for the launch of EPOS Data Portal </a:t>
            </a:r>
          </a:p>
          <a:p>
            <a:pPr>
              <a:spcBef>
                <a:spcPts val="1800"/>
              </a:spcBef>
              <a:buClr>
                <a:srgbClr val="C00000"/>
              </a:buClr>
            </a:pPr>
            <a:r>
              <a:rPr lang="en-GB" u="sng" dirty="0" smtClean="0"/>
              <a:t>May to December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94436"/>
                </a:solidFill>
              </a:rPr>
              <a:t>Integration of new datasets </a:t>
            </a:r>
            <a:r>
              <a:rPr lang="en-GB" dirty="0"/>
              <a:t>=&gt; extension of the service contents and geographic </a:t>
            </a:r>
            <a:r>
              <a:rPr lang="en-GB" dirty="0" smtClean="0"/>
              <a:t>coverage: Iceland</a:t>
            </a:r>
            <a:r>
              <a:rPr lang="en-GB" dirty="0"/>
              <a:t> </a:t>
            </a:r>
            <a:r>
              <a:rPr lang="en-GB" dirty="0" smtClean="0"/>
              <a:t>and </a:t>
            </a:r>
            <a:r>
              <a:rPr lang="en-GB" dirty="0"/>
              <a:t>Czech </a:t>
            </a:r>
            <a:r>
              <a:rPr lang="en-GB" dirty="0" smtClean="0"/>
              <a:t>Republic; mentoring: Spain and Netherlands</a:t>
            </a:r>
            <a:endParaRPr lang="en-GB" dirty="0"/>
          </a:p>
          <a:p>
            <a:pPr marL="285750" indent="-285750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94436"/>
                </a:solidFill>
              </a:rPr>
              <a:t>Restoration of borehole dataset </a:t>
            </a:r>
            <a:r>
              <a:rPr lang="en-GB" dirty="0" smtClean="0"/>
              <a:t>accessibility (Ireland) after resolving a gateway issue and software upgrade</a:t>
            </a:r>
          </a:p>
          <a:p>
            <a:pPr marL="285750" indent="-285750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94436"/>
                </a:solidFill>
              </a:rPr>
              <a:t>3D Model Index rebuilt </a:t>
            </a:r>
            <a:r>
              <a:rPr lang="en-GB" dirty="0"/>
              <a:t>at GEUS and synchronised with the EGDI 3D model database</a:t>
            </a:r>
          </a:p>
          <a:p>
            <a:pPr marL="285750" indent="-285750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94436"/>
                </a:solidFill>
              </a:rPr>
              <a:t>Mineral resources</a:t>
            </a:r>
            <a:r>
              <a:rPr lang="en-GB" dirty="0"/>
              <a:t>: any evolution of the dataset in EGDI is reflected in EPOS</a:t>
            </a:r>
          </a:p>
          <a:p>
            <a:pPr marL="285750" indent="-285750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94436"/>
                </a:solidFill>
              </a:rPr>
              <a:t>Restoration of online access </a:t>
            </a:r>
            <a:r>
              <a:rPr lang="en-GB" dirty="0"/>
              <a:t>to the data and service documentation </a:t>
            </a:r>
          </a:p>
          <a:p>
            <a:pPr marL="285750" indent="-285750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E94436"/>
                </a:solidFill>
              </a:rPr>
              <a:t>IT </a:t>
            </a:r>
            <a:r>
              <a:rPr lang="en-GB" dirty="0" smtClean="0"/>
              <a:t>(system, applications) </a:t>
            </a:r>
            <a:r>
              <a:rPr lang="en-GB" b="1" dirty="0">
                <a:solidFill>
                  <a:srgbClr val="E94436"/>
                </a:solidFill>
              </a:rPr>
              <a:t>upgrade to prevent </a:t>
            </a:r>
            <a:r>
              <a:rPr lang="en-GB" dirty="0"/>
              <a:t>from intrusion </a:t>
            </a:r>
            <a:r>
              <a:rPr lang="en-GB" dirty="0" smtClean="0"/>
              <a:t>attempts </a:t>
            </a:r>
            <a:r>
              <a:rPr lang="en-GB" b="1" dirty="0">
                <a:solidFill>
                  <a:srgbClr val="E94436"/>
                </a:solidFill>
              </a:rPr>
              <a:t>and comply </a:t>
            </a:r>
            <a:r>
              <a:rPr lang="en-GB" dirty="0" smtClean="0"/>
              <a:t>with cyber security standards</a:t>
            </a:r>
          </a:p>
        </p:txBody>
      </p:sp>
    </p:spTree>
    <p:extLst>
      <p:ext uri="{BB962C8B-B14F-4D97-AF65-F5344CB8AC3E}">
        <p14:creationId xmlns:p14="http://schemas.microsoft.com/office/powerpoint/2010/main" val="226578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755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TCS Services (2/2)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C5DC7-0661-0244-92DF-C7D36096259F}"/>
              </a:ext>
            </a:extLst>
          </p:cNvPr>
          <p:cNvSpPr txBox="1"/>
          <p:nvPr/>
        </p:nvSpPr>
        <p:spPr>
          <a:xfrm>
            <a:off x="1052186" y="1503123"/>
            <a:ext cx="1059701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b="1" dirty="0">
                <a:solidFill>
                  <a:prstClr val="black"/>
                </a:solidFill>
              </a:rPr>
              <a:t>Main technical </a:t>
            </a:r>
            <a:r>
              <a:rPr lang="en-GB" b="1" dirty="0" smtClean="0">
                <a:solidFill>
                  <a:prstClr val="black"/>
                </a:solidFill>
              </a:rPr>
              <a:t>challenges - </a:t>
            </a:r>
            <a:r>
              <a:rPr lang="en-GB" b="1" dirty="0" smtClean="0"/>
              <a:t>Plans </a:t>
            </a:r>
            <a:r>
              <a:rPr lang="en-GB" b="1" dirty="0"/>
              <a:t>for the near future </a:t>
            </a:r>
            <a:r>
              <a:rPr lang="en-GB" b="1" dirty="0" smtClean="0"/>
              <a:t>(2024)</a:t>
            </a:r>
            <a:endParaRPr lang="en-GB" b="1" dirty="0" smtClean="0">
              <a:solidFill>
                <a:prstClr val="black"/>
              </a:solidFill>
            </a:endParaRPr>
          </a:p>
          <a:p>
            <a:pPr marL="285750" lvl="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E94436"/>
                </a:solidFill>
              </a:rPr>
              <a:t>Improve the service provision </a:t>
            </a: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after the Data Portal stress tests (Feb. 2024), e.g. manage the workload</a:t>
            </a:r>
          </a:p>
          <a:p>
            <a:pPr marL="285750" lvl="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E94436"/>
                </a:solidFill>
              </a:rPr>
              <a:t>Extend the geographical coverage </a:t>
            </a: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with new data assets and upgrade current TCS services: 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Boreholes from new providers (Czech, Spain, Netherlands)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New boreholes from current providers (Italy, shallow drillings)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New geological map at 1:1,000,000 (Romania; Switzerland expected)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</a:rPr>
              <a:t>3D models: increase the number of models proposed</a:t>
            </a:r>
            <a:endParaRPr lang="en-GB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285750" lvl="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E94436"/>
                </a:solidFill>
              </a:rPr>
              <a:t>Improve the borehole harvester </a:t>
            </a: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(differential harvesting - impact at central service and data provider levels)</a:t>
            </a:r>
          </a:p>
          <a:p>
            <a:pPr marL="285750" lvl="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E94436"/>
                </a:solidFill>
              </a:rPr>
              <a:t>Increase the granularity of the data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implement the access to borehole detailed information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(geological and geophysical log, water level</a:t>
            </a:r>
            <a:r>
              <a:rPr kumimoji="0" lang="en-AE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…)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lvl="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E94436"/>
                </a:solidFill>
              </a:rPr>
              <a:t>Facilitate the connection </a:t>
            </a: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of borehole and geological map data from the Anthopogenic Hazards Episodes</a:t>
            </a:r>
            <a:endParaRPr kumimoji="0" lang="en-GB" sz="18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E94436"/>
                </a:solidFill>
              </a:rPr>
              <a:t>Bug fixing </a:t>
            </a: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and improvements: borehole rendering, clustering; geological map legend display</a:t>
            </a:r>
          </a:p>
        </p:txBody>
      </p:sp>
    </p:spTree>
    <p:extLst>
      <p:ext uri="{BB962C8B-B14F-4D97-AF65-F5344CB8AC3E}">
        <p14:creationId xmlns:p14="http://schemas.microsoft.com/office/powerpoint/2010/main" val="305257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OS_Presentation_template_2023_july" id="{49BA37EF-9699-E040-9EB7-F0FF2F546B67}" vid="{636534C0-F136-A541-A717-E0CCC80CE2A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3750a84-4fbb-4040-b5e3-48758cead19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D2479138207B4BB5573657D20FC832" ma:contentTypeVersion="18" ma:contentTypeDescription="Crée un document." ma:contentTypeScope="" ma:versionID="db0d1202fb965ff6227bf2e3b8574da7">
  <xsd:schema xmlns:xsd="http://www.w3.org/2001/XMLSchema" xmlns:xs="http://www.w3.org/2001/XMLSchema" xmlns:p="http://schemas.microsoft.com/office/2006/metadata/properties" xmlns:ns3="73750a84-4fbb-4040-b5e3-48758cead195" xmlns:ns4="fe6b713c-8f6b-467e-aca0-e5b0dca2f23c" targetNamespace="http://schemas.microsoft.com/office/2006/metadata/properties" ma:root="true" ma:fieldsID="ea8c3c0518269b05789fc0a7fd4b3475" ns3:_="" ns4:_="">
    <xsd:import namespace="73750a84-4fbb-4040-b5e3-48758cead195"/>
    <xsd:import namespace="fe6b713c-8f6b-467e-aca0-e5b0dca2f23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750a84-4fbb-4040-b5e3-48758cead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b713c-8f6b-467e-aca0-e5b0dca2f23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A47738-8485-4B24-AD65-B016C001D12E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e6b713c-8f6b-467e-aca0-e5b0dca2f23c"/>
    <ds:schemaRef ds:uri="73750a84-4fbb-4040-b5e3-48758cead19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A5583C0-A0FC-44B8-AE23-D14B64C1D3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750a84-4fbb-4040-b5e3-48758cead195"/>
    <ds:schemaRef ds:uri="fe6b713c-8f6b-467e-aca0-e5b0dca2f2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B52FFC9-D1ED-4550-850B-06A75743C5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6593</TotalTime>
  <Words>1436</Words>
  <Application>Microsoft Office PowerPoint</Application>
  <PresentationFormat>Grand écran</PresentationFormat>
  <Paragraphs>113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Courier New</vt:lpstr>
      <vt:lpstr>Open Sans</vt:lpstr>
      <vt:lpstr>Tema di Office</vt:lpstr>
      <vt:lpstr>TCS Geological Information and Modelling  TCS GIM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BRGM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EPOS - TCS GIM Geological Information and Modelling</dc:title>
  <dc:subject>EPOS Days - 11-15 March 2024, Rome</dc:subject>
  <dc:creator>Dr. Marc URVOIS (BRGM)</dc:creator>
  <cp:lastModifiedBy>Urvois  Marc</cp:lastModifiedBy>
  <cp:revision>493</cp:revision>
  <cp:lastPrinted>2024-02-13T11:28:13Z</cp:lastPrinted>
  <dcterms:created xsi:type="dcterms:W3CDTF">2021-05-05T12:54:12Z</dcterms:created>
  <dcterms:modified xsi:type="dcterms:W3CDTF">2024-03-11T09:03:47Z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0x01010053D2479138207B4BB5573657D20FC832</vt:lpwstr>
  </property>
</Properties>
</file>