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86" r:id="rId2"/>
    <p:sldId id="287" r:id="rId3"/>
    <p:sldId id="290" r:id="rId4"/>
    <p:sldId id="291" r:id="rId5"/>
    <p:sldId id="295" r:id="rId6"/>
    <p:sldId id="296" r:id="rId7"/>
    <p:sldId id="297" r:id="rId8"/>
    <p:sldId id="288" r:id="rId9"/>
    <p:sldId id="289" r:id="rId10"/>
    <p:sldId id="292" r:id="rId11"/>
    <p:sldId id="293" r:id="rId12"/>
    <p:sldId id="294" r:id="rId13"/>
    <p:sldId id="298" r:id="rId1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55CA7E0F-DC16-4D19-9986-99E7FC0B9BEA}">
          <p14:sldIdLst/>
        </p14:section>
        <p14:section name="Sekcja domyślna" id="{02E16D2E-1EBC-4535-A027-B52FE2FAF821}">
          <p14:sldIdLst>
            <p14:sldId id="286"/>
            <p14:sldId id="287"/>
            <p14:sldId id="290"/>
            <p14:sldId id="291"/>
            <p14:sldId id="295"/>
            <p14:sldId id="296"/>
            <p14:sldId id="297"/>
            <p14:sldId id="288"/>
            <p14:sldId id="289"/>
            <p14:sldId id="292"/>
            <p14:sldId id="293"/>
            <p14:sldId id="294"/>
            <p14:sldId id="298"/>
          </p14:sldIdLst>
        </p14:section>
      </p14:sectionLst>
    </p:ext>
    <p:ext uri="{EFAFB233-063F-42B5-8137-9DF3F51BA10A}">
      <p15:sldGuideLst xmlns:p15="http://schemas.microsoft.com/office/powerpoint/2012/main">
        <p15:guide id="1" pos="166" userDrawn="1">
          <p15:clr>
            <a:srgbClr val="A4A3A4"/>
          </p15:clr>
        </p15:guide>
        <p15:guide id="2" orient="horz" pos="346" userDrawn="1">
          <p15:clr>
            <a:srgbClr val="A4A3A4"/>
          </p15:clr>
        </p15:guide>
        <p15:guide id="3" orient="horz" pos="3997" userDrawn="1">
          <p15:clr>
            <a:srgbClr val="A4A3A4"/>
          </p15:clr>
        </p15:guide>
        <p15:guide id="4" pos="7514" userDrawn="1">
          <p15:clr>
            <a:srgbClr val="A4A3A4"/>
          </p15:clr>
        </p15:guide>
        <p15:guide id="5" pos="6630" userDrawn="1">
          <p15:clr>
            <a:srgbClr val="A4A3A4"/>
          </p15:clr>
        </p15:guide>
        <p15:guide id="6" pos="3545" userDrawn="1">
          <p15:clr>
            <a:srgbClr val="A4A3A4"/>
          </p15:clr>
        </p15:guide>
        <p15:guide id="7" pos="3953" userDrawn="1">
          <p15:clr>
            <a:srgbClr val="A4A3A4"/>
          </p15:clr>
        </p15:guide>
        <p15:guide id="8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B5D5"/>
    <a:srgbClr val="FFFFFF"/>
    <a:srgbClr val="73FEFF"/>
    <a:srgbClr val="7A81FF"/>
    <a:srgbClr val="0096FF"/>
    <a:srgbClr val="00FDFF"/>
    <a:srgbClr val="76D6FF"/>
    <a:srgbClr val="F6C143"/>
    <a:srgbClr val="275536"/>
    <a:srgbClr val="698C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63"/>
    <p:restoredTop sz="94655"/>
  </p:normalViewPr>
  <p:slideViewPr>
    <p:cSldViewPr snapToGrid="0" snapToObjects="1">
      <p:cViewPr varScale="1">
        <p:scale>
          <a:sx n="112" d="100"/>
          <a:sy n="112" d="100"/>
        </p:scale>
        <p:origin x="816" y="200"/>
      </p:cViewPr>
      <p:guideLst>
        <p:guide pos="166"/>
        <p:guide orient="horz" pos="346"/>
        <p:guide orient="horz" pos="3997"/>
        <p:guide pos="7514"/>
        <p:guide pos="6630"/>
        <p:guide pos="3545"/>
        <p:guide pos="395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Open Sans" panose="020B0606030504020204" pitchFamily="34" charset="0"/>
              </a:defRPr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Open Sans" panose="020B0606030504020204" pitchFamily="34" charset="0"/>
              </a:defRPr>
            </a:lvl1pPr>
          </a:lstStyle>
          <a:p>
            <a:fld id="{289D2618-057A-A541-B388-217B7607CE32}" type="datetimeFigureOut">
              <a:rPr lang="it-IT" smtClean="0"/>
              <a:pPr/>
              <a:t>10/03/24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Open Sans" panose="020B0606030504020204" pitchFamily="34" charset="0"/>
              </a:defRPr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Open Sans" panose="020B0606030504020204" pitchFamily="34" charset="0"/>
              </a:defRPr>
            </a:lvl1pPr>
          </a:lstStyle>
          <a:p>
            <a:fld id="{014C21A2-60AD-334E-9C41-2DC0EF94D362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1875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66917F-45B8-844E-A08C-0A84EBCB4E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A92088E-A2E5-1B40-B930-A1C777F22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F9F521F-43A9-E64D-80A9-92042078AF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E5C34D8-DAE5-1442-A238-7830BB530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CED46DA-2940-B347-BA42-539F38B67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5613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0344A0-E3CB-9142-9F20-A199C00CE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A222FB2-8118-724C-937E-DD4BE19C2B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AECAC4A-872F-A546-8132-996DEEF6A1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CBAC3C4-B470-F041-A7FB-B68379CAA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245F620-7670-5443-8A6F-E97921ACB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00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61B0A3-4B74-854E-AA21-B9320E015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953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E0748E1-417D-D444-A649-115A7A57A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29610"/>
            <a:ext cx="10515600" cy="223305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42C4902-302F-DD40-B41A-CB3B0BBF38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BEDF8F6-2478-A345-86CE-263C92F87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D24A09-0147-EF4D-BF73-1E65F278C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9552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664292-D0E6-D341-B154-EC70C0C0C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9B65797-ED89-5A4D-BDBC-259C7552E2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D0A6736-1641-BC45-A2C7-CFCF077BEA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AAEF0D6-7CD6-F849-BF19-BB84FCB891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DD8B44C-12FC-AF4D-B37B-B8140151B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4743896-F6B8-9947-BE63-2B2C4C0D4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9167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A90186-9173-2544-9015-817BDBD13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327A52C-450B-FD4E-A736-C6FF1EB632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BB63EE2-01EC-9245-950E-9AC059E03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357FA33-9734-874C-991E-47C6070B1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5883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3C4DD10-03F4-8D4E-8CEA-DD00CF88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BDFA2A2-60D4-8241-B391-1E99B8FDF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F3A6B78-DD91-3F4B-81C2-37CD01073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4577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1249F3-8563-B848-829F-0913562C8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F4FC632-E4D9-474A-B216-12EEDEE955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5FC1A5D-67C8-3949-8E8E-4E0EAA12C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2B296A6-1CBA-9A40-A038-4627496A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631A18F-A3F5-884F-A4F6-CE86DF4B7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C005375-C923-924C-97AE-7EECB9FDC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5256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5729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E4DE853-B1D4-CF4A-811E-CE5CCB562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FC85B27-AA28-254F-B7D8-F41B1E375E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905486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7" r:id="rId7"/>
    <p:sldLayoutId id="2147483658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0.png"/><Relationship Id="rId7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13.emf"/><Relationship Id="rId7" Type="http://schemas.openxmlformats.org/officeDocument/2006/relationships/image" Target="../media/image1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8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5.png"/><Relationship Id="rId5" Type="http://schemas.openxmlformats.org/officeDocument/2006/relationships/image" Target="../media/image14.emf"/><Relationship Id="rId10" Type="http://schemas.openxmlformats.org/officeDocument/2006/relationships/image" Target="../media/image4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doi.org/10.1016/j.tecto.2023.230005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2.png"/><Relationship Id="rId7" Type="http://schemas.openxmlformats.org/officeDocument/2006/relationships/image" Target="../media/image25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4C7FD-0966-3D43-EAD3-4D3C85A624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1569" y="1755409"/>
            <a:ext cx="9144000" cy="2387600"/>
          </a:xfrm>
        </p:spPr>
        <p:txBody>
          <a:bodyPr>
            <a:normAutofit/>
          </a:bodyPr>
          <a:lstStyle/>
          <a:p>
            <a:r>
              <a:rPr lang="en-US" b="1" dirty="0"/>
              <a:t>TCS</a:t>
            </a:r>
            <a:r>
              <a:rPr lang="pl-PL" b="1" dirty="0"/>
              <a:t> </a:t>
            </a:r>
            <a:r>
              <a:rPr lang="pl-PL" b="1" dirty="0" err="1"/>
              <a:t>Anthropogenic</a:t>
            </a:r>
            <a:r>
              <a:rPr lang="pl-PL" b="1" dirty="0"/>
              <a:t> </a:t>
            </a:r>
            <a:r>
              <a:rPr lang="pl-PL" b="1" dirty="0" err="1"/>
              <a:t>Hazards</a:t>
            </a:r>
            <a:endParaRPr lang="en-IT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143831-96CF-039B-1A76-328F9BA5C5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29919"/>
            <a:ext cx="9144000" cy="1655762"/>
          </a:xfrm>
        </p:spPr>
        <p:txBody>
          <a:bodyPr/>
          <a:lstStyle/>
          <a:p>
            <a:r>
              <a:rPr lang="en-US" b="1" dirty="0"/>
              <a:t>EPOS Days</a:t>
            </a:r>
            <a:endParaRPr lang="pl-PL" b="1" dirty="0"/>
          </a:p>
          <a:p>
            <a:r>
              <a:rPr lang="pl-PL" dirty="0"/>
              <a:t>Rome • 11.03.2024 - 14.03.2024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539663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8BF4D3-79B5-4B47-9A12-31739D78FF88}"/>
              </a:ext>
            </a:extLst>
          </p:cNvPr>
          <p:cNvSpPr txBox="1"/>
          <p:nvPr/>
        </p:nvSpPr>
        <p:spPr>
          <a:xfrm>
            <a:off x="2337333" y="286317"/>
            <a:ext cx="8341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>
                <a:solidFill>
                  <a:srgbClr val="275536"/>
                </a:solidFill>
              </a:rPr>
              <a:t>TCS </a:t>
            </a:r>
            <a:r>
              <a:rPr lang="pl-PL" sz="2800" b="1" i="1" dirty="0">
                <a:solidFill>
                  <a:srgbClr val="275536"/>
                </a:solidFill>
              </a:rPr>
              <a:t>AH INTEGRATED INFRASTRUCTURE – DATA NODES</a:t>
            </a:r>
            <a:endParaRPr lang="it-IT" sz="2800" b="1" i="1" dirty="0">
              <a:solidFill>
                <a:srgbClr val="275536"/>
              </a:solidFill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5584B67-7600-4479-819F-DEC9F2310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08" y="1971413"/>
            <a:ext cx="3476818" cy="407705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2A8FCF1-D104-4650-9943-EE533C2E1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4345" y="886370"/>
            <a:ext cx="809738" cy="93358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246DC8DD-4F24-4AAE-8669-D92D4D9C17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416" y="3519500"/>
            <a:ext cx="295316" cy="181000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7905D3BE-CAD3-4587-B68A-7D0AB3F53D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3549" y="1334432"/>
            <a:ext cx="6857325" cy="4495917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8AA397C3-6D91-4821-9CFF-92CF66D49B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4126" y="3386095"/>
            <a:ext cx="857370" cy="352474"/>
          </a:xfrm>
          <a:prstGeom prst="rect">
            <a:avLst/>
          </a:prstGeom>
        </p:spPr>
      </p:pic>
      <p:sp>
        <p:nvSpPr>
          <p:cNvPr id="29" name="pole tekstowe 28">
            <a:extLst>
              <a:ext uri="{FF2B5EF4-FFF2-40B4-BE49-F238E27FC236}">
                <a16:creationId xmlns:a16="http://schemas.microsoft.com/office/drawing/2014/main" id="{DA829EA1-B68F-4B94-AB20-4602320EC9D2}"/>
              </a:ext>
            </a:extLst>
          </p:cNvPr>
          <p:cNvSpPr txBox="1"/>
          <p:nvPr/>
        </p:nvSpPr>
        <p:spPr>
          <a:xfrm>
            <a:off x="4596937" y="5790232"/>
            <a:ext cx="33138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dirty="0">
                <a:solidFill>
                  <a:srgbClr val="002060"/>
                </a:solidFill>
              </a:rPr>
              <a:t>https://episodesplatform.eu/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D764ABF3-6F7D-4E4B-A54C-26F02A3E2B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1" y="695804"/>
            <a:ext cx="1063620" cy="381131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611585F3-9E71-478E-8676-6E846EC245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438" y="5878456"/>
            <a:ext cx="696871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751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8BF4D3-79B5-4B47-9A12-31739D78FF88}"/>
              </a:ext>
            </a:extLst>
          </p:cNvPr>
          <p:cNvSpPr txBox="1"/>
          <p:nvPr/>
        </p:nvSpPr>
        <p:spPr>
          <a:xfrm>
            <a:off x="1292559" y="175580"/>
            <a:ext cx="9725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>
                <a:solidFill>
                  <a:srgbClr val="275536"/>
                </a:solidFill>
              </a:rPr>
              <a:t>TCS </a:t>
            </a:r>
            <a:r>
              <a:rPr lang="pl-PL" sz="2800" b="1" i="1" dirty="0">
                <a:solidFill>
                  <a:srgbClr val="275536"/>
                </a:solidFill>
              </a:rPr>
              <a:t>AH INTEGRATED INFRASTRUCTURE – EPISODES PLATFORM</a:t>
            </a:r>
            <a:endParaRPr lang="it-IT" sz="2800" b="1" i="1" dirty="0">
              <a:solidFill>
                <a:srgbClr val="275536"/>
              </a:solidFill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EE64B384-4526-4AD3-8CCD-D4E627EA7CB3}"/>
              </a:ext>
            </a:extLst>
          </p:cNvPr>
          <p:cNvSpPr txBox="1"/>
          <p:nvPr/>
        </p:nvSpPr>
        <p:spPr>
          <a:xfrm>
            <a:off x="1561744" y="1079483"/>
            <a:ext cx="57702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i="1" dirty="0" err="1">
                <a:solidFill>
                  <a:schemeClr val="accent6">
                    <a:lumMod val="50000"/>
                  </a:schemeClr>
                </a:solidFill>
              </a:rPr>
              <a:t>Episodes</a:t>
            </a:r>
            <a:r>
              <a:rPr lang="pl-PL" dirty="0">
                <a:solidFill>
                  <a:schemeClr val="accent6">
                    <a:lumMod val="50000"/>
                  </a:schemeClr>
                </a:solidFill>
              </a:rPr>
              <a:t> -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Sets of time-correlated seismic, technological,</a:t>
            </a:r>
            <a:endParaRPr lang="pl-PL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and other relevant geo-data that relate comprehensively</a:t>
            </a:r>
            <a:endParaRPr lang="pl-PL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anthropogenic seismic processes to their industrial causes</a:t>
            </a: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93F42A6F-370C-4FA8-844B-E9F7F7D18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182" y="1927699"/>
            <a:ext cx="5847126" cy="4168699"/>
          </a:xfrm>
          <a:prstGeom prst="rect">
            <a:avLst/>
          </a:prstGeom>
        </p:spPr>
      </p:pic>
      <p:sp>
        <p:nvSpPr>
          <p:cNvPr id="26" name="Prostokąt zaokrąglony 16">
            <a:extLst>
              <a:ext uri="{FF2B5EF4-FFF2-40B4-BE49-F238E27FC236}">
                <a16:creationId xmlns:a16="http://schemas.microsoft.com/office/drawing/2014/main" id="{9EF5701E-FCEC-4343-AA9E-ECFA3573BFD3}"/>
              </a:ext>
            </a:extLst>
          </p:cNvPr>
          <p:cNvSpPr/>
          <p:nvPr/>
        </p:nvSpPr>
        <p:spPr>
          <a:xfrm>
            <a:off x="7147420" y="1004724"/>
            <a:ext cx="4974149" cy="458590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ü"/>
            </a:pPr>
            <a:endParaRPr lang="pl-PL" b="1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b="1" i="1" dirty="0">
                <a:solidFill>
                  <a:schemeClr val="accent5">
                    <a:lumMod val="50000"/>
                  </a:schemeClr>
                </a:solidFill>
              </a:rPr>
              <a:t>Open </a:t>
            </a:r>
            <a:r>
              <a:rPr lang="pl-PL" b="1" i="1" dirty="0" err="1">
                <a:solidFill>
                  <a:schemeClr val="accent5">
                    <a:lumMod val="50000"/>
                  </a:schemeClr>
                </a:solidFill>
              </a:rPr>
              <a:t>access</a:t>
            </a:r>
            <a:r>
              <a:rPr lang="pl-PL" b="1" i="1" dirty="0">
                <a:solidFill>
                  <a:schemeClr val="accent5">
                    <a:lumMod val="50000"/>
                  </a:schemeClr>
                </a:solidFill>
              </a:rPr>
              <a:t> to data and </a:t>
            </a:r>
            <a:r>
              <a:rPr lang="pl-PL" b="1" i="1" dirty="0" err="1">
                <a:solidFill>
                  <a:schemeClr val="accent5">
                    <a:lumMod val="50000"/>
                  </a:schemeClr>
                </a:solidFill>
              </a:rPr>
              <a:t>applications</a:t>
            </a:r>
            <a:endParaRPr lang="pl-PL" b="1" i="1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b="1" i="1" dirty="0">
                <a:solidFill>
                  <a:schemeClr val="accent5">
                    <a:lumMod val="50000"/>
                  </a:schemeClr>
                </a:solidFill>
              </a:rPr>
              <a:t>42 </a:t>
            </a:r>
            <a:r>
              <a:rPr lang="pl-PL" b="1" i="1" dirty="0" err="1">
                <a:solidFill>
                  <a:schemeClr val="accent5">
                    <a:lumMod val="50000"/>
                  </a:schemeClr>
                </a:solidFill>
              </a:rPr>
              <a:t>worldwide</a:t>
            </a:r>
            <a:r>
              <a:rPr lang="pl-PL" b="1" i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pl-PL" b="1" i="1" dirty="0" err="1">
                <a:solidFill>
                  <a:schemeClr val="accent5">
                    <a:lumMod val="50000"/>
                  </a:schemeClr>
                </a:solidFill>
              </a:rPr>
              <a:t>multidisciplinary</a:t>
            </a:r>
            <a:r>
              <a:rPr lang="pl-PL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l-PL" b="1" i="1" dirty="0" err="1">
                <a:solidFill>
                  <a:schemeClr val="accent5">
                    <a:lumMod val="50000"/>
                  </a:schemeClr>
                </a:solidFill>
              </a:rPr>
              <a:t>datasets</a:t>
            </a:r>
            <a:r>
              <a:rPr lang="pl-PL" b="1" i="1" dirty="0">
                <a:solidFill>
                  <a:schemeClr val="accent5">
                    <a:lumMod val="50000"/>
                  </a:schemeClr>
                </a:solidFill>
              </a:rPr>
              <a:t> - </a:t>
            </a:r>
            <a:r>
              <a:rPr lang="en-US" b="1" i="1" dirty="0">
                <a:solidFill>
                  <a:schemeClr val="accent5">
                    <a:lumMod val="50000"/>
                  </a:schemeClr>
                </a:solidFill>
              </a:rPr>
              <a:t>episodes,</a:t>
            </a:r>
            <a:r>
              <a:rPr lang="pl-PL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1800" b="1" i="1" dirty="0">
                <a:solidFill>
                  <a:schemeClr val="accent5">
                    <a:lumMod val="50000"/>
                  </a:schemeClr>
                </a:solidFill>
              </a:rPr>
              <a:t>72 </a:t>
            </a:r>
            <a:r>
              <a:rPr lang="pl-PL" sz="1800" b="1" i="1" dirty="0" err="1">
                <a:solidFill>
                  <a:schemeClr val="accent5">
                    <a:lumMod val="50000"/>
                  </a:schemeClr>
                </a:solidFill>
              </a:rPr>
              <a:t>dedicated</a:t>
            </a:r>
            <a:r>
              <a:rPr lang="pl-PL" sz="1800" b="1" i="1" dirty="0">
                <a:solidFill>
                  <a:schemeClr val="accent5">
                    <a:lumMod val="50000"/>
                  </a:schemeClr>
                </a:solidFill>
              </a:rPr>
              <a:t> services (8 </a:t>
            </a:r>
            <a:r>
              <a:rPr lang="pl-PL" sz="1800" b="1" i="1" dirty="0" err="1">
                <a:solidFill>
                  <a:schemeClr val="accent5">
                    <a:lumMod val="50000"/>
                  </a:schemeClr>
                </a:solidFill>
              </a:rPr>
              <a:t>categories</a:t>
            </a:r>
            <a:r>
              <a:rPr lang="pl-PL" sz="1800" b="1" i="1" dirty="0">
                <a:solidFill>
                  <a:schemeClr val="accent5">
                    <a:lumMod val="50000"/>
                  </a:schemeClr>
                </a:solidFill>
              </a:rPr>
              <a:t> of </a:t>
            </a:r>
            <a:r>
              <a:rPr lang="en-US" sz="1800" b="1" i="1" dirty="0">
                <a:solidFill>
                  <a:schemeClr val="accent5">
                    <a:lumMod val="50000"/>
                  </a:schemeClr>
                </a:solidFill>
              </a:rPr>
              <a:t>applications</a:t>
            </a:r>
            <a:r>
              <a:rPr lang="pl-PL" sz="1800" b="1" i="1" dirty="0">
                <a:solidFill>
                  <a:schemeClr val="accent5">
                    <a:lumMod val="50000"/>
                  </a:schemeClr>
                </a:solidFill>
              </a:rPr>
              <a:t> and software </a:t>
            </a:r>
            <a:r>
              <a:rPr lang="pl-PL" sz="1800" b="1" i="1" dirty="0" err="1">
                <a:solidFill>
                  <a:schemeClr val="accent5">
                    <a:lumMod val="50000"/>
                  </a:schemeClr>
                </a:solidFill>
              </a:rPr>
              <a:t>tools</a:t>
            </a:r>
            <a:r>
              <a:rPr lang="pl-PL" sz="1800" b="1" i="1" dirty="0">
                <a:solidFill>
                  <a:schemeClr val="accent5">
                    <a:lumMod val="50000"/>
                  </a:schemeClr>
                </a:solidFill>
              </a:rPr>
              <a:t>)</a:t>
            </a:r>
            <a:r>
              <a:rPr lang="en-US" sz="1800" b="1" i="1" dirty="0">
                <a:solidFill>
                  <a:schemeClr val="accent5">
                    <a:lumMod val="50000"/>
                  </a:schemeClr>
                </a:solidFill>
              </a:rPr>
              <a:t>,</a:t>
            </a:r>
            <a:endParaRPr lang="pl-PL" sz="1800" b="1" i="1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b="1" i="1" dirty="0" err="1">
                <a:solidFill>
                  <a:schemeClr val="accent5">
                    <a:lumMod val="50000"/>
                  </a:schemeClr>
                </a:solidFill>
              </a:rPr>
              <a:t>U</a:t>
            </a:r>
            <a:r>
              <a:rPr lang="pl-PL" sz="1800" b="1" i="1" dirty="0" err="1">
                <a:solidFill>
                  <a:schemeClr val="accent5">
                    <a:lumMod val="50000"/>
                  </a:schemeClr>
                </a:solidFill>
              </a:rPr>
              <a:t>ser’s</a:t>
            </a:r>
            <a:r>
              <a:rPr lang="pl-PL" sz="1800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800" b="1" i="1" dirty="0">
                <a:solidFill>
                  <a:schemeClr val="accent5">
                    <a:lumMod val="50000"/>
                  </a:schemeClr>
                </a:solidFill>
              </a:rPr>
              <a:t>workspace</a:t>
            </a:r>
            <a:r>
              <a:rPr lang="pl-PL" sz="1800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1800" b="1" i="1" dirty="0">
                <a:solidFill>
                  <a:schemeClr val="accent5">
                    <a:lumMod val="50000"/>
                  </a:schemeClr>
                </a:solidFill>
              </a:rPr>
              <a:t>Virtual </a:t>
            </a:r>
            <a:r>
              <a:rPr lang="pl-PL" sz="1800" b="1" i="1" dirty="0" err="1">
                <a:solidFill>
                  <a:schemeClr val="accent5">
                    <a:lumMod val="50000"/>
                  </a:schemeClr>
                </a:solidFill>
              </a:rPr>
              <a:t>laboratory</a:t>
            </a:r>
            <a:r>
              <a:rPr lang="pl-PL" sz="1800" b="1" i="1" dirty="0">
                <a:solidFill>
                  <a:schemeClr val="accent5">
                    <a:lumMod val="50000"/>
                  </a:schemeClr>
                </a:solidFill>
              </a:rPr>
              <a:t> for data </a:t>
            </a:r>
            <a:r>
              <a:rPr lang="pl-PL" sz="1800" b="1" i="1" dirty="0" err="1">
                <a:solidFill>
                  <a:schemeClr val="accent5">
                    <a:lumMod val="50000"/>
                  </a:schemeClr>
                </a:solidFill>
              </a:rPr>
              <a:t>computation</a:t>
            </a:r>
            <a:r>
              <a:rPr lang="en-US" sz="1800" b="1" i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endParaRPr lang="pl-PL" sz="1800" b="1" i="1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800" b="1" i="1" dirty="0">
                <a:solidFill>
                  <a:schemeClr val="accent5">
                    <a:lumMod val="50000"/>
                  </a:schemeClr>
                </a:solidFill>
              </a:rPr>
              <a:t>HPC,</a:t>
            </a:r>
            <a:endParaRPr lang="pl-PL" sz="1800" b="1" i="1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1800" b="1" i="1" dirty="0">
                <a:solidFill>
                  <a:schemeClr val="accent5">
                    <a:lumMod val="50000"/>
                  </a:schemeClr>
                </a:solidFill>
              </a:rPr>
              <a:t>C</a:t>
            </a:r>
            <a:r>
              <a:rPr lang="en-US" sz="1800" b="1" i="1" dirty="0" err="1">
                <a:solidFill>
                  <a:schemeClr val="accent5">
                    <a:lumMod val="50000"/>
                  </a:schemeClr>
                </a:solidFill>
              </a:rPr>
              <a:t>ollaboration</a:t>
            </a:r>
            <a:r>
              <a:rPr lang="en-US" sz="1800" b="1" i="1" dirty="0">
                <a:solidFill>
                  <a:schemeClr val="accent5">
                    <a:lumMod val="50000"/>
                  </a:schemeClr>
                </a:solidFill>
              </a:rPr>
              <a:t> functionalities,</a:t>
            </a:r>
            <a:r>
              <a:rPr lang="pl-PL" sz="1800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1800" b="1" i="1" dirty="0">
                <a:solidFill>
                  <a:schemeClr val="accent5">
                    <a:lumMod val="50000"/>
                  </a:schemeClr>
                </a:solidFill>
              </a:rPr>
              <a:t>D</a:t>
            </a:r>
            <a:r>
              <a:rPr lang="en-US" sz="1800" b="1" i="1" dirty="0" err="1">
                <a:solidFill>
                  <a:schemeClr val="accent5">
                    <a:lumMod val="50000"/>
                  </a:schemeClr>
                </a:solidFill>
              </a:rPr>
              <a:t>ocument</a:t>
            </a:r>
            <a:r>
              <a:rPr lang="en-US" sz="1800" b="1" i="1" dirty="0">
                <a:solidFill>
                  <a:schemeClr val="accent5">
                    <a:lumMod val="50000"/>
                  </a:schemeClr>
                </a:solidFill>
              </a:rPr>
              <a:t> repository</a:t>
            </a:r>
            <a:endParaRPr lang="pl-PL" sz="1800" b="1" i="1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b="1" i="1" dirty="0">
                <a:solidFill>
                  <a:schemeClr val="accent5">
                    <a:lumMod val="50000"/>
                  </a:schemeClr>
                </a:solidFill>
              </a:rPr>
              <a:t> 4 </a:t>
            </a:r>
            <a:r>
              <a:rPr lang="pl-PL" b="1" i="1" dirty="0" err="1">
                <a:solidFill>
                  <a:schemeClr val="accent5">
                    <a:lumMod val="50000"/>
                  </a:schemeClr>
                </a:solidFill>
              </a:rPr>
              <a:t>languages</a:t>
            </a:r>
            <a:r>
              <a:rPr lang="pl-PL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l-PL" b="1" i="1" dirty="0" err="1">
                <a:solidFill>
                  <a:schemeClr val="accent5">
                    <a:lumMod val="50000"/>
                  </a:schemeClr>
                </a:solidFill>
              </a:rPr>
              <a:t>versions</a:t>
            </a:r>
            <a:r>
              <a:rPr lang="pl-PL" b="1" i="1" dirty="0">
                <a:solidFill>
                  <a:schemeClr val="accent5">
                    <a:lumMod val="50000"/>
                  </a:schemeClr>
                </a:solidFill>
              </a:rPr>
              <a:t>: English, French, </a:t>
            </a:r>
            <a:r>
              <a:rPr lang="pl-PL" b="1" i="1" dirty="0" err="1">
                <a:solidFill>
                  <a:schemeClr val="accent5">
                    <a:lumMod val="50000"/>
                  </a:schemeClr>
                </a:solidFill>
              </a:rPr>
              <a:t>Polish</a:t>
            </a:r>
            <a:r>
              <a:rPr lang="pl-PL" b="1" i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pl-PL" b="1" i="1" dirty="0" err="1">
                <a:solidFill>
                  <a:schemeClr val="accent5">
                    <a:lumMod val="50000"/>
                  </a:schemeClr>
                </a:solidFill>
              </a:rPr>
              <a:t>Italian</a:t>
            </a:r>
            <a:endParaRPr lang="pl-PL" b="1" i="1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b="1" i="1" dirty="0">
                <a:solidFill>
                  <a:schemeClr val="accent5">
                    <a:lumMod val="50000"/>
                  </a:schemeClr>
                </a:solidFill>
              </a:rPr>
              <a:t>Integration of </a:t>
            </a:r>
            <a:r>
              <a:rPr lang="pl-PL" b="1" i="1" dirty="0" err="1">
                <a:solidFill>
                  <a:schemeClr val="accent5">
                    <a:lumMod val="50000"/>
                  </a:schemeClr>
                </a:solidFill>
              </a:rPr>
              <a:t>new</a:t>
            </a:r>
            <a:r>
              <a:rPr lang="pl-PL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l-PL" b="1" i="1" dirty="0" err="1">
                <a:solidFill>
                  <a:schemeClr val="accent5">
                    <a:lumMod val="50000"/>
                  </a:schemeClr>
                </a:solidFill>
              </a:rPr>
              <a:t>multi-scale</a:t>
            </a:r>
            <a:r>
              <a:rPr lang="pl-PL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l-PL" b="1" i="1" dirty="0" err="1">
                <a:solidFill>
                  <a:schemeClr val="accent5">
                    <a:lumMod val="50000"/>
                  </a:schemeClr>
                </a:solidFill>
              </a:rPr>
              <a:t>episodes</a:t>
            </a:r>
            <a:r>
              <a:rPr lang="pl-PL" b="1" i="1" dirty="0">
                <a:solidFill>
                  <a:schemeClr val="accent5">
                    <a:lumMod val="50000"/>
                  </a:schemeClr>
                </a:solidFill>
              </a:rPr>
              <a:t> and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b="1" i="1" dirty="0" err="1">
                <a:solidFill>
                  <a:schemeClr val="accent5">
                    <a:lumMod val="50000"/>
                  </a:schemeClr>
                </a:solidFill>
              </a:rPr>
              <a:t>setting</a:t>
            </a:r>
            <a:r>
              <a:rPr lang="pl-PL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l-PL" b="1" i="1" dirty="0" err="1">
                <a:solidFill>
                  <a:schemeClr val="accent5">
                    <a:lumMod val="50000"/>
                  </a:schemeClr>
                </a:solidFill>
              </a:rPr>
              <a:t>up</a:t>
            </a:r>
            <a:r>
              <a:rPr lang="pl-PL" b="1" i="1" dirty="0">
                <a:solidFill>
                  <a:schemeClr val="accent5">
                    <a:lumMod val="50000"/>
                  </a:schemeClr>
                </a:solidFill>
              </a:rPr>
              <a:t> of </a:t>
            </a:r>
            <a:r>
              <a:rPr lang="pl-PL" b="1" i="1" dirty="0" err="1">
                <a:solidFill>
                  <a:schemeClr val="accent5">
                    <a:lumMod val="50000"/>
                  </a:schemeClr>
                </a:solidFill>
              </a:rPr>
              <a:t>new</a:t>
            </a:r>
            <a:r>
              <a:rPr lang="pl-PL" b="1" i="1" dirty="0">
                <a:solidFill>
                  <a:schemeClr val="accent5">
                    <a:lumMod val="50000"/>
                  </a:schemeClr>
                </a:solidFill>
              </a:rPr>
              <a:t> Data </a:t>
            </a:r>
            <a:r>
              <a:rPr lang="pl-PL" b="1" i="1" dirty="0" err="1">
                <a:solidFill>
                  <a:schemeClr val="accent5">
                    <a:lumMod val="50000"/>
                  </a:schemeClr>
                </a:solidFill>
              </a:rPr>
              <a:t>Nodes</a:t>
            </a:r>
            <a:r>
              <a:rPr lang="pl-PL" b="1" i="1" dirty="0">
                <a:solidFill>
                  <a:schemeClr val="accent5">
                    <a:lumMod val="50000"/>
                  </a:schemeClr>
                </a:solidFill>
              </a:rPr>
              <a:t> in 2024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l-PL" sz="1800" b="1" dirty="0">
              <a:solidFill>
                <a:schemeClr val="bg1"/>
              </a:solidFill>
            </a:endParaRP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6021027A-3C2C-476D-A18B-9078295F3EDD}"/>
              </a:ext>
            </a:extLst>
          </p:cNvPr>
          <p:cNvSpPr txBox="1"/>
          <p:nvPr/>
        </p:nvSpPr>
        <p:spPr>
          <a:xfrm>
            <a:off x="3006405" y="6039742"/>
            <a:ext cx="32696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dirty="0">
                <a:solidFill>
                  <a:srgbClr val="002060"/>
                </a:solidFill>
              </a:rPr>
              <a:t>https://episodesplatform.eu/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1D6D34FA-6E76-4EF2-8004-7DBF6C86B3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2" y="5773232"/>
            <a:ext cx="696871" cy="646331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83345FE0-95E5-4A7D-B184-FE30C849CB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22" y="691325"/>
            <a:ext cx="1063620" cy="381131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26E328C9-FF96-4DEF-BF34-979493514C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92"/>
          <a:stretch/>
        </p:blipFill>
        <p:spPr>
          <a:xfrm>
            <a:off x="6524765" y="5773232"/>
            <a:ext cx="5487343" cy="81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922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8BF4D3-79B5-4B47-9A12-31739D78FF88}"/>
              </a:ext>
            </a:extLst>
          </p:cNvPr>
          <p:cNvSpPr txBox="1"/>
          <p:nvPr/>
        </p:nvSpPr>
        <p:spPr>
          <a:xfrm>
            <a:off x="1454202" y="242521"/>
            <a:ext cx="9502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>
                <a:solidFill>
                  <a:srgbClr val="275536"/>
                </a:solidFill>
              </a:rPr>
              <a:t>TCS </a:t>
            </a:r>
            <a:r>
              <a:rPr lang="pl-PL" sz="2800" b="1" i="1" dirty="0">
                <a:solidFill>
                  <a:srgbClr val="275536"/>
                </a:solidFill>
              </a:rPr>
              <a:t>AH INFRASTRUCTURE - EPISODES PLATFORM STATISTICS</a:t>
            </a:r>
            <a:endParaRPr lang="it-IT" sz="2800" b="1" i="1" dirty="0">
              <a:solidFill>
                <a:srgbClr val="275536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A3B71CE-93D0-4DE8-9B59-66A1FB223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792" y="999946"/>
            <a:ext cx="9220502" cy="4963252"/>
          </a:xfrm>
          <a:prstGeom prst="rect">
            <a:avLst/>
          </a:prstGeom>
        </p:spPr>
      </p:pic>
      <p:sp>
        <p:nvSpPr>
          <p:cNvPr id="7" name="Prostokąt zaokrąglony 16">
            <a:extLst>
              <a:ext uri="{FF2B5EF4-FFF2-40B4-BE49-F238E27FC236}">
                <a16:creationId xmlns:a16="http://schemas.microsoft.com/office/drawing/2014/main" id="{EF9D5BE7-A605-4700-A863-91970669A573}"/>
              </a:ext>
            </a:extLst>
          </p:cNvPr>
          <p:cNvSpPr/>
          <p:nvPr/>
        </p:nvSpPr>
        <p:spPr>
          <a:xfrm>
            <a:off x="10670796" y="999947"/>
            <a:ext cx="1431875" cy="4901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i="1" dirty="0" err="1"/>
              <a:t>over</a:t>
            </a:r>
            <a:r>
              <a:rPr lang="pl-PL" i="1" dirty="0"/>
              <a:t> </a:t>
            </a:r>
            <a:r>
              <a:rPr lang="pl-PL" sz="1600" i="1" dirty="0"/>
              <a:t>1800 </a:t>
            </a:r>
            <a:r>
              <a:rPr lang="pl-PL" sz="1600" i="1" dirty="0" err="1"/>
              <a:t>users</a:t>
            </a:r>
            <a:r>
              <a:rPr lang="pl-PL" sz="1600" i="1" dirty="0"/>
              <a:t> from 66 </a:t>
            </a:r>
            <a:r>
              <a:rPr lang="pl-PL" sz="1600" i="1" dirty="0" err="1"/>
              <a:t>countries</a:t>
            </a:r>
            <a:r>
              <a:rPr lang="pl-PL" sz="1600" i="1" dirty="0"/>
              <a:t>,</a:t>
            </a:r>
          </a:p>
          <a:p>
            <a:endParaRPr lang="pl-PL" sz="1600" i="1" dirty="0"/>
          </a:p>
          <a:p>
            <a:r>
              <a:rPr lang="pl-PL" sz="1600" i="1" dirty="0"/>
              <a:t>1255 </a:t>
            </a:r>
            <a:r>
              <a:rPr lang="pl-PL" sz="1600" i="1" dirty="0" err="1"/>
              <a:t>users</a:t>
            </a:r>
            <a:r>
              <a:rPr lang="pl-PL" sz="1600" i="1" dirty="0"/>
              <a:t> with </a:t>
            </a:r>
            <a:r>
              <a:rPr lang="pl-PL" sz="1600" i="1" dirty="0" err="1"/>
              <a:t>institutional</a:t>
            </a:r>
            <a:r>
              <a:rPr lang="pl-PL" sz="1600" i="1" dirty="0"/>
              <a:t> </a:t>
            </a:r>
            <a:r>
              <a:rPr lang="pl-PL" sz="1600" i="1" dirty="0" err="1"/>
              <a:t>affiliations</a:t>
            </a:r>
            <a:r>
              <a:rPr lang="pl-PL" sz="1600" i="1" dirty="0"/>
              <a:t> from 442 </a:t>
            </a:r>
            <a:r>
              <a:rPr lang="pl-PL" sz="1600" i="1" dirty="0" err="1"/>
              <a:t>institutions</a:t>
            </a:r>
            <a:endParaRPr lang="pl-PL" sz="1600" i="1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34D06309-9F95-4D07-AC57-ACE257ADC329}"/>
              </a:ext>
            </a:extLst>
          </p:cNvPr>
          <p:cNvSpPr txBox="1"/>
          <p:nvPr/>
        </p:nvSpPr>
        <p:spPr>
          <a:xfrm>
            <a:off x="4756150" y="6118875"/>
            <a:ext cx="35160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002060"/>
                </a:solidFill>
              </a:rPr>
              <a:t>https://episodesplatform.eu/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F5C82DD6-4C9E-4BEF-A87A-5D1E02B04F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2" y="691325"/>
            <a:ext cx="1063620" cy="381131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8B9AD6AD-67AF-4FC3-8A47-190E83B0D5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2" y="5878456"/>
            <a:ext cx="696871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03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FA620451-8387-4EC5-8692-2AB1890BF8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249" y="3596321"/>
            <a:ext cx="2004788" cy="185939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E07089A-9F40-4178-BFFA-D215655D16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73" y="1635577"/>
            <a:ext cx="3904720" cy="1793423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E9884EAC-24D2-4836-B965-AEDDDE565C84}"/>
              </a:ext>
            </a:extLst>
          </p:cNvPr>
          <p:cNvSpPr txBox="1"/>
          <p:nvPr/>
        </p:nvSpPr>
        <p:spPr>
          <a:xfrm>
            <a:off x="5883788" y="2418050"/>
            <a:ext cx="4043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dirty="0">
                <a:cs typeface="Aharoni" panose="02010803020104030203" pitchFamily="2" charset="-79"/>
              </a:rPr>
              <a:t>EpisodesPlatform.eu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93121076-C3C4-4001-AEA7-16679C13BDCF}"/>
              </a:ext>
            </a:extLst>
          </p:cNvPr>
          <p:cNvSpPr txBox="1"/>
          <p:nvPr/>
        </p:nvSpPr>
        <p:spPr>
          <a:xfrm>
            <a:off x="5883788" y="4202851"/>
            <a:ext cx="3632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cs typeface="Aharoni" panose="02010803020104030203" pitchFamily="2" charset="-79"/>
              </a:rPr>
              <a:t>tcs.ah-epos.eu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33B0FF28-0EBF-4A99-BD53-7847B5E58400}"/>
              </a:ext>
            </a:extLst>
          </p:cNvPr>
          <p:cNvSpPr txBox="1"/>
          <p:nvPr/>
        </p:nvSpPr>
        <p:spPr>
          <a:xfrm>
            <a:off x="1597516" y="448112"/>
            <a:ext cx="8657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i="1" dirty="0" err="1">
                <a:solidFill>
                  <a:schemeClr val="accent6">
                    <a:lumMod val="50000"/>
                  </a:schemeClr>
                </a:solidFill>
              </a:rPr>
              <a:t>Please</a:t>
            </a:r>
            <a:r>
              <a:rPr lang="pl-PL" sz="28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800" b="1" i="1" dirty="0" err="1">
                <a:solidFill>
                  <a:schemeClr val="accent6">
                    <a:lumMod val="50000"/>
                  </a:schemeClr>
                </a:solidFill>
              </a:rPr>
              <a:t>accept</a:t>
            </a:r>
            <a:r>
              <a:rPr lang="pl-PL" sz="28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800" b="1" i="1" dirty="0" err="1">
                <a:solidFill>
                  <a:schemeClr val="accent6">
                    <a:lumMod val="50000"/>
                  </a:schemeClr>
                </a:solidFill>
              </a:rPr>
              <a:t>our</a:t>
            </a:r>
            <a:r>
              <a:rPr lang="pl-PL" sz="28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800" b="1" i="1" dirty="0" err="1">
                <a:solidFill>
                  <a:schemeClr val="accent6">
                    <a:lumMod val="50000"/>
                  </a:schemeClr>
                </a:solidFill>
              </a:rPr>
              <a:t>kind</a:t>
            </a:r>
            <a:r>
              <a:rPr lang="pl-PL" sz="28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800" b="1" i="1" dirty="0" err="1">
                <a:solidFill>
                  <a:schemeClr val="accent6">
                    <a:lumMod val="50000"/>
                  </a:schemeClr>
                </a:solidFill>
              </a:rPr>
              <a:t>invitation</a:t>
            </a:r>
            <a:r>
              <a:rPr lang="pl-PL" sz="2800" b="1" i="1" dirty="0">
                <a:solidFill>
                  <a:schemeClr val="accent6">
                    <a:lumMod val="50000"/>
                  </a:schemeClr>
                </a:solidFill>
              </a:rPr>
              <a:t> to </a:t>
            </a:r>
            <a:r>
              <a:rPr lang="pl-PL" sz="2800" b="1" i="1" dirty="0" err="1">
                <a:solidFill>
                  <a:schemeClr val="accent6">
                    <a:lumMod val="50000"/>
                  </a:schemeClr>
                </a:solidFill>
              </a:rPr>
              <a:t>visit</a:t>
            </a:r>
            <a:r>
              <a:rPr lang="pl-PL" sz="2800" b="1" i="1" dirty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024608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az 29">
            <a:extLst>
              <a:ext uri="{FF2B5EF4-FFF2-40B4-BE49-F238E27FC236}">
                <a16:creationId xmlns:a16="http://schemas.microsoft.com/office/drawing/2014/main" id="{8A072006-B345-44CB-85C5-73ABE9D658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96" t="8517" r="4216" b="41047"/>
          <a:stretch/>
        </p:blipFill>
        <p:spPr>
          <a:xfrm>
            <a:off x="6679796" y="3004707"/>
            <a:ext cx="1406726" cy="139238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8BF4D3-79B5-4B47-9A12-31739D78FF88}"/>
              </a:ext>
            </a:extLst>
          </p:cNvPr>
          <p:cNvSpPr txBox="1"/>
          <p:nvPr/>
        </p:nvSpPr>
        <p:spPr>
          <a:xfrm>
            <a:off x="459387" y="256935"/>
            <a:ext cx="11784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>
                <a:solidFill>
                  <a:srgbClr val="275536"/>
                </a:solidFill>
              </a:rPr>
              <a:t>TCS Participants attending the EPOS Days and role in the TCS</a:t>
            </a:r>
            <a:r>
              <a:rPr lang="pl-PL" sz="2800" b="1" i="1" dirty="0">
                <a:solidFill>
                  <a:srgbClr val="275536"/>
                </a:solidFill>
              </a:rPr>
              <a:t> AH</a:t>
            </a:r>
            <a:endParaRPr lang="it-IT" sz="2800" b="1" i="1" dirty="0">
              <a:solidFill>
                <a:srgbClr val="275536"/>
              </a:solidFill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3476CC34-A371-418B-99AA-D01A9A38BE2E}"/>
              </a:ext>
            </a:extLst>
          </p:cNvPr>
          <p:cNvSpPr txBox="1"/>
          <p:nvPr/>
        </p:nvSpPr>
        <p:spPr>
          <a:xfrm>
            <a:off x="2992130" y="4844496"/>
            <a:ext cx="24129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Helena Ciechowska</a:t>
            </a:r>
          </a:p>
          <a:p>
            <a:r>
              <a:rPr lang="pl-PL" dirty="0" err="1"/>
              <a:t>Early</a:t>
            </a:r>
            <a:r>
              <a:rPr lang="pl-PL" dirty="0"/>
              <a:t> </a:t>
            </a:r>
            <a:r>
              <a:rPr lang="pl-PL" dirty="0" err="1"/>
              <a:t>Career</a:t>
            </a:r>
            <a:r>
              <a:rPr lang="pl-PL" dirty="0"/>
              <a:t> </a:t>
            </a:r>
            <a:r>
              <a:rPr lang="pl-PL" dirty="0" err="1"/>
              <a:t>Researcher</a:t>
            </a:r>
            <a:endParaRPr lang="pl-PL" dirty="0"/>
          </a:p>
          <a:p>
            <a:r>
              <a:rPr lang="pl-PL" dirty="0" err="1"/>
              <a:t>PhD</a:t>
            </a:r>
            <a:r>
              <a:rPr lang="pl-PL" dirty="0"/>
              <a:t> </a:t>
            </a:r>
            <a:r>
              <a:rPr lang="pl-PL" dirty="0" err="1"/>
              <a:t>studies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IG PAS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A9F7EAF4-3231-47FA-941A-54EBD182115C}"/>
              </a:ext>
            </a:extLst>
          </p:cNvPr>
          <p:cNvSpPr txBox="1"/>
          <p:nvPr/>
        </p:nvSpPr>
        <p:spPr>
          <a:xfrm>
            <a:off x="8237972" y="2975767"/>
            <a:ext cx="2563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Agnieszka </a:t>
            </a:r>
            <a:r>
              <a:rPr lang="pl-PL" b="1" dirty="0" err="1"/>
              <a:t>Mtupa-Ndyaie</a:t>
            </a:r>
            <a:endParaRPr lang="pl-PL" b="1" dirty="0"/>
          </a:p>
          <a:p>
            <a:r>
              <a:rPr lang="pl-PL" dirty="0"/>
              <a:t>TCS AH IT </a:t>
            </a:r>
            <a:r>
              <a:rPr lang="pl-PL" dirty="0" err="1"/>
              <a:t>Specialist</a:t>
            </a:r>
            <a:r>
              <a:rPr lang="pl-PL" dirty="0"/>
              <a:t> 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7B8B0606-B645-4B44-832F-52858B80EE0C}"/>
              </a:ext>
            </a:extLst>
          </p:cNvPr>
          <p:cNvSpPr txBox="1"/>
          <p:nvPr/>
        </p:nvSpPr>
        <p:spPr>
          <a:xfrm>
            <a:off x="8162876" y="4796321"/>
            <a:ext cx="34757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Jan Kapłon</a:t>
            </a:r>
          </a:p>
          <a:p>
            <a:r>
              <a:rPr lang="pl-PL" dirty="0"/>
              <a:t>TCS AH </a:t>
            </a:r>
            <a:r>
              <a:rPr lang="pl-PL" dirty="0" err="1"/>
              <a:t>Consortium</a:t>
            </a:r>
            <a:r>
              <a:rPr lang="pl-PL" dirty="0"/>
              <a:t> Board </a:t>
            </a:r>
            <a:r>
              <a:rPr lang="pl-PL" dirty="0" err="1"/>
              <a:t>Member</a:t>
            </a:r>
            <a:endParaRPr lang="pl-PL" dirty="0"/>
          </a:p>
          <a:p>
            <a:r>
              <a:rPr lang="pl-PL" dirty="0" err="1"/>
              <a:t>UPWr</a:t>
            </a:r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301016D-025E-4C9D-9039-41F86BDFC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2" y="670028"/>
            <a:ext cx="1063620" cy="381131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4F451046-2A89-4F0C-A0ED-208D264463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521" y="5853396"/>
            <a:ext cx="696871" cy="646331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13AB61F4-A6EA-49F7-9921-9D4794E2AD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17" r="3270"/>
          <a:stretch/>
        </p:blipFill>
        <p:spPr>
          <a:xfrm>
            <a:off x="6679795" y="4796321"/>
            <a:ext cx="1406727" cy="1393484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BAEC631E-44F5-43DC-AC58-5A7F606276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61" t="2802" r="16043" b="26620"/>
          <a:stretch/>
        </p:blipFill>
        <p:spPr>
          <a:xfrm>
            <a:off x="1506808" y="4783078"/>
            <a:ext cx="1406727" cy="1393484"/>
          </a:xfrm>
          <a:prstGeom prst="rect">
            <a:avLst/>
          </a:prstGeom>
        </p:spPr>
      </p:pic>
      <p:grpSp>
        <p:nvGrpSpPr>
          <p:cNvPr id="28" name="Grupa 27">
            <a:extLst>
              <a:ext uri="{FF2B5EF4-FFF2-40B4-BE49-F238E27FC236}">
                <a16:creationId xmlns:a16="http://schemas.microsoft.com/office/drawing/2014/main" id="{C2E43C7D-2992-4CAE-9724-C8C697AAD7A9}"/>
              </a:ext>
            </a:extLst>
          </p:cNvPr>
          <p:cNvGrpSpPr/>
          <p:nvPr/>
        </p:nvGrpSpPr>
        <p:grpSpPr>
          <a:xfrm>
            <a:off x="4198614" y="1025534"/>
            <a:ext cx="3374730" cy="1419109"/>
            <a:chOff x="4921082" y="1399607"/>
            <a:chExt cx="3374730" cy="1419109"/>
          </a:xfrm>
        </p:grpSpPr>
        <p:sp>
          <p:nvSpPr>
            <p:cNvPr id="4" name="pole tekstowe 3">
              <a:extLst>
                <a:ext uri="{FF2B5EF4-FFF2-40B4-BE49-F238E27FC236}">
                  <a16:creationId xmlns:a16="http://schemas.microsoft.com/office/drawing/2014/main" id="{2D231FA7-69B6-443B-942E-695BCCB55C00}"/>
                </a:ext>
              </a:extLst>
            </p:cNvPr>
            <p:cNvSpPr txBox="1"/>
            <p:nvPr/>
          </p:nvSpPr>
          <p:spPr>
            <a:xfrm>
              <a:off x="6367912" y="1399607"/>
              <a:ext cx="19279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b="1" dirty="0"/>
                <a:t>Anna Leśnodorska</a:t>
              </a:r>
            </a:p>
            <a:p>
              <a:r>
                <a:rPr lang="pl-PL" dirty="0"/>
                <a:t>TCS AH </a:t>
              </a:r>
              <a:r>
                <a:rPr lang="pl-PL" dirty="0" err="1"/>
                <a:t>Director</a:t>
              </a:r>
              <a:endParaRPr lang="pl-PL" dirty="0"/>
            </a:p>
          </p:txBody>
        </p:sp>
        <p:pic>
          <p:nvPicPr>
            <p:cNvPr id="7" name="Obraz 6">
              <a:extLst>
                <a:ext uri="{FF2B5EF4-FFF2-40B4-BE49-F238E27FC236}">
                  <a16:creationId xmlns:a16="http://schemas.microsoft.com/office/drawing/2014/main" id="{778B1A98-0B4A-427E-9714-1A7BEF63FF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2217" r="11598" b="43343"/>
            <a:stretch/>
          </p:blipFill>
          <p:spPr>
            <a:xfrm>
              <a:off x="4921082" y="1417709"/>
              <a:ext cx="1406726" cy="1393484"/>
            </a:xfrm>
            <a:prstGeom prst="rect">
              <a:avLst/>
            </a:prstGeom>
          </p:spPr>
        </p:pic>
        <p:sp>
          <p:nvSpPr>
            <p:cNvPr id="21" name="Prostokąt 20">
              <a:extLst>
                <a:ext uri="{FF2B5EF4-FFF2-40B4-BE49-F238E27FC236}">
                  <a16:creationId xmlns:a16="http://schemas.microsoft.com/office/drawing/2014/main" id="{6C00C772-9A99-4315-9C3A-26AED0AF8D66}"/>
                </a:ext>
              </a:extLst>
            </p:cNvPr>
            <p:cNvSpPr/>
            <p:nvPr/>
          </p:nvSpPr>
          <p:spPr>
            <a:xfrm>
              <a:off x="4923333" y="1425232"/>
              <a:ext cx="1406726" cy="1393484"/>
            </a:xfrm>
            <a:prstGeom prst="rect">
              <a:avLst/>
            </a:prstGeom>
            <a:noFill/>
            <a:ln w="38100">
              <a:solidFill>
                <a:srgbClr val="72B5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27" name="Grupa 26">
            <a:extLst>
              <a:ext uri="{FF2B5EF4-FFF2-40B4-BE49-F238E27FC236}">
                <a16:creationId xmlns:a16="http://schemas.microsoft.com/office/drawing/2014/main" id="{4B524667-DB68-4035-9944-88DC1C63E67E}"/>
              </a:ext>
            </a:extLst>
          </p:cNvPr>
          <p:cNvGrpSpPr/>
          <p:nvPr/>
        </p:nvGrpSpPr>
        <p:grpSpPr>
          <a:xfrm>
            <a:off x="1506809" y="2983615"/>
            <a:ext cx="3815098" cy="1433473"/>
            <a:chOff x="5877712" y="1814909"/>
            <a:chExt cx="3815098" cy="1433473"/>
          </a:xfrm>
        </p:grpSpPr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5363670F-1A71-4985-97B0-53B009A64D06}"/>
                </a:ext>
              </a:extLst>
            </p:cNvPr>
            <p:cNvSpPr txBox="1"/>
            <p:nvPr/>
          </p:nvSpPr>
          <p:spPr>
            <a:xfrm>
              <a:off x="7439693" y="1814909"/>
              <a:ext cx="225311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b="1" dirty="0"/>
                <a:t>Joanna Kocot</a:t>
              </a:r>
            </a:p>
            <a:p>
              <a:r>
                <a:rPr lang="pl-PL" dirty="0"/>
                <a:t>TCS AH IT </a:t>
              </a:r>
              <a:r>
                <a:rPr lang="pl-PL" dirty="0" err="1"/>
                <a:t>Coordinator</a:t>
              </a:r>
              <a:endParaRPr lang="pl-PL" dirty="0"/>
            </a:p>
            <a:p>
              <a:r>
                <a:rPr lang="pl-PL" dirty="0"/>
                <a:t>CYFRONET</a:t>
              </a:r>
            </a:p>
          </p:txBody>
        </p:sp>
        <p:pic>
          <p:nvPicPr>
            <p:cNvPr id="17" name="Obraz 16">
              <a:extLst>
                <a:ext uri="{FF2B5EF4-FFF2-40B4-BE49-F238E27FC236}">
                  <a16:creationId xmlns:a16="http://schemas.microsoft.com/office/drawing/2014/main" id="{4EC44AF8-B003-4C33-93D4-2F5EFE608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77712" y="1841655"/>
              <a:ext cx="1406727" cy="1406727"/>
            </a:xfrm>
            <a:prstGeom prst="rect">
              <a:avLst/>
            </a:prstGeom>
          </p:spPr>
        </p:pic>
        <p:sp>
          <p:nvSpPr>
            <p:cNvPr id="23" name="Prostokąt 22">
              <a:extLst>
                <a:ext uri="{FF2B5EF4-FFF2-40B4-BE49-F238E27FC236}">
                  <a16:creationId xmlns:a16="http://schemas.microsoft.com/office/drawing/2014/main" id="{09556C0C-B71E-45F3-87B2-BE0BCC28C786}"/>
                </a:ext>
              </a:extLst>
            </p:cNvPr>
            <p:cNvSpPr/>
            <p:nvPr/>
          </p:nvSpPr>
          <p:spPr>
            <a:xfrm>
              <a:off x="5877713" y="1842752"/>
              <a:ext cx="1406726" cy="1393484"/>
            </a:xfrm>
            <a:prstGeom prst="rect">
              <a:avLst/>
            </a:prstGeom>
            <a:noFill/>
            <a:ln w="38100">
              <a:solidFill>
                <a:srgbClr val="72B5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24" name="Prostokąt 23">
            <a:extLst>
              <a:ext uri="{FF2B5EF4-FFF2-40B4-BE49-F238E27FC236}">
                <a16:creationId xmlns:a16="http://schemas.microsoft.com/office/drawing/2014/main" id="{415B7FAB-AC1D-482D-98FF-2A8A973B0E6F}"/>
              </a:ext>
            </a:extLst>
          </p:cNvPr>
          <p:cNvSpPr/>
          <p:nvPr/>
        </p:nvSpPr>
        <p:spPr>
          <a:xfrm>
            <a:off x="1506809" y="4796321"/>
            <a:ext cx="1406726" cy="1393484"/>
          </a:xfrm>
          <a:prstGeom prst="rect">
            <a:avLst/>
          </a:prstGeom>
          <a:noFill/>
          <a:ln w="38100">
            <a:solidFill>
              <a:srgbClr val="72B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74C84276-4652-42FA-93AF-06CE8B568C00}"/>
              </a:ext>
            </a:extLst>
          </p:cNvPr>
          <p:cNvSpPr/>
          <p:nvPr/>
        </p:nvSpPr>
        <p:spPr>
          <a:xfrm>
            <a:off x="6679796" y="4797418"/>
            <a:ext cx="1406726" cy="1393484"/>
          </a:xfrm>
          <a:prstGeom prst="rect">
            <a:avLst/>
          </a:prstGeom>
          <a:noFill/>
          <a:ln w="38100">
            <a:solidFill>
              <a:srgbClr val="72B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6C0FA6D8-7CE5-4BA1-9A35-B4327FE6D2D0}"/>
              </a:ext>
            </a:extLst>
          </p:cNvPr>
          <p:cNvSpPr/>
          <p:nvPr/>
        </p:nvSpPr>
        <p:spPr>
          <a:xfrm>
            <a:off x="6679796" y="3003610"/>
            <a:ext cx="1406726" cy="1393484"/>
          </a:xfrm>
          <a:prstGeom prst="rect">
            <a:avLst/>
          </a:prstGeom>
          <a:noFill/>
          <a:ln w="38100">
            <a:solidFill>
              <a:srgbClr val="72B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2208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8BF4D3-79B5-4B47-9A12-31739D78FF88}"/>
              </a:ext>
            </a:extLst>
          </p:cNvPr>
          <p:cNvSpPr txBox="1"/>
          <p:nvPr/>
        </p:nvSpPr>
        <p:spPr>
          <a:xfrm>
            <a:off x="1750868" y="292992"/>
            <a:ext cx="9627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275536"/>
                </a:solidFill>
              </a:rPr>
              <a:t>EPOS Thematic Core Service Anthropogenic Hazards (TCS AH) Consortium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47391C7-25E2-4907-A7B0-276E18D7AAD0}"/>
              </a:ext>
            </a:extLst>
          </p:cNvPr>
          <p:cNvSpPr/>
          <p:nvPr/>
        </p:nvSpPr>
        <p:spPr>
          <a:xfrm>
            <a:off x="2671756" y="771983"/>
            <a:ext cx="80383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Institutions from 8 European and 1 Non-European Country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23BBAF9-5597-41FC-9A14-2348E824B9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071" y="1802242"/>
            <a:ext cx="2621370" cy="474343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DB95E76-5CE0-457B-B32D-4E2B27E314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590" y="1317049"/>
            <a:ext cx="3637971" cy="329379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09C4D41-F028-419A-8DCC-EE3B41A596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108" y="5029200"/>
            <a:ext cx="2250582" cy="1360101"/>
          </a:xfrm>
          <a:prstGeom prst="rect">
            <a:avLst/>
          </a:prstGeom>
        </p:spPr>
      </p:pic>
      <p:grpSp>
        <p:nvGrpSpPr>
          <p:cNvPr id="19" name="Grupa 18">
            <a:extLst>
              <a:ext uri="{FF2B5EF4-FFF2-40B4-BE49-F238E27FC236}">
                <a16:creationId xmlns:a16="http://schemas.microsoft.com/office/drawing/2014/main" id="{F168EA06-DE82-42CC-80C5-F47D239B3664}"/>
              </a:ext>
            </a:extLst>
          </p:cNvPr>
          <p:cNvGrpSpPr/>
          <p:nvPr/>
        </p:nvGrpSpPr>
        <p:grpSpPr>
          <a:xfrm>
            <a:off x="8419109" y="1288577"/>
            <a:ext cx="3531774" cy="753654"/>
            <a:chOff x="1653" y="1721"/>
            <a:chExt cx="3531774" cy="753654"/>
          </a:xfrm>
          <a:noFill/>
        </p:grpSpPr>
        <p:sp>
          <p:nvSpPr>
            <p:cNvPr id="29" name="Prostokąt: zaokrąglone rogi 28">
              <a:extLst>
                <a:ext uri="{FF2B5EF4-FFF2-40B4-BE49-F238E27FC236}">
                  <a16:creationId xmlns:a16="http://schemas.microsoft.com/office/drawing/2014/main" id="{7C1DD2B6-FAE4-492D-B3E7-8D5A676C6F3A}"/>
                </a:ext>
              </a:extLst>
            </p:cNvPr>
            <p:cNvSpPr/>
            <p:nvPr/>
          </p:nvSpPr>
          <p:spPr>
            <a:xfrm>
              <a:off x="1653" y="1721"/>
              <a:ext cx="3531774" cy="75365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30" name="Prostokąt: zaokrąglone rogi 4">
              <a:extLst>
                <a:ext uri="{FF2B5EF4-FFF2-40B4-BE49-F238E27FC236}">
                  <a16:creationId xmlns:a16="http://schemas.microsoft.com/office/drawing/2014/main" id="{D4B99AEE-959D-41B5-A33B-48D4FBD09B64}"/>
                </a:ext>
              </a:extLst>
            </p:cNvPr>
            <p:cNvSpPr txBox="1"/>
            <p:nvPr/>
          </p:nvSpPr>
          <p:spPr>
            <a:xfrm>
              <a:off x="23727" y="23795"/>
              <a:ext cx="3487626" cy="709506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400" b="1" kern="1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TCS AH </a:t>
              </a:r>
              <a:r>
                <a:rPr lang="pl-PL" sz="2400" b="1" kern="120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Consortium</a:t>
              </a:r>
              <a:r>
                <a:rPr lang="pl-PL" sz="2400" b="1" kern="1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Board</a:t>
              </a:r>
            </a:p>
          </p:txBody>
        </p:sp>
      </p:grpSp>
      <p:grpSp>
        <p:nvGrpSpPr>
          <p:cNvPr id="20" name="Grupa 19">
            <a:extLst>
              <a:ext uri="{FF2B5EF4-FFF2-40B4-BE49-F238E27FC236}">
                <a16:creationId xmlns:a16="http://schemas.microsoft.com/office/drawing/2014/main" id="{E2F829D0-7E98-46BE-A906-D89F9F69C4CC}"/>
              </a:ext>
            </a:extLst>
          </p:cNvPr>
          <p:cNvGrpSpPr/>
          <p:nvPr/>
        </p:nvGrpSpPr>
        <p:grpSpPr>
          <a:xfrm>
            <a:off x="8418473" y="2104676"/>
            <a:ext cx="3531774" cy="753654"/>
            <a:chOff x="1017" y="817820"/>
            <a:chExt cx="3531774" cy="753654"/>
          </a:xfrm>
          <a:noFill/>
        </p:grpSpPr>
        <p:sp>
          <p:nvSpPr>
            <p:cNvPr id="27" name="Prostokąt: zaokrąglone rogi 26">
              <a:extLst>
                <a:ext uri="{FF2B5EF4-FFF2-40B4-BE49-F238E27FC236}">
                  <a16:creationId xmlns:a16="http://schemas.microsoft.com/office/drawing/2014/main" id="{86E167C9-8A37-4A7C-9246-0975E7AC916B}"/>
                </a:ext>
              </a:extLst>
            </p:cNvPr>
            <p:cNvSpPr/>
            <p:nvPr/>
          </p:nvSpPr>
          <p:spPr>
            <a:xfrm>
              <a:off x="1017" y="817820"/>
              <a:ext cx="3531774" cy="75365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8" name="Prostokąt: zaokrąglone rogi 6">
              <a:extLst>
                <a:ext uri="{FF2B5EF4-FFF2-40B4-BE49-F238E27FC236}">
                  <a16:creationId xmlns:a16="http://schemas.microsoft.com/office/drawing/2014/main" id="{96E8D3BF-9B00-4790-A76B-463FE52BFFFE}"/>
                </a:ext>
              </a:extLst>
            </p:cNvPr>
            <p:cNvSpPr txBox="1"/>
            <p:nvPr/>
          </p:nvSpPr>
          <p:spPr>
            <a:xfrm>
              <a:off x="23091" y="839894"/>
              <a:ext cx="3487626" cy="709506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b="1" cap="all" dirty="0">
                  <a:solidFill>
                    <a:srgbClr val="3699C5"/>
                  </a:solidFill>
                </a:rPr>
                <a:t>TCS AH </a:t>
              </a:r>
              <a:r>
                <a:rPr lang="pl-PL" b="1" cap="all" dirty="0" err="1">
                  <a:solidFill>
                    <a:srgbClr val="3699C5"/>
                  </a:solidFill>
                </a:rPr>
                <a:t>Director</a:t>
              </a:r>
              <a:endParaRPr lang="pl-PL" b="1" cap="all" dirty="0">
                <a:solidFill>
                  <a:srgbClr val="3699C5"/>
                </a:solidFill>
              </a:endParaRPr>
            </a:p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b="1" cap="all" dirty="0">
                  <a:solidFill>
                    <a:srgbClr val="3699C5"/>
                  </a:solidFill>
                </a:rPr>
                <a:t>TCS AH ECO</a:t>
              </a:r>
            </a:p>
          </p:txBody>
        </p:sp>
      </p:grpSp>
      <p:grpSp>
        <p:nvGrpSpPr>
          <p:cNvPr id="21" name="Grupa 20">
            <a:extLst>
              <a:ext uri="{FF2B5EF4-FFF2-40B4-BE49-F238E27FC236}">
                <a16:creationId xmlns:a16="http://schemas.microsoft.com/office/drawing/2014/main" id="{5AF21E7D-E2D2-4F94-96E9-AF278286AB16}"/>
              </a:ext>
            </a:extLst>
          </p:cNvPr>
          <p:cNvGrpSpPr/>
          <p:nvPr/>
        </p:nvGrpSpPr>
        <p:grpSpPr>
          <a:xfrm>
            <a:off x="8350656" y="2963944"/>
            <a:ext cx="1729566" cy="753654"/>
            <a:chOff x="1653" y="1633918"/>
            <a:chExt cx="1729566" cy="753654"/>
          </a:xfrm>
          <a:noFill/>
        </p:grpSpPr>
        <p:sp>
          <p:nvSpPr>
            <p:cNvPr id="25" name="Prostokąt: zaokrąglone rogi 24">
              <a:extLst>
                <a:ext uri="{FF2B5EF4-FFF2-40B4-BE49-F238E27FC236}">
                  <a16:creationId xmlns:a16="http://schemas.microsoft.com/office/drawing/2014/main" id="{580EB761-3489-4CF5-B711-F301E4276129}"/>
                </a:ext>
              </a:extLst>
            </p:cNvPr>
            <p:cNvSpPr/>
            <p:nvPr/>
          </p:nvSpPr>
          <p:spPr>
            <a:xfrm>
              <a:off x="1653" y="1633918"/>
              <a:ext cx="1729566" cy="75365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6" name="Prostokąt: zaokrąglone rogi 8">
              <a:extLst>
                <a:ext uri="{FF2B5EF4-FFF2-40B4-BE49-F238E27FC236}">
                  <a16:creationId xmlns:a16="http://schemas.microsoft.com/office/drawing/2014/main" id="{96B6171A-DC36-49CB-9AC7-2237911FED72}"/>
                </a:ext>
              </a:extLst>
            </p:cNvPr>
            <p:cNvSpPr txBox="1"/>
            <p:nvPr/>
          </p:nvSpPr>
          <p:spPr>
            <a:xfrm>
              <a:off x="23727" y="1655992"/>
              <a:ext cx="1685418" cy="709506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b="1" cap="all" dirty="0" err="1">
                  <a:solidFill>
                    <a:srgbClr val="3699C5"/>
                  </a:solidFill>
                </a:rPr>
                <a:t>External</a:t>
              </a:r>
              <a:r>
                <a:rPr lang="pl-PL" sz="1700" kern="1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pl-PL" b="1" cap="all" dirty="0" err="1">
                  <a:solidFill>
                    <a:srgbClr val="3699C5"/>
                  </a:solidFill>
                </a:rPr>
                <a:t>Committees</a:t>
              </a:r>
              <a:endParaRPr lang="pl-PL" b="1" cap="all" dirty="0">
                <a:solidFill>
                  <a:srgbClr val="3699C5"/>
                </a:solidFill>
              </a:endParaRPr>
            </a:p>
          </p:txBody>
        </p:sp>
      </p:grpSp>
      <p:grpSp>
        <p:nvGrpSpPr>
          <p:cNvPr id="22" name="Grupa 21">
            <a:extLst>
              <a:ext uri="{FF2B5EF4-FFF2-40B4-BE49-F238E27FC236}">
                <a16:creationId xmlns:a16="http://schemas.microsoft.com/office/drawing/2014/main" id="{0CF62F03-EA5E-4328-8803-DFE3AE9BCC3D}"/>
              </a:ext>
            </a:extLst>
          </p:cNvPr>
          <p:cNvGrpSpPr/>
          <p:nvPr/>
        </p:nvGrpSpPr>
        <p:grpSpPr>
          <a:xfrm>
            <a:off x="10221317" y="2920774"/>
            <a:ext cx="1729566" cy="753654"/>
            <a:chOff x="1803861" y="1633918"/>
            <a:chExt cx="1729566" cy="753654"/>
          </a:xfrm>
          <a:noFill/>
        </p:grpSpPr>
        <p:sp>
          <p:nvSpPr>
            <p:cNvPr id="23" name="Prostokąt: zaokrąglone rogi 22">
              <a:extLst>
                <a:ext uri="{FF2B5EF4-FFF2-40B4-BE49-F238E27FC236}">
                  <a16:creationId xmlns:a16="http://schemas.microsoft.com/office/drawing/2014/main" id="{6AEB312B-464C-4547-84D0-F0CA0E55D4E2}"/>
                </a:ext>
              </a:extLst>
            </p:cNvPr>
            <p:cNvSpPr/>
            <p:nvPr/>
          </p:nvSpPr>
          <p:spPr>
            <a:xfrm>
              <a:off x="1803861" y="1633918"/>
              <a:ext cx="1729566" cy="75365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4" name="Prostokąt: zaokrąglone rogi 10">
              <a:extLst>
                <a:ext uri="{FF2B5EF4-FFF2-40B4-BE49-F238E27FC236}">
                  <a16:creationId xmlns:a16="http://schemas.microsoft.com/office/drawing/2014/main" id="{3FCA93D6-782B-4223-91B9-B6096DFEAB71}"/>
                </a:ext>
              </a:extLst>
            </p:cNvPr>
            <p:cNvSpPr txBox="1"/>
            <p:nvPr/>
          </p:nvSpPr>
          <p:spPr>
            <a:xfrm>
              <a:off x="1825935" y="1655992"/>
              <a:ext cx="1685418" cy="709506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b="1" cap="all" dirty="0" err="1">
                  <a:solidFill>
                    <a:srgbClr val="3699C5"/>
                  </a:solidFill>
                </a:rPr>
                <a:t>Working</a:t>
              </a:r>
              <a:r>
                <a:rPr lang="pl-PL" sz="1700" kern="1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pl-PL" b="1" cap="all" dirty="0" err="1">
                  <a:solidFill>
                    <a:srgbClr val="3699C5"/>
                  </a:solidFill>
                </a:rPr>
                <a:t>Sections</a:t>
              </a:r>
              <a:endParaRPr lang="pl-PL" b="1" cap="all" dirty="0">
                <a:solidFill>
                  <a:srgbClr val="3699C5"/>
                </a:solidFill>
              </a:endParaRPr>
            </a:p>
          </p:txBody>
        </p:sp>
      </p:grp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455DAD04-8BD4-4DBE-A911-279EC5E20D9D}"/>
              </a:ext>
            </a:extLst>
          </p:cNvPr>
          <p:cNvSpPr txBox="1"/>
          <p:nvPr/>
        </p:nvSpPr>
        <p:spPr>
          <a:xfrm>
            <a:off x="7817081" y="4407812"/>
            <a:ext cx="4286744" cy="646331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0" cap="all" dirty="0">
                <a:solidFill>
                  <a:srgbClr val="3699C5"/>
                </a:solidFill>
                <a:effectLst/>
              </a:rPr>
              <a:t>INNOVATION ADVISORY COMMITTEE</a:t>
            </a:r>
          </a:p>
          <a:p>
            <a:pPr algn="ctr"/>
            <a:r>
              <a:rPr lang="en-US" b="0" i="0" cap="all" dirty="0">
                <a:solidFill>
                  <a:srgbClr val="0A1515"/>
                </a:solidFill>
                <a:effectLst/>
              </a:rPr>
              <a:t>LEADER:</a:t>
            </a:r>
            <a:r>
              <a:rPr lang="en-US" b="0" i="0" dirty="0">
                <a:solidFill>
                  <a:srgbClr val="0A1515"/>
                </a:solidFill>
                <a:effectLst/>
              </a:rPr>
              <a:t> </a:t>
            </a:r>
            <a:r>
              <a:rPr lang="en-US" b="0" i="0" u="none" strike="noStrike" dirty="0">
                <a:solidFill>
                  <a:srgbClr val="3699C5"/>
                </a:solidFill>
                <a:effectLst/>
              </a:rPr>
              <a:t>Christophe </a:t>
            </a:r>
            <a:r>
              <a:rPr lang="en-US" b="0" i="0" u="none" strike="noStrike" dirty="0" err="1">
                <a:solidFill>
                  <a:srgbClr val="3699C5"/>
                </a:solidFill>
                <a:effectLst/>
              </a:rPr>
              <a:t>Maisons</a:t>
            </a:r>
            <a:endParaRPr lang="en-US" b="0" i="0" dirty="0">
              <a:solidFill>
                <a:srgbClr val="0A1515"/>
              </a:solidFill>
              <a:effectLst/>
            </a:endParaRP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55C6E1A7-DACE-4E0C-9A4B-6E0E3EBC2397}"/>
              </a:ext>
            </a:extLst>
          </p:cNvPr>
          <p:cNvSpPr txBox="1"/>
          <p:nvPr/>
        </p:nvSpPr>
        <p:spPr>
          <a:xfrm>
            <a:off x="7817081" y="5164074"/>
            <a:ext cx="4286744" cy="646331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0" cap="all" dirty="0">
                <a:solidFill>
                  <a:srgbClr val="3699C5"/>
                </a:solidFill>
                <a:effectLst/>
              </a:rPr>
              <a:t>USER COMMITTEE</a:t>
            </a:r>
          </a:p>
          <a:p>
            <a:pPr algn="ctr"/>
            <a:r>
              <a:rPr lang="en-US" b="0" i="0" cap="all" dirty="0">
                <a:solidFill>
                  <a:srgbClr val="0A1515"/>
                </a:solidFill>
                <a:effectLst/>
              </a:rPr>
              <a:t>LEADER:</a:t>
            </a:r>
            <a:r>
              <a:rPr lang="en-US" b="0" i="0" dirty="0">
                <a:solidFill>
                  <a:srgbClr val="0A1515"/>
                </a:solidFill>
                <a:effectLst/>
              </a:rPr>
              <a:t> </a:t>
            </a:r>
            <a:r>
              <a:rPr lang="en-US" b="0" i="0" u="none" strike="noStrike" dirty="0">
                <a:solidFill>
                  <a:srgbClr val="3699C5"/>
                </a:solidFill>
                <a:effectLst/>
              </a:rPr>
              <a:t>Ian Stimpson</a:t>
            </a:r>
            <a:endParaRPr lang="en-US" b="0" i="0" dirty="0">
              <a:solidFill>
                <a:srgbClr val="0A1515"/>
              </a:solidFill>
              <a:effectLst/>
            </a:endParaRP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A6D922FB-721E-45BA-8104-182141677FA2}"/>
              </a:ext>
            </a:extLst>
          </p:cNvPr>
          <p:cNvSpPr txBox="1"/>
          <p:nvPr/>
        </p:nvSpPr>
        <p:spPr>
          <a:xfrm>
            <a:off x="7817081" y="5918677"/>
            <a:ext cx="4286744" cy="646331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0" cap="all" dirty="0">
                <a:solidFill>
                  <a:srgbClr val="3699C5"/>
                </a:solidFill>
                <a:effectLst/>
              </a:rPr>
              <a:t>DATA PROVIDER COMMITTEE</a:t>
            </a:r>
          </a:p>
          <a:p>
            <a:pPr algn="ctr"/>
            <a:r>
              <a:rPr lang="en-US" b="0" i="0" cap="all" dirty="0">
                <a:solidFill>
                  <a:srgbClr val="0A1515"/>
                </a:solidFill>
                <a:effectLst/>
              </a:rPr>
              <a:t>LEADER:</a:t>
            </a:r>
            <a:r>
              <a:rPr lang="en-US" b="0" i="0" dirty="0">
                <a:solidFill>
                  <a:srgbClr val="0A1515"/>
                </a:solidFill>
                <a:effectLst/>
              </a:rPr>
              <a:t> </a:t>
            </a:r>
            <a:r>
              <a:rPr lang="en-US" b="0" i="0" u="none" strike="noStrike" dirty="0" err="1">
                <a:solidFill>
                  <a:srgbClr val="3699C5"/>
                </a:solidFill>
                <a:effectLst/>
              </a:rPr>
              <a:t>Sławomir</a:t>
            </a:r>
            <a:r>
              <a:rPr lang="en-US" b="0" i="0" u="none" strike="noStrike" dirty="0">
                <a:solidFill>
                  <a:srgbClr val="3699C5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3699C5"/>
                </a:solidFill>
                <a:effectLst/>
              </a:rPr>
              <a:t>Olechowski</a:t>
            </a:r>
            <a:endParaRPr lang="en-US" b="0" i="0" dirty="0">
              <a:solidFill>
                <a:srgbClr val="0A1515"/>
              </a:solidFill>
              <a:effectLst/>
            </a:endParaRPr>
          </a:p>
        </p:txBody>
      </p:sp>
      <p:pic>
        <p:nvPicPr>
          <p:cNvPr id="34" name="Obraz 33">
            <a:extLst>
              <a:ext uri="{FF2B5EF4-FFF2-40B4-BE49-F238E27FC236}">
                <a16:creationId xmlns:a16="http://schemas.microsoft.com/office/drawing/2014/main" id="{75D33678-5A54-490E-8AAC-95FC10CB6B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71" y="741697"/>
            <a:ext cx="1063620" cy="381131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E90FE094-A1BE-4DA9-8DEF-81ED9D116E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045" y="200658"/>
            <a:ext cx="696871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810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8BF4D3-79B5-4B47-9A12-31739D78FF88}"/>
              </a:ext>
            </a:extLst>
          </p:cNvPr>
          <p:cNvSpPr txBox="1"/>
          <p:nvPr/>
        </p:nvSpPr>
        <p:spPr>
          <a:xfrm>
            <a:off x="2773121" y="290246"/>
            <a:ext cx="6645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>
                <a:solidFill>
                  <a:srgbClr val="275536"/>
                </a:solidFill>
              </a:rPr>
              <a:t>TCS </a:t>
            </a:r>
            <a:r>
              <a:rPr lang="pl-PL" sz="2800" b="1" i="1" dirty="0">
                <a:solidFill>
                  <a:srgbClr val="275536"/>
                </a:solidFill>
              </a:rPr>
              <a:t>AH </a:t>
            </a:r>
            <a:r>
              <a:rPr lang="pl-PL" sz="2800" b="1" i="1" dirty="0" err="1">
                <a:solidFill>
                  <a:srgbClr val="275536"/>
                </a:solidFill>
              </a:rPr>
              <a:t>Working</a:t>
            </a:r>
            <a:r>
              <a:rPr lang="pl-PL" sz="2800" b="1" i="1" dirty="0">
                <a:solidFill>
                  <a:srgbClr val="275536"/>
                </a:solidFill>
              </a:rPr>
              <a:t> </a:t>
            </a:r>
            <a:r>
              <a:rPr lang="pl-PL" sz="2800" b="1" i="1" dirty="0" err="1">
                <a:solidFill>
                  <a:srgbClr val="275536"/>
                </a:solidFill>
              </a:rPr>
              <a:t>Sections</a:t>
            </a:r>
            <a:endParaRPr lang="it-IT" sz="2800" b="1" i="1" dirty="0">
              <a:solidFill>
                <a:srgbClr val="275536"/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7505DF1-3657-4481-9140-FC9A63D954A7}"/>
              </a:ext>
            </a:extLst>
          </p:cNvPr>
          <p:cNvSpPr txBox="1"/>
          <p:nvPr/>
        </p:nvSpPr>
        <p:spPr>
          <a:xfrm>
            <a:off x="159051" y="2333706"/>
            <a:ext cx="11932150" cy="1077218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0" cap="all" dirty="0">
                <a:solidFill>
                  <a:srgbClr val="3699C5"/>
                </a:solidFill>
                <a:effectLst/>
              </a:rPr>
              <a:t>FOR EPISODE INTEGRATION AND APPLICATION IMPLEMENTATION</a:t>
            </a:r>
          </a:p>
          <a:p>
            <a:pPr algn="ctr"/>
            <a:r>
              <a:rPr lang="en-US" b="0" i="0" cap="all" dirty="0">
                <a:solidFill>
                  <a:srgbClr val="0A1515"/>
                </a:solidFill>
                <a:effectLst/>
              </a:rPr>
              <a:t>LEADER:</a:t>
            </a:r>
            <a:r>
              <a:rPr lang="en-US" b="0" i="0" dirty="0">
                <a:solidFill>
                  <a:srgbClr val="0A1515"/>
                </a:solidFill>
                <a:effectLst/>
              </a:rPr>
              <a:t> </a:t>
            </a:r>
            <a:r>
              <a:rPr lang="en-US" b="0" i="0" u="none" strike="noStrike" dirty="0">
                <a:solidFill>
                  <a:srgbClr val="3699C5"/>
                </a:solidFill>
                <a:effectLst/>
              </a:rPr>
              <a:t>Aglaja </a:t>
            </a:r>
            <a:r>
              <a:rPr lang="en-US" b="0" i="0" u="none" strike="noStrike" dirty="0" err="1">
                <a:solidFill>
                  <a:srgbClr val="3699C5"/>
                </a:solidFill>
                <a:effectLst/>
              </a:rPr>
              <a:t>Blanke</a:t>
            </a:r>
            <a:r>
              <a:rPr lang="en-US" b="0" i="0" dirty="0">
                <a:solidFill>
                  <a:srgbClr val="0A1515"/>
                </a:solidFill>
                <a:effectLst/>
              </a:rPr>
              <a:t> GFZ, Germany</a:t>
            </a:r>
            <a:endParaRPr lang="pl-PL" b="0" i="0" dirty="0">
              <a:solidFill>
                <a:srgbClr val="0A1515"/>
              </a:solidFill>
              <a:effectLst/>
            </a:endParaRPr>
          </a:p>
          <a:p>
            <a:pPr algn="ctr"/>
            <a:r>
              <a:rPr lang="en-US" sz="1400" b="0" i="0" dirty="0">
                <a:solidFill>
                  <a:srgbClr val="0A1515"/>
                </a:solidFill>
                <a:effectLst/>
              </a:rPr>
              <a:t>Adds and manages new episodes and new applications provided by the</a:t>
            </a:r>
            <a:r>
              <a:rPr lang="pl-PL" sz="1400" dirty="0">
                <a:solidFill>
                  <a:srgbClr val="0A1515"/>
                </a:solidFill>
              </a:rPr>
              <a:t> </a:t>
            </a:r>
            <a:r>
              <a:rPr lang="en-US" sz="1400" b="0" i="0" dirty="0">
                <a:solidFill>
                  <a:srgbClr val="0A1515"/>
                </a:solidFill>
                <a:effectLst/>
              </a:rPr>
              <a:t>EPISODES Platform related to anthropogenic hazards.</a:t>
            </a:r>
            <a:endParaRPr lang="pl-PL" sz="1400" b="0" i="0" dirty="0">
              <a:solidFill>
                <a:srgbClr val="0A1515"/>
              </a:solidFill>
              <a:effectLst/>
            </a:endParaRPr>
          </a:p>
          <a:p>
            <a:pPr algn="ctr"/>
            <a:r>
              <a:rPr lang="en-US" sz="1400" b="0" i="0" dirty="0">
                <a:solidFill>
                  <a:srgbClr val="0A1515"/>
                </a:solidFill>
                <a:effectLst/>
              </a:rPr>
              <a:t>Provides</a:t>
            </a:r>
            <a:r>
              <a:rPr lang="pl-PL" sz="1400" dirty="0">
                <a:solidFill>
                  <a:srgbClr val="0A1515"/>
                </a:solidFill>
              </a:rPr>
              <a:t> </a:t>
            </a:r>
            <a:r>
              <a:rPr lang="en-US" sz="1400" b="0" i="0" dirty="0">
                <a:solidFill>
                  <a:srgbClr val="0A1515"/>
                </a:solidFill>
                <a:effectLst/>
              </a:rPr>
              <a:t>maintenance to episodes and applications already integrated in the</a:t>
            </a:r>
            <a:r>
              <a:rPr lang="pl-PL" sz="1400" b="0" i="0" dirty="0">
                <a:solidFill>
                  <a:srgbClr val="0A1515"/>
                </a:solidFill>
                <a:effectLst/>
              </a:rPr>
              <a:t> </a:t>
            </a:r>
            <a:r>
              <a:rPr lang="en-US" sz="1400" b="0" i="0" dirty="0">
                <a:solidFill>
                  <a:srgbClr val="0A1515"/>
                </a:solidFill>
                <a:effectLst/>
              </a:rPr>
              <a:t>EPISODES Platform, including application, data and metadata updates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8FFB8F2-F466-46EF-913C-F43D9FE18DB6}"/>
              </a:ext>
            </a:extLst>
          </p:cNvPr>
          <p:cNvSpPr txBox="1"/>
          <p:nvPr/>
        </p:nvSpPr>
        <p:spPr>
          <a:xfrm>
            <a:off x="149328" y="3529189"/>
            <a:ext cx="11932150" cy="1077218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b="1" i="0" cap="all" dirty="0">
                <a:solidFill>
                  <a:srgbClr val="3699C5"/>
                </a:solidFill>
                <a:effectLst/>
              </a:rPr>
              <a:t>FOR PROMOTION AND DISSEMINATION</a:t>
            </a:r>
          </a:p>
          <a:p>
            <a:pPr algn="ctr"/>
            <a:r>
              <a:rPr lang="pl-PL" b="0" i="0" cap="all" dirty="0">
                <a:solidFill>
                  <a:srgbClr val="0A1515"/>
                </a:solidFill>
                <a:effectLst/>
              </a:rPr>
              <a:t>LEADER:</a:t>
            </a:r>
            <a:r>
              <a:rPr lang="pl-PL" b="0" i="0" dirty="0">
                <a:solidFill>
                  <a:srgbClr val="0A1515"/>
                </a:solidFill>
                <a:effectLst/>
              </a:rPr>
              <a:t> </a:t>
            </a:r>
            <a:r>
              <a:rPr lang="pl-PL" b="0" i="0" u="none" strike="noStrike" dirty="0">
                <a:solidFill>
                  <a:srgbClr val="3699C5"/>
                </a:solidFill>
                <a:effectLst/>
              </a:rPr>
              <a:t>Glenda Jones</a:t>
            </a:r>
            <a:r>
              <a:rPr lang="pl-PL" b="0" i="0" dirty="0">
                <a:solidFill>
                  <a:srgbClr val="0A1515"/>
                </a:solidFill>
                <a:effectLst/>
              </a:rPr>
              <a:t> KU, United </a:t>
            </a:r>
            <a:r>
              <a:rPr lang="pl-PL" b="0" i="0" dirty="0" err="1">
                <a:solidFill>
                  <a:srgbClr val="0A1515"/>
                </a:solidFill>
                <a:effectLst/>
              </a:rPr>
              <a:t>Kingdo</a:t>
            </a:r>
            <a:r>
              <a:rPr lang="pl-PL" dirty="0" err="1">
                <a:solidFill>
                  <a:srgbClr val="0A1515"/>
                </a:solidFill>
              </a:rPr>
              <a:t>m</a:t>
            </a:r>
            <a:endParaRPr lang="pl-PL" b="0" i="0" dirty="0">
              <a:solidFill>
                <a:srgbClr val="0A1515"/>
              </a:solidFill>
              <a:effectLst/>
            </a:endParaRPr>
          </a:p>
          <a:p>
            <a:pPr algn="ctr"/>
            <a:r>
              <a:rPr lang="pl-PL" sz="1400" b="0" i="0" dirty="0" err="1">
                <a:solidFill>
                  <a:srgbClr val="0A1515"/>
                </a:solidFill>
                <a:effectLst/>
              </a:rPr>
              <a:t>Maintains</a:t>
            </a:r>
            <a:r>
              <a:rPr lang="pl-PL" sz="1400" b="0" i="0" dirty="0">
                <a:solidFill>
                  <a:srgbClr val="0A1515"/>
                </a:solidFill>
                <a:effectLst/>
              </a:rPr>
              <a:t> and </a:t>
            </a:r>
            <a:r>
              <a:rPr lang="pl-PL" sz="1400" b="0" i="0" dirty="0" err="1">
                <a:solidFill>
                  <a:srgbClr val="0A1515"/>
                </a:solidFill>
                <a:effectLst/>
              </a:rPr>
              <a:t>develops</a:t>
            </a:r>
            <a:r>
              <a:rPr lang="pl-PL" sz="1400" b="0" i="0" dirty="0">
                <a:solidFill>
                  <a:srgbClr val="0A1515"/>
                </a:solidFill>
                <a:effectLst/>
              </a:rPr>
              <a:t> </a:t>
            </a:r>
            <a:r>
              <a:rPr lang="pl-PL" sz="1400" b="0" i="0" dirty="0" err="1">
                <a:solidFill>
                  <a:srgbClr val="0A1515"/>
                </a:solidFill>
                <a:effectLst/>
              </a:rPr>
              <a:t>existing</a:t>
            </a:r>
            <a:r>
              <a:rPr lang="pl-PL" sz="1400" b="0" i="0" dirty="0">
                <a:solidFill>
                  <a:srgbClr val="0A1515"/>
                </a:solidFill>
                <a:effectLst/>
              </a:rPr>
              <a:t> </a:t>
            </a:r>
            <a:r>
              <a:rPr lang="pl-PL" sz="1400" b="0" i="0" dirty="0" err="1">
                <a:solidFill>
                  <a:srgbClr val="0A1515"/>
                </a:solidFill>
                <a:effectLst/>
              </a:rPr>
              <a:t>social</a:t>
            </a:r>
            <a:r>
              <a:rPr lang="pl-PL" sz="1400" b="0" i="0" dirty="0">
                <a:solidFill>
                  <a:srgbClr val="0A1515"/>
                </a:solidFill>
                <a:effectLst/>
              </a:rPr>
              <a:t> media </a:t>
            </a:r>
            <a:r>
              <a:rPr lang="pl-PL" sz="1400" b="0" i="0" dirty="0" err="1">
                <a:solidFill>
                  <a:srgbClr val="0A1515"/>
                </a:solidFill>
                <a:effectLst/>
              </a:rPr>
              <a:t>channels</a:t>
            </a:r>
            <a:r>
              <a:rPr lang="pl-PL" sz="1400" b="0" i="0" dirty="0">
                <a:solidFill>
                  <a:srgbClr val="0A1515"/>
                </a:solidFill>
                <a:effectLst/>
              </a:rPr>
              <a:t> </a:t>
            </a:r>
            <a:r>
              <a:rPr lang="pl-PL" sz="1400" b="0" i="0" dirty="0" err="1">
                <a:solidFill>
                  <a:srgbClr val="0A1515"/>
                </a:solidFill>
                <a:effectLst/>
              </a:rPr>
              <a:t>compiles</a:t>
            </a:r>
            <a:r>
              <a:rPr lang="pl-PL" sz="1400" b="0" i="0" dirty="0">
                <a:solidFill>
                  <a:srgbClr val="0A1515"/>
                </a:solidFill>
                <a:effectLst/>
              </a:rPr>
              <a:t> </a:t>
            </a:r>
            <a:r>
              <a:rPr lang="pl-PL" sz="1400" b="0" i="0" dirty="0" err="1">
                <a:solidFill>
                  <a:srgbClr val="0A1515"/>
                </a:solidFill>
                <a:effectLst/>
              </a:rPr>
              <a:t>dissemination</a:t>
            </a:r>
            <a:r>
              <a:rPr lang="pl-PL" sz="1400" b="0" i="0" dirty="0">
                <a:solidFill>
                  <a:srgbClr val="0A1515"/>
                </a:solidFill>
                <a:effectLst/>
              </a:rPr>
              <a:t> materials</a:t>
            </a:r>
          </a:p>
          <a:p>
            <a:pPr algn="ctr"/>
            <a:r>
              <a:rPr lang="pl-PL" sz="1400" b="0" i="0" dirty="0">
                <a:solidFill>
                  <a:srgbClr val="0A1515"/>
                </a:solidFill>
                <a:effectLst/>
              </a:rPr>
              <a:t>and </a:t>
            </a:r>
            <a:r>
              <a:rPr lang="pl-PL" sz="1400" b="0" i="0" dirty="0" err="1">
                <a:solidFill>
                  <a:srgbClr val="0A1515"/>
                </a:solidFill>
                <a:effectLst/>
              </a:rPr>
              <a:t>sets</a:t>
            </a:r>
            <a:r>
              <a:rPr lang="pl-PL" sz="1400" b="0" i="0" dirty="0">
                <a:solidFill>
                  <a:srgbClr val="0A1515"/>
                </a:solidFill>
                <a:effectLst/>
              </a:rPr>
              <a:t> </a:t>
            </a:r>
            <a:r>
              <a:rPr lang="pl-PL" sz="1400" b="0" i="0" dirty="0" err="1">
                <a:solidFill>
                  <a:srgbClr val="0A1515"/>
                </a:solidFill>
                <a:effectLst/>
              </a:rPr>
              <a:t>up</a:t>
            </a:r>
            <a:r>
              <a:rPr lang="pl-PL" sz="1400" b="0" i="0" dirty="0">
                <a:solidFill>
                  <a:srgbClr val="0A1515"/>
                </a:solidFill>
                <a:effectLst/>
              </a:rPr>
              <a:t> a </a:t>
            </a:r>
            <a:r>
              <a:rPr lang="pl-PL" sz="1400" b="0" i="0" dirty="0" err="1">
                <a:solidFill>
                  <a:srgbClr val="0A1515"/>
                </a:solidFill>
                <a:effectLst/>
              </a:rPr>
              <a:t>communication</a:t>
            </a:r>
            <a:r>
              <a:rPr lang="pl-PL" sz="1400" b="0" i="0" dirty="0">
                <a:solidFill>
                  <a:srgbClr val="0A1515"/>
                </a:solidFill>
                <a:effectLst/>
              </a:rPr>
              <a:t> plan and </a:t>
            </a:r>
            <a:r>
              <a:rPr lang="pl-PL" sz="1400" b="0" i="0" dirty="0" err="1">
                <a:solidFill>
                  <a:srgbClr val="0A1515"/>
                </a:solidFill>
                <a:effectLst/>
              </a:rPr>
              <a:t>strategy</a:t>
            </a:r>
            <a:r>
              <a:rPr lang="pl-PL" sz="1400" b="0" i="0" dirty="0">
                <a:solidFill>
                  <a:srgbClr val="0A1515"/>
                </a:solidFill>
                <a:effectLst/>
              </a:rPr>
              <a:t>. </a:t>
            </a:r>
            <a:r>
              <a:rPr lang="pl-PL" sz="1400" b="0" i="0" dirty="0" err="1">
                <a:solidFill>
                  <a:srgbClr val="0A1515"/>
                </a:solidFill>
                <a:effectLst/>
              </a:rPr>
              <a:t>Defines</a:t>
            </a:r>
            <a:r>
              <a:rPr lang="pl-PL" sz="1400" b="0" i="0" dirty="0">
                <a:solidFill>
                  <a:srgbClr val="0A1515"/>
                </a:solidFill>
                <a:effectLst/>
              </a:rPr>
              <a:t> </a:t>
            </a:r>
            <a:r>
              <a:rPr lang="pl-PL" sz="1400" b="0" i="0" dirty="0" err="1">
                <a:solidFill>
                  <a:srgbClr val="0A1515"/>
                </a:solidFill>
                <a:effectLst/>
              </a:rPr>
              <a:t>stakeholder</a:t>
            </a:r>
            <a:r>
              <a:rPr lang="pl-PL" sz="1400" b="0" i="0" dirty="0">
                <a:solidFill>
                  <a:srgbClr val="0A1515"/>
                </a:solidFill>
                <a:effectLst/>
              </a:rPr>
              <a:t> </a:t>
            </a:r>
            <a:r>
              <a:rPr lang="pl-PL" sz="1400" b="0" i="0" dirty="0" err="1">
                <a:solidFill>
                  <a:srgbClr val="0A1515"/>
                </a:solidFill>
                <a:effectLst/>
              </a:rPr>
              <a:t>categories</a:t>
            </a:r>
            <a:r>
              <a:rPr lang="pl-PL" sz="1400" b="0" i="0" dirty="0">
                <a:solidFill>
                  <a:srgbClr val="0A1515"/>
                </a:solidFill>
                <a:effectLst/>
              </a:rPr>
              <a:t> and target </a:t>
            </a:r>
            <a:r>
              <a:rPr lang="pl-PL" sz="1400" b="0" i="0" dirty="0" err="1">
                <a:solidFill>
                  <a:srgbClr val="0A1515"/>
                </a:solidFill>
                <a:effectLst/>
              </a:rPr>
              <a:t>stakeholder</a:t>
            </a:r>
            <a:r>
              <a:rPr lang="pl-PL" sz="1400" b="0" i="0" dirty="0">
                <a:solidFill>
                  <a:srgbClr val="0A1515"/>
                </a:solidFill>
                <a:effectLst/>
              </a:rPr>
              <a:t> </a:t>
            </a:r>
            <a:r>
              <a:rPr lang="pl-PL" sz="1400" b="0" i="0" dirty="0" err="1">
                <a:solidFill>
                  <a:srgbClr val="0A1515"/>
                </a:solidFill>
                <a:effectLst/>
              </a:rPr>
              <a:t>organizations</a:t>
            </a:r>
            <a:endParaRPr lang="pl-PL" sz="1400" b="0" i="0" dirty="0">
              <a:solidFill>
                <a:srgbClr val="0A1515"/>
              </a:solidFill>
              <a:effectLst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D0AA0C1E-1C6E-44C5-A2A3-2B9D70A77406}"/>
              </a:ext>
            </a:extLst>
          </p:cNvPr>
          <p:cNvSpPr txBox="1"/>
          <p:nvPr/>
        </p:nvSpPr>
        <p:spPr>
          <a:xfrm>
            <a:off x="164853" y="4733635"/>
            <a:ext cx="11912707" cy="1077218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0" cap="all" dirty="0">
                <a:solidFill>
                  <a:srgbClr val="3699C5"/>
                </a:solidFill>
                <a:effectLst/>
              </a:rPr>
              <a:t>FOR PROJECTS &amp; PARTNERSHIP</a:t>
            </a:r>
          </a:p>
          <a:p>
            <a:pPr algn="ctr"/>
            <a:r>
              <a:rPr lang="en-US" b="0" i="0" cap="all" dirty="0">
                <a:solidFill>
                  <a:srgbClr val="0A1515"/>
                </a:solidFill>
                <a:effectLst/>
              </a:rPr>
              <a:t>LEADER:</a:t>
            </a:r>
            <a:r>
              <a:rPr lang="en-US" b="0" i="0" dirty="0">
                <a:solidFill>
                  <a:srgbClr val="0A1515"/>
                </a:solidFill>
                <a:effectLst/>
              </a:rPr>
              <a:t> </a:t>
            </a:r>
            <a:r>
              <a:rPr lang="en-US" b="0" i="0" u="none" strike="noStrike" dirty="0">
                <a:solidFill>
                  <a:srgbClr val="3699C5"/>
                </a:solidFill>
                <a:effectLst/>
              </a:rPr>
              <a:t>Savka Dineva</a:t>
            </a:r>
            <a:r>
              <a:rPr lang="en-US" b="0" i="0" dirty="0">
                <a:solidFill>
                  <a:srgbClr val="0A1515"/>
                </a:solidFill>
                <a:effectLst/>
              </a:rPr>
              <a:t> LTU, Sweden</a:t>
            </a:r>
          </a:p>
          <a:p>
            <a:pPr algn="ctr"/>
            <a:r>
              <a:rPr lang="en-US" sz="1400" dirty="0">
                <a:solidFill>
                  <a:srgbClr val="0A1515"/>
                </a:solidFill>
              </a:rPr>
              <a:t>Establishes multi-sector collaboration,</a:t>
            </a:r>
            <a:r>
              <a:rPr lang="pl-PL" sz="1400" dirty="0">
                <a:solidFill>
                  <a:srgbClr val="0A1515"/>
                </a:solidFill>
              </a:rPr>
              <a:t> </a:t>
            </a:r>
            <a:r>
              <a:rPr lang="en-US" sz="1400" dirty="0">
                <a:solidFill>
                  <a:srgbClr val="0A1515"/>
                </a:solidFill>
              </a:rPr>
              <a:t>strategic partnerships. Prepares technical</a:t>
            </a:r>
            <a:r>
              <a:rPr lang="pl-PL" sz="1400" dirty="0">
                <a:solidFill>
                  <a:srgbClr val="0A1515"/>
                </a:solidFill>
              </a:rPr>
              <a:t> </a:t>
            </a:r>
            <a:r>
              <a:rPr lang="en-US" sz="1400" dirty="0">
                <a:solidFill>
                  <a:srgbClr val="0A1515"/>
                </a:solidFill>
              </a:rPr>
              <a:t>requirements for new data and software</a:t>
            </a:r>
            <a:endParaRPr lang="pl-PL" sz="1400" dirty="0">
              <a:solidFill>
                <a:srgbClr val="0A1515"/>
              </a:solidFill>
            </a:endParaRPr>
          </a:p>
          <a:p>
            <a:pPr algn="ctr"/>
            <a:r>
              <a:rPr lang="en-US" sz="1400" dirty="0">
                <a:solidFill>
                  <a:srgbClr val="0A1515"/>
                </a:solidFill>
              </a:rPr>
              <a:t>(in collaboration with the sections for</a:t>
            </a:r>
            <a:r>
              <a:rPr lang="pl-PL" sz="1400" dirty="0">
                <a:solidFill>
                  <a:srgbClr val="0A1515"/>
                </a:solidFill>
              </a:rPr>
              <a:t> </a:t>
            </a:r>
            <a:r>
              <a:rPr lang="en-US" sz="1400" dirty="0">
                <a:solidFill>
                  <a:srgbClr val="0A1515"/>
                </a:solidFill>
              </a:rPr>
              <a:t>Episodes Integration and Application</a:t>
            </a:r>
            <a:r>
              <a:rPr lang="pl-PL" sz="1400" dirty="0">
                <a:solidFill>
                  <a:srgbClr val="0A1515"/>
                </a:solidFill>
              </a:rPr>
              <a:t> </a:t>
            </a:r>
            <a:r>
              <a:rPr lang="en-US" sz="1400" dirty="0">
                <a:solidFill>
                  <a:srgbClr val="0A1515"/>
                </a:solidFill>
              </a:rPr>
              <a:t>Implementation and implementing</a:t>
            </a:r>
            <a:r>
              <a:rPr lang="pl-PL" sz="1400" dirty="0">
                <a:solidFill>
                  <a:srgbClr val="0A1515"/>
                </a:solidFill>
              </a:rPr>
              <a:t> </a:t>
            </a:r>
            <a:r>
              <a:rPr lang="en-US" sz="1400" dirty="0">
                <a:solidFill>
                  <a:srgbClr val="0A1515"/>
                </a:solidFill>
              </a:rPr>
              <a:t>TCS AH services)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CA35F45-8E3B-4E0D-A206-1A667BE65107}"/>
              </a:ext>
            </a:extLst>
          </p:cNvPr>
          <p:cNvSpPr txBox="1"/>
          <p:nvPr/>
        </p:nvSpPr>
        <p:spPr>
          <a:xfrm>
            <a:off x="2038148" y="1026612"/>
            <a:ext cx="10033610" cy="1200329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0" cap="all" dirty="0">
                <a:solidFill>
                  <a:srgbClr val="3699C5"/>
                </a:solidFill>
                <a:effectLst/>
              </a:rPr>
              <a:t>FOR THE IMPLEMENTATION OF TCS AH SERVICES</a:t>
            </a:r>
          </a:p>
          <a:p>
            <a:pPr algn="ctr"/>
            <a:r>
              <a:rPr lang="en-US" b="0" i="0" cap="all" dirty="0">
                <a:solidFill>
                  <a:srgbClr val="0A1515"/>
                </a:solidFill>
                <a:effectLst/>
              </a:rPr>
              <a:t>LEADER:</a:t>
            </a:r>
            <a:r>
              <a:rPr lang="en-US" b="0" i="0" dirty="0">
                <a:solidFill>
                  <a:srgbClr val="0A1515"/>
                </a:solidFill>
                <a:effectLst/>
              </a:rPr>
              <a:t> </a:t>
            </a:r>
            <a:r>
              <a:rPr lang="en-US" b="0" i="0" u="none" strike="noStrike" dirty="0">
                <a:solidFill>
                  <a:srgbClr val="3699C5"/>
                </a:solidFill>
                <a:effectLst/>
              </a:rPr>
              <a:t>Joanna </a:t>
            </a:r>
            <a:r>
              <a:rPr lang="en-US" b="0" i="0" u="none" strike="noStrike" dirty="0" err="1">
                <a:solidFill>
                  <a:srgbClr val="3699C5"/>
                </a:solidFill>
                <a:effectLst/>
              </a:rPr>
              <a:t>Kocot</a:t>
            </a:r>
            <a:r>
              <a:rPr lang="en-US" b="0" i="0" dirty="0">
                <a:solidFill>
                  <a:srgbClr val="0A1515"/>
                </a:solidFill>
                <a:effectLst/>
              </a:rPr>
              <a:t> </a:t>
            </a:r>
            <a:r>
              <a:rPr lang="en-US" b="0" i="0" dirty="0" err="1">
                <a:solidFill>
                  <a:srgbClr val="0A1515"/>
                </a:solidFill>
                <a:effectLst/>
              </a:rPr>
              <a:t>Cyfronet</a:t>
            </a:r>
            <a:r>
              <a:rPr lang="en-US" b="0" i="0" dirty="0">
                <a:solidFill>
                  <a:srgbClr val="0A1515"/>
                </a:solidFill>
                <a:effectLst/>
              </a:rPr>
              <a:t>, Poland</a:t>
            </a:r>
          </a:p>
          <a:p>
            <a:pPr algn="ctr"/>
            <a:r>
              <a:rPr lang="en-US" dirty="0">
                <a:solidFill>
                  <a:srgbClr val="0A1515"/>
                </a:solidFill>
              </a:rPr>
              <a:t>Maintain technical resources and software components</a:t>
            </a:r>
            <a:r>
              <a:rPr lang="pl-PL" dirty="0">
                <a:solidFill>
                  <a:srgbClr val="0A1515"/>
                </a:solidFill>
              </a:rPr>
              <a:t> </a:t>
            </a:r>
            <a:r>
              <a:rPr lang="en-US" dirty="0">
                <a:solidFill>
                  <a:srgbClr val="0A1515"/>
                </a:solidFill>
              </a:rPr>
              <a:t>that are used for </a:t>
            </a:r>
            <a:r>
              <a:rPr lang="pl-PL" dirty="0">
                <a:solidFill>
                  <a:srgbClr val="0A1515"/>
                </a:solidFill>
              </a:rPr>
              <a:t>the </a:t>
            </a:r>
            <a:r>
              <a:rPr lang="en-US" dirty="0">
                <a:solidFill>
                  <a:srgbClr val="0A1515"/>
                </a:solidFill>
              </a:rPr>
              <a:t>delivery of services</a:t>
            </a:r>
            <a:r>
              <a:rPr lang="pl-PL" dirty="0">
                <a:solidFill>
                  <a:srgbClr val="0A1515"/>
                </a:solidFill>
              </a:rPr>
              <a:t>,</a:t>
            </a:r>
            <a:r>
              <a:rPr lang="en-US" dirty="0">
                <a:solidFill>
                  <a:srgbClr val="0A1515"/>
                </a:solidFill>
              </a:rPr>
              <a:t> including monitoring</a:t>
            </a:r>
            <a:r>
              <a:rPr lang="pl-PL" dirty="0">
                <a:solidFill>
                  <a:srgbClr val="0A1515"/>
                </a:solidFill>
              </a:rPr>
              <a:t> </a:t>
            </a:r>
            <a:r>
              <a:rPr lang="en-US" dirty="0">
                <a:solidFill>
                  <a:srgbClr val="0A1515"/>
                </a:solidFill>
              </a:rPr>
              <a:t>security and upgrading the systems to avoid vulnerabilities.</a:t>
            </a:r>
          </a:p>
        </p:txBody>
      </p:sp>
      <p:graphicFrame>
        <p:nvGraphicFramePr>
          <p:cNvPr id="13" name="Obiekt 12">
            <a:extLst>
              <a:ext uri="{FF2B5EF4-FFF2-40B4-BE49-F238E27FC236}">
                <a16:creationId xmlns:a16="http://schemas.microsoft.com/office/drawing/2014/main" id="{66305B3C-B63B-4AB2-A9D9-C14039FE90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7985291"/>
              </p:ext>
            </p:extLst>
          </p:nvPr>
        </p:nvGraphicFramePr>
        <p:xfrm>
          <a:off x="2177977" y="1093217"/>
          <a:ext cx="1190288" cy="595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1041296" imgH="520792" progId="CorelDraw.Graphic.24">
                  <p:embed/>
                </p:oleObj>
              </mc:Choice>
              <mc:Fallback>
                <p:oleObj name="CorelDRAW" r:id="rId2" imgW="1041296" imgH="520792" progId="CorelDraw.Graphic.24">
                  <p:embed/>
                  <p:pic>
                    <p:nvPicPr>
                      <p:cNvPr id="13" name="Obiekt 12">
                        <a:extLst>
                          <a:ext uri="{FF2B5EF4-FFF2-40B4-BE49-F238E27FC236}">
                            <a16:creationId xmlns:a16="http://schemas.microsoft.com/office/drawing/2014/main" id="{66305B3C-B63B-4AB2-A9D9-C14039FE90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77977" y="1093217"/>
                        <a:ext cx="1190288" cy="5951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iekt 11">
            <a:extLst>
              <a:ext uri="{FF2B5EF4-FFF2-40B4-BE49-F238E27FC236}">
                <a16:creationId xmlns:a16="http://schemas.microsoft.com/office/drawing/2014/main" id="{F89AB194-6C7D-4A64-B82D-A17C8F5ADB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6812950"/>
              </p:ext>
            </p:extLst>
          </p:nvPr>
        </p:nvGraphicFramePr>
        <p:xfrm>
          <a:off x="186629" y="2333706"/>
          <a:ext cx="969578" cy="7628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915229" imgH="721129" progId="CorelDraw.Graphic.24">
                  <p:embed/>
                </p:oleObj>
              </mc:Choice>
              <mc:Fallback>
                <p:oleObj name="CorelDRAW" r:id="rId4" imgW="915229" imgH="721129" progId="CorelDraw.Graphic.24">
                  <p:embed/>
                  <p:pic>
                    <p:nvPicPr>
                      <p:cNvPr id="12" name="Obiekt 11">
                        <a:extLst>
                          <a:ext uri="{FF2B5EF4-FFF2-40B4-BE49-F238E27FC236}">
                            <a16:creationId xmlns:a16="http://schemas.microsoft.com/office/drawing/2014/main" id="{F89AB194-6C7D-4A64-B82D-A17C8F5ADB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6629" y="2333706"/>
                        <a:ext cx="969578" cy="7628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iekt 10">
            <a:extLst>
              <a:ext uri="{FF2B5EF4-FFF2-40B4-BE49-F238E27FC236}">
                <a16:creationId xmlns:a16="http://schemas.microsoft.com/office/drawing/2014/main" id="{92E8345A-464B-4962-8CA9-0979EF32EE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5507477"/>
              </p:ext>
            </p:extLst>
          </p:nvPr>
        </p:nvGraphicFramePr>
        <p:xfrm>
          <a:off x="233755" y="3665380"/>
          <a:ext cx="1134033" cy="646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6" imgW="1195562" imgH="680812" progId="CorelDraw.Graphic.24">
                  <p:embed/>
                </p:oleObj>
              </mc:Choice>
              <mc:Fallback>
                <p:oleObj name="CorelDRAW" r:id="rId6" imgW="1195562" imgH="680812" progId="CorelDraw.Graphic.24">
                  <p:embed/>
                  <p:pic>
                    <p:nvPicPr>
                      <p:cNvPr id="11" name="Obiekt 10">
                        <a:extLst>
                          <a:ext uri="{FF2B5EF4-FFF2-40B4-BE49-F238E27FC236}">
                            <a16:creationId xmlns:a16="http://schemas.microsoft.com/office/drawing/2014/main" id="{92E8345A-464B-4962-8CA9-0979EF32EE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33755" y="3665380"/>
                        <a:ext cx="1134033" cy="646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iekt 9">
            <a:extLst>
              <a:ext uri="{FF2B5EF4-FFF2-40B4-BE49-F238E27FC236}">
                <a16:creationId xmlns:a16="http://schemas.microsoft.com/office/drawing/2014/main" id="{FA36BE39-56B0-49AC-A031-1D00AE3B28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6835136"/>
              </p:ext>
            </p:extLst>
          </p:nvPr>
        </p:nvGraphicFramePr>
        <p:xfrm>
          <a:off x="233755" y="4897678"/>
          <a:ext cx="1176809" cy="6511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8" imgW="1041296" imgH="576488" progId="CorelDraw.Graphic.24">
                  <p:embed/>
                </p:oleObj>
              </mc:Choice>
              <mc:Fallback>
                <p:oleObj name="CorelDRAW" r:id="rId8" imgW="1041296" imgH="576488" progId="CorelDraw.Graphic.24">
                  <p:embed/>
                  <p:pic>
                    <p:nvPicPr>
                      <p:cNvPr id="10" name="Obiekt 9">
                        <a:extLst>
                          <a:ext uri="{FF2B5EF4-FFF2-40B4-BE49-F238E27FC236}">
                            <a16:creationId xmlns:a16="http://schemas.microsoft.com/office/drawing/2014/main" id="{FA36BE39-56B0-49AC-A031-1D00AE3B28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33755" y="4897678"/>
                        <a:ext cx="1176809" cy="6511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Obraz 15">
            <a:extLst>
              <a:ext uri="{FF2B5EF4-FFF2-40B4-BE49-F238E27FC236}">
                <a16:creationId xmlns:a16="http://schemas.microsoft.com/office/drawing/2014/main" id="{AC10A31C-AC06-4F3B-BA92-00F358544B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58" y="676383"/>
            <a:ext cx="1063620" cy="381131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0F180C18-6D3E-4CE9-A34C-8AECCDA6A9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4607" y="5882599"/>
            <a:ext cx="696871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78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8BF4D3-79B5-4B47-9A12-31739D78FF88}"/>
              </a:ext>
            </a:extLst>
          </p:cNvPr>
          <p:cNvSpPr txBox="1"/>
          <p:nvPr/>
        </p:nvSpPr>
        <p:spPr>
          <a:xfrm>
            <a:off x="407928" y="-4606"/>
            <a:ext cx="11784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>
                <a:solidFill>
                  <a:srgbClr val="275536"/>
                </a:solidFill>
              </a:rPr>
              <a:t>TCS Communication and Dissemination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6E6544A2-1B75-4DC0-B9C7-5178E04B9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1" y="694999"/>
            <a:ext cx="1063620" cy="381131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470B8B96-B504-478E-9EEC-4C32D2B71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720" y="694999"/>
            <a:ext cx="2498329" cy="4544029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369448AF-B8AC-4B30-9ECB-BCD11EA811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791" y="694999"/>
            <a:ext cx="2456509" cy="4467966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CB2236FC-0FD0-42EF-ACBD-CE0DEE0ADC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768" r="10409"/>
          <a:stretch/>
        </p:blipFill>
        <p:spPr>
          <a:xfrm>
            <a:off x="7588041" y="694999"/>
            <a:ext cx="4181303" cy="3031599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99FA7E03-4B34-4BDD-9E9B-5BFF5E622937}"/>
              </a:ext>
            </a:extLst>
          </p:cNvPr>
          <p:cNvSpPr txBox="1"/>
          <p:nvPr/>
        </p:nvSpPr>
        <p:spPr>
          <a:xfrm>
            <a:off x="481247" y="5121838"/>
            <a:ext cx="10801796" cy="151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500"/>
              </a:spcAft>
              <a:tabLst>
                <a:tab pos="1350645" algn="l"/>
                <a:tab pos="4673600" algn="l"/>
              </a:tabLst>
            </a:pPr>
            <a:r>
              <a:rPr lang="pl-PL" sz="1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Publications:</a:t>
            </a:r>
          </a:p>
          <a:p>
            <a:pPr marL="342900" lvl="0" indent="-342900">
              <a:spcAft>
                <a:spcPts val="500"/>
              </a:spcAft>
              <a:buFont typeface="Courier New" panose="02070309020205020404" pitchFamily="49" charset="0"/>
              <a:buChar char="o"/>
              <a:tabLst>
                <a:tab pos="1350645" algn="l"/>
                <a:tab pos="4673600" algn="l"/>
              </a:tabLst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Beata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Orlecka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-Sikora</a:t>
            </a:r>
            <a:r>
              <a:rPr lang="en-GB" sz="1400" dirty="0">
                <a:solidFill>
                  <a:srgbClr val="1F1F1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Łukasz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Rudziński</a:t>
            </a:r>
            <a:r>
              <a:rPr lang="en-GB" sz="1400" dirty="0">
                <a:solidFill>
                  <a:srgbClr val="1F1F1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Monika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Staszek</a:t>
            </a:r>
            <a:r>
              <a:rPr lang="en-GB" sz="1400" dirty="0">
                <a:solidFill>
                  <a:srgbClr val="1F1F1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Grzegorz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Lizurek</a:t>
            </a:r>
            <a:r>
              <a:rPr lang="en-GB" sz="1400" dirty="0">
                <a:solidFill>
                  <a:srgbClr val="1F1F1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Krzysztof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Mizerski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Seismic swarms as intermittent quasi-static ruptures driven by pore pressure variations due to the water reservoir</a:t>
            </a:r>
            <a:r>
              <a:rPr lang="pl-PL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impoundment, Tectonophysics Volume 863, 20 September 2023, 230005 </a:t>
            </a:r>
            <a:r>
              <a:rPr lang="en-GB" sz="1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https://doi.org/10.1016/j.tecto.2023.230005</a:t>
            </a:r>
            <a:r>
              <a:rPr lang="en-GB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l-PL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500"/>
              </a:spcAft>
              <a:buFont typeface="Courier New" panose="02070309020205020404" pitchFamily="49" charset="0"/>
              <a:buChar char="o"/>
              <a:tabLst>
                <a:tab pos="1350645" algn="l"/>
                <a:tab pos="4673600" algn="l"/>
              </a:tabLst>
            </a:pPr>
            <a:r>
              <a:rPr lang="en-GB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Estimation of location errors for local seismic network in an area with intense and weak seismicity; </a:t>
            </a:r>
            <a:r>
              <a:rPr lang="en-GB" sz="1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J.Kokowski</a:t>
            </a:r>
            <a:r>
              <a:rPr lang="en-GB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Ł.Rudziński</a:t>
            </a:r>
            <a:r>
              <a:rPr lang="en-GB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pl-PL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March 2023; Geophysical Journal International (2023) 0, 13-0; DOI: https://doi.org/10.1093/gji/ggad102</a:t>
            </a:r>
            <a:endParaRPr lang="pl-PL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F6575BF9-10F0-48C1-AAD5-8B95A0FCF1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438" y="5878456"/>
            <a:ext cx="696871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66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8BF4D3-79B5-4B47-9A12-31739D78FF88}"/>
              </a:ext>
            </a:extLst>
          </p:cNvPr>
          <p:cNvSpPr txBox="1"/>
          <p:nvPr/>
        </p:nvSpPr>
        <p:spPr>
          <a:xfrm>
            <a:off x="686761" y="303437"/>
            <a:ext cx="11784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</a:rPr>
              <a:t>TCS AH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</a:rPr>
              <a:t>asstets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</a:rPr>
              <a:t>accesible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</a:rPr>
              <a:t> from EPOS Data Portal</a:t>
            </a:r>
            <a:endParaRPr lang="pl-PL" sz="28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E8B7A4F-368C-4278-AC57-57C70A9C7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955" y="946544"/>
            <a:ext cx="9747472" cy="4529798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270527B1-6A13-42D8-B5E0-6FE7AD49483F}"/>
              </a:ext>
            </a:extLst>
          </p:cNvPr>
          <p:cNvSpPr txBox="1"/>
          <p:nvPr/>
        </p:nvSpPr>
        <p:spPr>
          <a:xfrm>
            <a:off x="7454973" y="5404267"/>
            <a:ext cx="3314754" cy="646331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l-PL" dirty="0"/>
              <a:t>Processing </a:t>
            </a:r>
            <a:r>
              <a:rPr lang="pl-PL" dirty="0" err="1"/>
              <a:t>tools</a:t>
            </a:r>
            <a:r>
              <a:rPr lang="pl-PL" dirty="0"/>
              <a:t> (8)</a:t>
            </a:r>
          </a:p>
          <a:p>
            <a:pPr marL="285750" indent="-285750">
              <a:buFontTx/>
              <a:buChar char="-"/>
            </a:pPr>
            <a:r>
              <a:rPr lang="pl-PL" dirty="0" err="1"/>
              <a:t>Multidisciplinary</a:t>
            </a:r>
            <a:r>
              <a:rPr lang="pl-PL" dirty="0"/>
              <a:t> AH data (42)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DF3B35A-8A89-4B00-9077-0AB36FE69C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5248" y="5828372"/>
            <a:ext cx="696871" cy="64633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F92033F-DD4F-446C-9BB4-1225B97D6A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1" y="695804"/>
            <a:ext cx="1063620" cy="38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84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>
            <a:extLst>
              <a:ext uri="{FF2B5EF4-FFF2-40B4-BE49-F238E27FC236}">
                <a16:creationId xmlns:a16="http://schemas.microsoft.com/office/drawing/2014/main" id="{A2BE6B83-E0A2-47DA-8512-AA35CEF08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024" y="554236"/>
            <a:ext cx="2150219" cy="215021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8BF4D3-79B5-4B47-9A12-31739D78FF88}"/>
              </a:ext>
            </a:extLst>
          </p:cNvPr>
          <p:cNvSpPr txBox="1"/>
          <p:nvPr/>
        </p:nvSpPr>
        <p:spPr>
          <a:xfrm>
            <a:off x="-14639" y="88455"/>
            <a:ext cx="11784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i="1" dirty="0" err="1">
                <a:solidFill>
                  <a:schemeClr val="accent6">
                    <a:lumMod val="50000"/>
                  </a:schemeClr>
                </a:solidFill>
              </a:rPr>
              <a:t>Projects</a:t>
            </a:r>
            <a:r>
              <a:rPr lang="pl-PL" sz="2800" b="1" i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pl-PL" sz="2800" b="1" i="1" dirty="0" err="1">
                <a:solidFill>
                  <a:schemeClr val="accent6">
                    <a:lumMod val="50000"/>
                  </a:schemeClr>
                </a:solidFill>
              </a:rPr>
              <a:t>Agreements</a:t>
            </a:r>
            <a:r>
              <a:rPr lang="pl-PL" sz="2800" b="1" i="1" dirty="0">
                <a:solidFill>
                  <a:schemeClr val="accent6">
                    <a:lumMod val="50000"/>
                  </a:schemeClr>
                </a:solidFill>
              </a:rPr>
              <a:t> = </a:t>
            </a:r>
            <a:r>
              <a:rPr lang="pl-PL" sz="2800" b="1" i="1" dirty="0" err="1">
                <a:solidFill>
                  <a:schemeClr val="accent6">
                    <a:lumMod val="50000"/>
                  </a:schemeClr>
                </a:solidFill>
              </a:rPr>
              <a:t>sources</a:t>
            </a:r>
            <a:r>
              <a:rPr lang="pl-PL" sz="2800" b="1" i="1" dirty="0">
                <a:solidFill>
                  <a:schemeClr val="accent6">
                    <a:lumMod val="50000"/>
                  </a:schemeClr>
                </a:solidFill>
              </a:rPr>
              <a:t> of </a:t>
            </a:r>
            <a:r>
              <a:rPr lang="pl-PL" sz="2800" b="1" i="1" dirty="0" err="1">
                <a:solidFill>
                  <a:schemeClr val="accent6">
                    <a:lumMod val="50000"/>
                  </a:schemeClr>
                </a:solidFill>
              </a:rPr>
              <a:t>funding</a:t>
            </a:r>
            <a:endParaRPr lang="pl-PL" sz="28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AF0452BB-1976-4266-A0A0-12ED38CCA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592" y="4043855"/>
            <a:ext cx="2318811" cy="79999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AA9F3FB9-72A4-457B-A6B9-98B63B5C91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738" y="4109324"/>
            <a:ext cx="2087141" cy="774446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0A451315-FB6C-4140-A4E5-AF76F1CD2C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146" y="3515308"/>
            <a:ext cx="2707733" cy="1914618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983A4789-A42E-4496-B2B8-1E1653C544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66" y="702163"/>
            <a:ext cx="1063620" cy="381131"/>
          </a:xfrm>
          <a:prstGeom prst="rect">
            <a:avLst/>
          </a:prstGeom>
        </p:spPr>
      </p:pic>
      <p:sp>
        <p:nvSpPr>
          <p:cNvPr id="16" name="Prostokąt 15">
            <a:extLst>
              <a:ext uri="{FF2B5EF4-FFF2-40B4-BE49-F238E27FC236}">
                <a16:creationId xmlns:a16="http://schemas.microsoft.com/office/drawing/2014/main" id="{8D46C9BD-CDD5-455F-9CA2-A4938D49F7D5}"/>
              </a:ext>
            </a:extLst>
          </p:cNvPr>
          <p:cNvSpPr/>
          <p:nvPr/>
        </p:nvSpPr>
        <p:spPr>
          <a:xfrm>
            <a:off x="7376928" y="6116279"/>
            <a:ext cx="56304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EPOS ON 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(EPOS </a:t>
            </a:r>
            <a:r>
              <a:rPr lang="pl-PL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pl-PL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ptimization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pl-PL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evolutio</a:t>
            </a:r>
            <a:r>
              <a:rPr lang="pl-PL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02505E2F-9497-4863-8363-37D99ABA96E1}"/>
              </a:ext>
            </a:extLst>
          </p:cNvPr>
          <p:cNvSpPr txBox="1"/>
          <p:nvPr/>
        </p:nvSpPr>
        <p:spPr>
          <a:xfrm>
            <a:off x="5821247" y="1071128"/>
            <a:ext cx="3678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dirty="0"/>
              <a:t>MYCA For </a:t>
            </a:r>
            <a:r>
              <a:rPr lang="pl-PL" dirty="0" err="1"/>
              <a:t>Governance</a:t>
            </a:r>
            <a:r>
              <a:rPr lang="pl-PL" dirty="0"/>
              <a:t> and Services </a:t>
            </a:r>
            <a:endParaRPr lang="pl-PL" i="1" dirty="0"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7801F7B8-E69B-4F73-9D05-AE876BA9F657}"/>
              </a:ext>
            </a:extLst>
          </p:cNvPr>
          <p:cNvSpPr txBox="1"/>
          <p:nvPr/>
        </p:nvSpPr>
        <p:spPr>
          <a:xfrm>
            <a:off x="3864243" y="2744578"/>
            <a:ext cx="81010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TCS AH </a:t>
            </a:r>
            <a:r>
              <a:rPr lang="pl-PL" dirty="0" err="1"/>
              <a:t>project</a:t>
            </a:r>
            <a:r>
              <a:rPr lang="pl-PL" dirty="0"/>
              <a:t>; </a:t>
            </a:r>
            <a:r>
              <a:rPr lang="pl-PL" dirty="0" err="1"/>
              <a:t>funded</a:t>
            </a:r>
            <a:r>
              <a:rPr lang="pl-PL" dirty="0"/>
              <a:t> by </a:t>
            </a:r>
            <a:r>
              <a:rPr lang="pl-PL" dirty="0" err="1"/>
              <a:t>Polish</a:t>
            </a:r>
            <a:r>
              <a:rPr lang="pl-PL" dirty="0"/>
              <a:t> </a:t>
            </a:r>
            <a:r>
              <a:rPr lang="pl-PL" dirty="0" err="1"/>
              <a:t>Ministry</a:t>
            </a:r>
            <a:r>
              <a:rPr lang="pl-PL" dirty="0"/>
              <a:t> of </a:t>
            </a:r>
            <a:r>
              <a:rPr lang="pl-PL" dirty="0" err="1"/>
              <a:t>Education</a:t>
            </a:r>
            <a:r>
              <a:rPr lang="pl-PL" dirty="0"/>
              <a:t> and Science </a:t>
            </a:r>
            <a:r>
              <a:rPr lang="pl-PL" dirty="0" err="1"/>
              <a:t>under</a:t>
            </a:r>
            <a:r>
              <a:rPr lang="pl-PL" dirty="0"/>
              <a:t> the </a:t>
            </a:r>
            <a:r>
              <a:rPr lang="pl-PL" dirty="0" err="1"/>
              <a:t>framework</a:t>
            </a:r>
            <a:r>
              <a:rPr lang="pl-PL" dirty="0"/>
              <a:t> of the </a:t>
            </a:r>
            <a:r>
              <a:rPr lang="pl-PL" dirty="0" err="1"/>
              <a:t>programme</a:t>
            </a:r>
            <a:r>
              <a:rPr lang="pl-PL" dirty="0"/>
              <a:t> </a:t>
            </a:r>
            <a:r>
              <a:rPr lang="pl-PL" dirty="0" err="1"/>
              <a:t>supporting</a:t>
            </a:r>
            <a:r>
              <a:rPr lang="pl-PL" dirty="0"/>
              <a:t> </a:t>
            </a:r>
            <a:r>
              <a:rPr lang="pl-PL" dirty="0" err="1"/>
              <a:t>Polish</a:t>
            </a:r>
            <a:r>
              <a:rPr lang="pl-PL" dirty="0"/>
              <a:t> </a:t>
            </a:r>
            <a:r>
              <a:rPr lang="pl-PL" dirty="0" err="1"/>
              <a:t>research</a:t>
            </a:r>
            <a:r>
              <a:rPr lang="pl-PL" dirty="0"/>
              <a:t> </a:t>
            </a:r>
            <a:r>
              <a:rPr lang="pl-PL" dirty="0" err="1"/>
              <a:t>institution</a:t>
            </a:r>
            <a:r>
              <a:rPr lang="pl-PL" dirty="0"/>
              <a:t>, </a:t>
            </a:r>
            <a:r>
              <a:rPr lang="pl-PL" dirty="0" err="1"/>
              <a:t>members</a:t>
            </a:r>
            <a:r>
              <a:rPr lang="pl-PL" dirty="0"/>
              <a:t> of the </a:t>
            </a:r>
            <a:r>
              <a:rPr lang="pl-PL" dirty="0" err="1"/>
              <a:t>international</a:t>
            </a:r>
            <a:r>
              <a:rPr lang="pl-PL" dirty="0"/>
              <a:t> RI.</a:t>
            </a:r>
          </a:p>
        </p:txBody>
      </p:sp>
      <p:pic>
        <p:nvPicPr>
          <p:cNvPr id="21" name="Obraz 20">
            <a:extLst>
              <a:ext uri="{FF2B5EF4-FFF2-40B4-BE49-F238E27FC236}">
                <a16:creationId xmlns:a16="http://schemas.microsoft.com/office/drawing/2014/main" id="{80160FDC-361A-412D-907F-6D55E8FAC0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35" y="2891575"/>
            <a:ext cx="3241018" cy="786454"/>
          </a:xfrm>
          <a:prstGeom prst="rect">
            <a:avLst/>
          </a:prstGeom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id="{0343C054-425B-4AB0-BA2D-349CA3757F21}"/>
              </a:ext>
            </a:extLst>
          </p:cNvPr>
          <p:cNvSpPr txBox="1"/>
          <p:nvPr/>
        </p:nvSpPr>
        <p:spPr>
          <a:xfrm>
            <a:off x="2567093" y="3893146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i="1" dirty="0"/>
              <a:t>2022 - 2025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CCFAA0AD-F447-4ECC-BB14-3CCC9D767389}"/>
              </a:ext>
            </a:extLst>
          </p:cNvPr>
          <p:cNvSpPr txBox="1"/>
          <p:nvPr/>
        </p:nvSpPr>
        <p:spPr>
          <a:xfrm>
            <a:off x="9249879" y="3823172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i="1" dirty="0"/>
              <a:t>2022 - 2026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C5EC99BB-BD4C-457F-A367-2F16DE231EA7}"/>
              </a:ext>
            </a:extLst>
          </p:cNvPr>
          <p:cNvSpPr txBox="1"/>
          <p:nvPr/>
        </p:nvSpPr>
        <p:spPr>
          <a:xfrm>
            <a:off x="5841253" y="3823172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i="1" dirty="0"/>
              <a:t>2022 - 2024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732BB71A-0485-479E-BEAA-49F3DAE56145}"/>
              </a:ext>
            </a:extLst>
          </p:cNvPr>
          <p:cNvSpPr txBox="1"/>
          <p:nvPr/>
        </p:nvSpPr>
        <p:spPr>
          <a:xfrm>
            <a:off x="2548348" y="2419956"/>
            <a:ext cx="1297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/>
              <a:t>2021 - 2023</a:t>
            </a:r>
          </a:p>
          <a:p>
            <a:r>
              <a:rPr lang="pl-PL" b="1" i="1" dirty="0">
                <a:solidFill>
                  <a:schemeClr val="bg1">
                    <a:lumMod val="85000"/>
                  </a:schemeClr>
                </a:solidFill>
              </a:rPr>
              <a:t>2024 - 2028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6275C873-BA16-42E3-9755-7D299968A5B2}"/>
              </a:ext>
            </a:extLst>
          </p:cNvPr>
          <p:cNvSpPr txBox="1"/>
          <p:nvPr/>
        </p:nvSpPr>
        <p:spPr>
          <a:xfrm>
            <a:off x="70612" y="5009648"/>
            <a:ext cx="478490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err="1"/>
              <a:t>National</a:t>
            </a:r>
            <a:r>
              <a:rPr lang="pl-PL" b="1" dirty="0"/>
              <a:t> </a:t>
            </a:r>
            <a:r>
              <a:rPr lang="pl-PL" b="1" dirty="0" err="1"/>
              <a:t>Funding</a:t>
            </a:r>
            <a:r>
              <a:rPr lang="pl-PL" b="1" dirty="0"/>
              <a:t> </a:t>
            </a:r>
            <a:r>
              <a:rPr lang="pl-PL" b="1" dirty="0" err="1"/>
              <a:t>Programmes</a:t>
            </a:r>
            <a:r>
              <a:rPr lang="pl-PL" b="1" dirty="0"/>
              <a:t> </a:t>
            </a:r>
            <a:r>
              <a:rPr lang="pl-PL" b="1" dirty="0" err="1"/>
              <a:t>supporting</a:t>
            </a:r>
            <a:r>
              <a:rPr lang="pl-PL" b="1" dirty="0"/>
              <a:t> EPOS:</a:t>
            </a:r>
          </a:p>
          <a:p>
            <a:r>
              <a:rPr lang="pl-PL" dirty="0"/>
              <a:t>ITALY</a:t>
            </a:r>
          </a:p>
          <a:p>
            <a:r>
              <a:rPr lang="pl-PL" dirty="0"/>
              <a:t>SWEDEN</a:t>
            </a:r>
          </a:p>
          <a:p>
            <a:r>
              <a:rPr lang="pl-PL" dirty="0"/>
              <a:t>FINLAND</a:t>
            </a:r>
          </a:p>
          <a:p>
            <a:r>
              <a:rPr lang="pl-PL" dirty="0"/>
              <a:t>POLAND</a:t>
            </a: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AE34FF50-94FD-495F-BFF3-B1DB92B844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043" y="241477"/>
            <a:ext cx="892612" cy="827876"/>
          </a:xfrm>
          <a:prstGeom prst="rect">
            <a:avLst/>
          </a:prstGeom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FBCB40B3-0814-4E4F-A00C-EA373815B277}"/>
              </a:ext>
            </a:extLst>
          </p:cNvPr>
          <p:cNvSpPr txBox="1"/>
          <p:nvPr/>
        </p:nvSpPr>
        <p:spPr>
          <a:xfrm>
            <a:off x="4842718" y="742613"/>
            <a:ext cx="6095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i="1" dirty="0"/>
              <a:t>2024-2028</a:t>
            </a:r>
            <a:endParaRPr lang="pl-PL" dirty="0"/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BAB46AF0-5960-4A16-B4FD-613CFA35E865}"/>
              </a:ext>
            </a:extLst>
          </p:cNvPr>
          <p:cNvSpPr txBox="1"/>
          <p:nvPr/>
        </p:nvSpPr>
        <p:spPr>
          <a:xfrm>
            <a:off x="10489879" y="578687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2024-2027 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4231375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8BF4D3-79B5-4B47-9A12-31739D78FF88}"/>
              </a:ext>
            </a:extLst>
          </p:cNvPr>
          <p:cNvSpPr txBox="1"/>
          <p:nvPr/>
        </p:nvSpPr>
        <p:spPr>
          <a:xfrm>
            <a:off x="287195" y="196109"/>
            <a:ext cx="11784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i="1" dirty="0" err="1">
                <a:solidFill>
                  <a:srgbClr val="275536"/>
                </a:solidFill>
              </a:rPr>
              <a:t>Scientific</a:t>
            </a:r>
            <a:r>
              <a:rPr lang="pl-PL" sz="2800" b="1" i="1" dirty="0">
                <a:solidFill>
                  <a:srgbClr val="275536"/>
                </a:solidFill>
              </a:rPr>
              <a:t> </a:t>
            </a:r>
            <a:r>
              <a:rPr lang="pl-PL" sz="2800" b="1" i="1" dirty="0" err="1">
                <a:solidFill>
                  <a:srgbClr val="275536"/>
                </a:solidFill>
              </a:rPr>
              <a:t>activities</a:t>
            </a:r>
            <a:r>
              <a:rPr lang="pl-PL" sz="2800" b="1" i="1" dirty="0">
                <a:solidFill>
                  <a:srgbClr val="275536"/>
                </a:solidFill>
              </a:rPr>
              <a:t> in TCS </a:t>
            </a:r>
            <a:r>
              <a:rPr lang="pl-PL" sz="2800" b="1" i="1" dirty="0" err="1">
                <a:solidFill>
                  <a:srgbClr val="275536"/>
                </a:solidFill>
              </a:rPr>
              <a:t>consortium</a:t>
            </a:r>
            <a:r>
              <a:rPr lang="pl-PL" sz="2800" b="1" i="1" dirty="0">
                <a:solidFill>
                  <a:srgbClr val="275536"/>
                </a:solidFill>
              </a:rPr>
              <a:t> </a:t>
            </a:r>
            <a:endParaRPr lang="it-IT" sz="2800" b="1" i="1" dirty="0">
              <a:solidFill>
                <a:srgbClr val="275536"/>
              </a:solidFill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0A679DE-E05E-4533-B519-6189A07E2291}"/>
              </a:ext>
            </a:extLst>
          </p:cNvPr>
          <p:cNvSpPr txBox="1"/>
          <p:nvPr/>
        </p:nvSpPr>
        <p:spPr>
          <a:xfrm>
            <a:off x="1493030" y="2003288"/>
            <a:ext cx="59218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The </a:t>
            </a:r>
            <a:r>
              <a:rPr lang="pl-PL" dirty="0" err="1"/>
              <a:t>need</a:t>
            </a:r>
            <a:r>
              <a:rPr lang="pl-PL" dirty="0"/>
              <a:t> of </a:t>
            </a:r>
            <a:r>
              <a:rPr lang="pl-PL" dirty="0" err="1"/>
              <a:t>tools</a:t>
            </a:r>
            <a:r>
              <a:rPr lang="pl-PL" dirty="0"/>
              <a:t> for data </a:t>
            </a:r>
            <a:r>
              <a:rPr lang="pl-PL" dirty="0" err="1"/>
              <a:t>processing</a:t>
            </a:r>
            <a:r>
              <a:rPr lang="pl-PL" dirty="0"/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Development of the EPISODES Platform,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/>
              <a:t>Reaching</a:t>
            </a:r>
            <a:r>
              <a:rPr lang="pl-PL" dirty="0"/>
              <a:t> </a:t>
            </a:r>
            <a:r>
              <a:rPr lang="pl-PL" dirty="0" err="1"/>
              <a:t>towards</a:t>
            </a:r>
            <a:r>
              <a:rPr lang="pl-PL" dirty="0"/>
              <a:t> Intercontinental </a:t>
            </a:r>
            <a:r>
              <a:rPr lang="pl-PL" dirty="0" err="1"/>
              <a:t>partners</a:t>
            </a:r>
            <a:r>
              <a:rPr lang="pl-PL" dirty="0"/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/>
              <a:t>Building</a:t>
            </a:r>
            <a:r>
              <a:rPr lang="pl-PL" dirty="0"/>
              <a:t> </a:t>
            </a:r>
            <a:r>
              <a:rPr lang="pl-PL" dirty="0" err="1"/>
              <a:t>new</a:t>
            </a:r>
            <a:r>
              <a:rPr lang="pl-PL" dirty="0"/>
              <a:t> </a:t>
            </a:r>
            <a:r>
              <a:rPr lang="pl-PL" dirty="0" err="1"/>
              <a:t>episodes</a:t>
            </a:r>
            <a:r>
              <a:rPr lang="pl-PL" dirty="0"/>
              <a:t> </a:t>
            </a:r>
            <a:r>
              <a:rPr lang="pl-PL" dirty="0" err="1"/>
              <a:t>requiring</a:t>
            </a:r>
            <a:r>
              <a:rPr lang="pl-PL" dirty="0"/>
              <a:t> </a:t>
            </a:r>
            <a:r>
              <a:rPr lang="pl-PL" dirty="0" err="1"/>
              <a:t>interdisciplinary</a:t>
            </a:r>
            <a:r>
              <a:rPr lang="pl-PL" dirty="0"/>
              <a:t> </a:t>
            </a:r>
            <a:r>
              <a:rPr lang="pl-PL" dirty="0" err="1"/>
              <a:t>approach</a:t>
            </a:r>
            <a:r>
              <a:rPr lang="pl-PL" dirty="0"/>
              <a:t> (</a:t>
            </a:r>
            <a:r>
              <a:rPr lang="pl-PL" dirty="0" err="1"/>
              <a:t>seismological</a:t>
            </a:r>
            <a:r>
              <a:rPr lang="pl-PL" dirty="0"/>
              <a:t>, </a:t>
            </a:r>
            <a:r>
              <a:rPr lang="pl-PL" dirty="0" err="1"/>
              <a:t>geological</a:t>
            </a:r>
            <a:r>
              <a:rPr lang="pl-PL" dirty="0"/>
              <a:t>, </a:t>
            </a:r>
            <a:r>
              <a:rPr lang="pl-PL" dirty="0" err="1"/>
              <a:t>hydrological</a:t>
            </a:r>
            <a:r>
              <a:rPr lang="pl-PL" dirty="0"/>
              <a:t>, </a:t>
            </a:r>
            <a:r>
              <a:rPr lang="pl-PL" dirty="0" err="1"/>
              <a:t>geotechnical</a:t>
            </a:r>
            <a:r>
              <a:rPr lang="pl-PL" dirty="0"/>
              <a:t> data)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5FCF93A-CCEF-40BE-B378-13D5D51D8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514" y="3590721"/>
            <a:ext cx="4479598" cy="2769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EB94D64D-D812-4322-BE0A-BB8120CF0027}"/>
              </a:ext>
            </a:extLst>
          </p:cNvPr>
          <p:cNvSpPr txBox="1"/>
          <p:nvPr/>
        </p:nvSpPr>
        <p:spPr>
          <a:xfrm rot="16200000">
            <a:off x="348241" y="4573716"/>
            <a:ext cx="2100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dirty="0" err="1"/>
              <a:t>Castanhão</a:t>
            </a:r>
            <a:r>
              <a:rPr lang="pl-PL" dirty="0"/>
              <a:t> </a:t>
            </a:r>
            <a:r>
              <a:rPr lang="pl-PL" dirty="0" err="1"/>
              <a:t>Reservoir</a:t>
            </a:r>
            <a:br>
              <a:rPr lang="pl-PL" dirty="0"/>
            </a:br>
            <a:r>
              <a:rPr lang="pl-PL" dirty="0" err="1"/>
              <a:t>Induced</a:t>
            </a:r>
            <a:r>
              <a:rPr lang="pl-PL" dirty="0"/>
              <a:t> </a:t>
            </a:r>
            <a:r>
              <a:rPr lang="pl-PL" dirty="0" err="1"/>
              <a:t>Seismicity</a:t>
            </a:r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9C59EB99-0119-4F3D-A1DC-45EDAD6F401D}"/>
              </a:ext>
            </a:extLst>
          </p:cNvPr>
          <p:cNvSpPr txBox="1"/>
          <p:nvPr/>
        </p:nvSpPr>
        <p:spPr>
          <a:xfrm>
            <a:off x="2814160" y="785038"/>
            <a:ext cx="695228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u="sng" dirty="0"/>
              <a:t>The </a:t>
            </a:r>
            <a:r>
              <a:rPr lang="pl-PL" sz="2000" b="1" u="sng" dirty="0" err="1"/>
              <a:t>case</a:t>
            </a:r>
            <a:r>
              <a:rPr lang="pl-PL" sz="2000" b="1" u="sng" dirty="0"/>
              <a:t> of RIS in </a:t>
            </a:r>
            <a:r>
              <a:rPr lang="pl-PL" sz="2000" b="1" u="sng" dirty="0" err="1"/>
              <a:t>Castanhão</a:t>
            </a:r>
            <a:r>
              <a:rPr lang="pl-PL" sz="2000" b="1" u="sng" dirty="0"/>
              <a:t> Region – </a:t>
            </a:r>
            <a:r>
              <a:rPr lang="pl-PL" sz="2000" b="1" u="sng" dirty="0" err="1"/>
              <a:t>Brazil</a:t>
            </a:r>
            <a:r>
              <a:rPr lang="pl-PL" sz="2000" b="1" u="sng" dirty="0"/>
              <a:t> – Global </a:t>
            </a:r>
            <a:r>
              <a:rPr lang="pl-PL" sz="2000" b="1" u="sng" dirty="0" err="1"/>
              <a:t>Dimension</a:t>
            </a:r>
            <a:endParaRPr lang="pl-PL" sz="2000" b="1" u="sng" dirty="0"/>
          </a:p>
          <a:p>
            <a:endParaRPr lang="pl-PL" b="1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74231602-FEBF-4189-999F-7F401614F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8684" y="1315651"/>
            <a:ext cx="4193743" cy="4006761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87D350F1-3682-42A0-B2DC-B81D71289490}"/>
              </a:ext>
            </a:extLst>
          </p:cNvPr>
          <p:cNvSpPr txBox="1"/>
          <p:nvPr/>
        </p:nvSpPr>
        <p:spPr>
          <a:xfrm>
            <a:off x="8050807" y="5325682"/>
            <a:ext cx="4020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Earthquake</a:t>
            </a:r>
            <a:r>
              <a:rPr lang="pl-PL" dirty="0"/>
              <a:t> </a:t>
            </a:r>
            <a:r>
              <a:rPr lang="pl-PL" dirty="0" err="1"/>
              <a:t>picking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EPISODES Platform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CE02E20-AB2B-47D7-87AB-22F3DBFEE58C}"/>
              </a:ext>
            </a:extLst>
          </p:cNvPr>
          <p:cNvSpPr txBox="1"/>
          <p:nvPr/>
        </p:nvSpPr>
        <p:spPr>
          <a:xfrm>
            <a:off x="1721630" y="1474545"/>
            <a:ext cx="6315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/>
              <a:t>The relations </a:t>
            </a:r>
            <a:r>
              <a:rPr lang="pl-PL" i="1" dirty="0" err="1"/>
              <a:t>between</a:t>
            </a:r>
            <a:r>
              <a:rPr lang="pl-PL" i="1" dirty="0"/>
              <a:t> the </a:t>
            </a:r>
            <a:r>
              <a:rPr lang="pl-PL" i="1" dirty="0" err="1"/>
              <a:t>seismicity</a:t>
            </a:r>
            <a:r>
              <a:rPr lang="pl-PL" i="1" dirty="0"/>
              <a:t> and </a:t>
            </a:r>
            <a:r>
              <a:rPr lang="pl-PL" i="1" dirty="0" err="1"/>
              <a:t>reservoir</a:t>
            </a:r>
            <a:r>
              <a:rPr lang="pl-PL" i="1" dirty="0"/>
              <a:t> </a:t>
            </a:r>
            <a:r>
              <a:rPr lang="pl-PL" i="1" dirty="0" err="1"/>
              <a:t>impoundment</a:t>
            </a:r>
            <a:endParaRPr lang="pl-PL" i="1" dirty="0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DB71B20A-EB4A-48D9-8EF0-3E739B15D3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72" y="691325"/>
            <a:ext cx="1063620" cy="381131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39350D90-7A09-4F5F-BC90-3B4C491FC7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396" y="5867118"/>
            <a:ext cx="696871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910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8BF4D3-79B5-4B47-9A12-31739D78FF88}"/>
              </a:ext>
            </a:extLst>
          </p:cNvPr>
          <p:cNvSpPr txBox="1"/>
          <p:nvPr/>
        </p:nvSpPr>
        <p:spPr>
          <a:xfrm>
            <a:off x="407928" y="525491"/>
            <a:ext cx="11784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i="1" dirty="0" err="1">
                <a:solidFill>
                  <a:srgbClr val="275536"/>
                </a:solidFill>
              </a:rPr>
              <a:t>Early</a:t>
            </a:r>
            <a:r>
              <a:rPr lang="pl-PL" sz="2800" b="1" i="1" dirty="0">
                <a:solidFill>
                  <a:srgbClr val="275536"/>
                </a:solidFill>
              </a:rPr>
              <a:t> </a:t>
            </a:r>
            <a:r>
              <a:rPr lang="pl-PL" sz="2800" b="1" i="1" dirty="0" err="1">
                <a:solidFill>
                  <a:srgbClr val="275536"/>
                </a:solidFill>
              </a:rPr>
              <a:t>Career</a:t>
            </a:r>
            <a:r>
              <a:rPr lang="pl-PL" sz="2800" b="1" i="1" dirty="0">
                <a:solidFill>
                  <a:srgbClr val="275536"/>
                </a:solidFill>
              </a:rPr>
              <a:t> </a:t>
            </a:r>
            <a:r>
              <a:rPr lang="pl-PL" sz="2800" b="1" i="1" dirty="0" err="1">
                <a:solidFill>
                  <a:srgbClr val="275536"/>
                </a:solidFill>
              </a:rPr>
              <a:t>Researchers</a:t>
            </a:r>
            <a:r>
              <a:rPr lang="pl-PL" sz="2800" b="1" i="1" dirty="0">
                <a:solidFill>
                  <a:srgbClr val="275536"/>
                </a:solidFill>
              </a:rPr>
              <a:t> role in TCS AH</a:t>
            </a:r>
            <a:endParaRPr lang="it-IT" sz="2800" b="1" i="1" dirty="0">
              <a:solidFill>
                <a:srgbClr val="275536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EAA3DA-CB41-A444-A2BD-6D575BE41EB7}"/>
              </a:ext>
            </a:extLst>
          </p:cNvPr>
          <p:cNvSpPr txBox="1"/>
          <p:nvPr/>
        </p:nvSpPr>
        <p:spPr>
          <a:xfrm>
            <a:off x="909396" y="2086815"/>
            <a:ext cx="38150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/>
              <a:t>Popularization</a:t>
            </a:r>
            <a:r>
              <a:rPr lang="pl-PL" b="1" dirty="0"/>
              <a:t> of EPOS </a:t>
            </a:r>
            <a:r>
              <a:rPr lang="pl-PL" b="1" dirty="0" err="1"/>
              <a:t>infrastructure</a:t>
            </a:r>
            <a:r>
              <a:rPr lang="pl-PL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/>
              <a:t>Workshops</a:t>
            </a:r>
            <a:r>
              <a:rPr lang="pl-PL" dirty="0"/>
              <a:t> (</a:t>
            </a:r>
            <a:r>
              <a:rPr lang="pl-PL" dirty="0" err="1"/>
              <a:t>National</a:t>
            </a:r>
            <a:r>
              <a:rPr lang="pl-PL" dirty="0"/>
              <a:t> and International </a:t>
            </a:r>
            <a:r>
              <a:rPr lang="pl-PL" dirty="0" err="1"/>
              <a:t>range</a:t>
            </a:r>
            <a:r>
              <a:rPr lang="pl-PL" dirty="0"/>
              <a:t> – Natal, </a:t>
            </a:r>
            <a:r>
              <a:rPr lang="pl-PL" dirty="0" err="1"/>
              <a:t>Brazil</a:t>
            </a:r>
            <a:r>
              <a:rPr lang="pl-PL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/>
              <a:t>Outreach</a:t>
            </a:r>
            <a:r>
              <a:rPr lang="pl-PL" dirty="0"/>
              <a:t> </a:t>
            </a:r>
            <a:r>
              <a:rPr lang="pl-PL" dirty="0" err="1"/>
              <a:t>towards</a:t>
            </a:r>
            <a:r>
              <a:rPr lang="pl-PL" dirty="0"/>
              <a:t> </a:t>
            </a:r>
            <a:r>
              <a:rPr lang="pl-PL" dirty="0" err="1"/>
              <a:t>students</a:t>
            </a:r>
            <a:r>
              <a:rPr lang="pl-PL" dirty="0"/>
              <a:t> </a:t>
            </a:r>
            <a:r>
              <a:rPr lang="pl-PL" dirty="0" err="1"/>
              <a:t>organizations</a:t>
            </a:r>
            <a:r>
              <a:rPr lang="pl-PL" dirty="0"/>
              <a:t> </a:t>
            </a:r>
            <a:r>
              <a:rPr lang="pl-PL" dirty="0" err="1"/>
              <a:t>such</a:t>
            </a:r>
            <a:r>
              <a:rPr lang="pl-PL" dirty="0"/>
              <a:t> as {</a:t>
            </a:r>
            <a:r>
              <a:rPr lang="pl-PL" dirty="0" err="1"/>
              <a:t>iaps</a:t>
            </a:r>
            <a:r>
              <a:rPr lang="pl-PL" dirty="0"/>
              <a:t>} NC Poland.</a:t>
            </a:r>
          </a:p>
          <a:p>
            <a:r>
              <a:rPr lang="pl-PL" b="1" dirty="0"/>
              <a:t>New </a:t>
            </a:r>
            <a:r>
              <a:rPr lang="pl-PL" b="1" dirty="0" err="1"/>
              <a:t>perspectives</a:t>
            </a:r>
            <a:r>
              <a:rPr lang="pl-PL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/>
              <a:t>Testing</a:t>
            </a:r>
            <a:r>
              <a:rPr lang="pl-PL" dirty="0"/>
              <a:t> the </a:t>
            </a:r>
            <a:r>
              <a:rPr lang="pl-PL" dirty="0" err="1"/>
              <a:t>applications</a:t>
            </a:r>
            <a:r>
              <a:rPr lang="pl-PL" dirty="0"/>
              <a:t>, </a:t>
            </a:r>
            <a:r>
              <a:rPr lang="pl-PL" dirty="0" err="1"/>
              <a:t>providing</a:t>
            </a:r>
            <a:r>
              <a:rPr lang="pl-PL" dirty="0"/>
              <a:t> feedback, and </a:t>
            </a:r>
            <a:r>
              <a:rPr lang="pl-PL" dirty="0" err="1"/>
              <a:t>own</a:t>
            </a:r>
            <a:r>
              <a:rPr lang="pl-PL" dirty="0"/>
              <a:t> </a:t>
            </a:r>
            <a:r>
              <a:rPr lang="pl-PL" dirty="0" err="1"/>
              <a:t>inputs</a:t>
            </a:r>
            <a:r>
              <a:rPr lang="pl-PL" dirty="0"/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/>
              <a:t>Finding</a:t>
            </a:r>
            <a:r>
              <a:rPr lang="pl-PL" dirty="0"/>
              <a:t> </a:t>
            </a:r>
            <a:r>
              <a:rPr lang="pl-PL" dirty="0" err="1"/>
              <a:t>new</a:t>
            </a:r>
            <a:r>
              <a:rPr lang="pl-PL" dirty="0"/>
              <a:t> </a:t>
            </a:r>
            <a:r>
              <a:rPr lang="pl-PL" dirty="0" err="1"/>
              <a:t>solutions</a:t>
            </a:r>
            <a:r>
              <a:rPr lang="pl-PL" dirty="0"/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/>
              <a:t>Interdisciplinary</a:t>
            </a:r>
            <a:r>
              <a:rPr lang="pl-PL" dirty="0"/>
              <a:t> </a:t>
            </a:r>
            <a:r>
              <a:rPr lang="pl-PL" dirty="0" err="1"/>
              <a:t>approach</a:t>
            </a:r>
            <a:r>
              <a:rPr lang="pl-PL" dirty="0"/>
              <a:t> and </a:t>
            </a:r>
            <a:r>
              <a:rPr lang="pl-PL" dirty="0" err="1"/>
              <a:t>good</a:t>
            </a:r>
            <a:r>
              <a:rPr lang="pl-PL" dirty="0"/>
              <a:t> </a:t>
            </a:r>
            <a:r>
              <a:rPr lang="pl-PL" dirty="0" err="1"/>
              <a:t>connection</a:t>
            </a:r>
            <a:r>
              <a:rPr lang="pl-PL" dirty="0"/>
              <a:t> </a:t>
            </a:r>
            <a:r>
              <a:rPr lang="pl-PL" dirty="0" err="1"/>
              <a:t>between</a:t>
            </a:r>
            <a:r>
              <a:rPr lang="pl-PL" dirty="0"/>
              <a:t> </a:t>
            </a:r>
            <a:r>
              <a:rPr lang="pl-PL" dirty="0" err="1"/>
              <a:t>ERCs</a:t>
            </a:r>
            <a:r>
              <a:rPr lang="pl-PL" dirty="0"/>
              <a:t> </a:t>
            </a:r>
            <a:r>
              <a:rPr lang="pl-PL" dirty="0" err="1"/>
              <a:t>studing</a:t>
            </a:r>
            <a:r>
              <a:rPr lang="pl-PL" dirty="0"/>
              <a:t> in </a:t>
            </a:r>
            <a:r>
              <a:rPr lang="pl-PL" dirty="0" err="1"/>
              <a:t>various</a:t>
            </a:r>
            <a:r>
              <a:rPr lang="pl-PL" dirty="0"/>
              <a:t> </a:t>
            </a:r>
            <a:r>
              <a:rPr lang="pl-PL" dirty="0" err="1"/>
              <a:t>disciplines</a:t>
            </a:r>
            <a:endParaRPr lang="pl-PL" dirty="0"/>
          </a:p>
          <a:p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B8B9A5B-647D-4FFD-A37E-F376EA574979}"/>
              </a:ext>
            </a:extLst>
          </p:cNvPr>
          <p:cNvSpPr txBox="1"/>
          <p:nvPr/>
        </p:nvSpPr>
        <p:spPr>
          <a:xfrm>
            <a:off x="5675956" y="5439541"/>
            <a:ext cx="5532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EPOS EPISODE Platform </a:t>
            </a:r>
            <a:r>
              <a:rPr lang="pl-PL" dirty="0" err="1"/>
              <a:t>workshop</a:t>
            </a:r>
            <a:r>
              <a:rPr lang="pl-PL" dirty="0"/>
              <a:t> in Natal, </a:t>
            </a:r>
            <a:r>
              <a:rPr lang="pl-PL" dirty="0" err="1"/>
              <a:t>Brazil</a:t>
            </a:r>
            <a:r>
              <a:rPr lang="pl-PL" dirty="0"/>
              <a:t> (2023)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C44B0FF-542F-4BD6-9286-6F02F500D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4979" y="2199272"/>
            <a:ext cx="7010400" cy="3210304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AE5D7D08-11FE-4A72-811D-7E4A410E2D8C}"/>
              </a:ext>
            </a:extLst>
          </p:cNvPr>
          <p:cNvSpPr/>
          <p:nvPr/>
        </p:nvSpPr>
        <p:spPr>
          <a:xfrm>
            <a:off x="1951892" y="1448424"/>
            <a:ext cx="9964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i="1" dirty="0"/>
              <a:t>The </a:t>
            </a:r>
            <a:r>
              <a:rPr lang="pl-PL" i="1" dirty="0" err="1"/>
              <a:t>work</a:t>
            </a:r>
            <a:r>
              <a:rPr lang="pl-PL" i="1" dirty="0"/>
              <a:t> </a:t>
            </a:r>
            <a:r>
              <a:rPr lang="pl-PL" i="1" dirty="0" err="1"/>
              <a:t>generates</a:t>
            </a:r>
            <a:r>
              <a:rPr lang="pl-PL" i="1" dirty="0"/>
              <a:t> the feedback of </a:t>
            </a:r>
            <a:r>
              <a:rPr lang="pl-PL" i="1" dirty="0" err="1"/>
              <a:t>how</a:t>
            </a:r>
            <a:r>
              <a:rPr lang="pl-PL" i="1" dirty="0"/>
              <a:t> to </a:t>
            </a:r>
            <a:r>
              <a:rPr lang="pl-PL" i="1" dirty="0" err="1"/>
              <a:t>improve</a:t>
            </a:r>
            <a:r>
              <a:rPr lang="pl-PL" i="1" dirty="0"/>
              <a:t> the </a:t>
            </a:r>
            <a:r>
              <a:rPr lang="pl-PL" i="1" dirty="0" err="1"/>
              <a:t>infrastructure</a:t>
            </a:r>
            <a:r>
              <a:rPr lang="pl-PL" i="1" dirty="0"/>
              <a:t> and </a:t>
            </a:r>
            <a:r>
              <a:rPr lang="pl-PL" i="1" dirty="0" err="1"/>
              <a:t>make</a:t>
            </a:r>
            <a:r>
              <a:rPr lang="pl-PL" i="1" dirty="0"/>
              <a:t> </a:t>
            </a:r>
            <a:r>
              <a:rPr lang="pl-PL" i="1" dirty="0" err="1"/>
              <a:t>it</a:t>
            </a:r>
            <a:r>
              <a:rPr lang="pl-PL" i="1" dirty="0"/>
              <a:t> </a:t>
            </a:r>
            <a:r>
              <a:rPr lang="pl-PL" i="1" dirty="0" err="1"/>
              <a:t>more</a:t>
            </a:r>
            <a:r>
              <a:rPr lang="pl-PL" i="1" dirty="0"/>
              <a:t> </a:t>
            </a:r>
            <a:r>
              <a:rPr lang="pl-PL" i="1" dirty="0" err="1"/>
              <a:t>attractive</a:t>
            </a:r>
            <a:r>
              <a:rPr lang="pl-PL" i="1" dirty="0"/>
              <a:t> 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594AFB9-1670-4E83-8221-FDC7F03441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08" y="730060"/>
            <a:ext cx="1063620" cy="38113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F7E81D8-1502-41BB-B26C-D6898FA4F6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2575" y="5835600"/>
            <a:ext cx="696871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99142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OS_Presentation_template_2023_july" id="{49BA37EF-9699-E040-9EB7-F0FF2F546B67}" vid="{636534C0-F136-A541-A717-E0CCC80CE2A4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6029</TotalTime>
  <Words>821</Words>
  <Application>Microsoft Macintosh PowerPoint</Application>
  <PresentationFormat>Panoramiczny</PresentationFormat>
  <Paragraphs>115</Paragraphs>
  <Slides>13</Slides>
  <Notes>0</Notes>
  <HiddenSlides>0</HiddenSlides>
  <MMClips>0</MMClips>
  <ScaleCrop>false</ScaleCrop>
  <HeadingPairs>
    <vt:vector size="8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21" baseType="lpstr">
      <vt:lpstr>Aharoni</vt:lpstr>
      <vt:lpstr>Arial</vt:lpstr>
      <vt:lpstr>Calibri</vt:lpstr>
      <vt:lpstr>Courier New</vt:lpstr>
      <vt:lpstr>Open Sans</vt:lpstr>
      <vt:lpstr>Wingdings</vt:lpstr>
      <vt:lpstr>Tema di Office</vt:lpstr>
      <vt:lpstr>CorelDRAW</vt:lpstr>
      <vt:lpstr>TCS Anthropogenic Hazards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Anna Leśnodorska</cp:lastModifiedBy>
  <cp:revision>399</cp:revision>
  <dcterms:created xsi:type="dcterms:W3CDTF">2021-05-05T12:54:12Z</dcterms:created>
  <dcterms:modified xsi:type="dcterms:W3CDTF">2024-03-10T20:09:15Z</dcterms:modified>
</cp:coreProperties>
</file>