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16_624BAE6E.xml" ContentType="application/vnd.ms-powerpoint.comments+xml"/>
  <Override PartName="/ppt/comments/modernComment_117_AF00A531.xml" ContentType="application/vnd.ms-powerpoint.comments+xml"/>
  <Override PartName="/ppt/comments/modernComment_11B_B5F2A294.xml" ContentType="application/vnd.ms-powerpoint.comments+xml"/>
  <Override PartName="/ppt/comments/modernComment_111_199C9EC6.xml" ContentType="application/vnd.ms-powerpoint.comment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84" r:id="rId2"/>
    <p:sldId id="285" r:id="rId3"/>
    <p:sldId id="276" r:id="rId4"/>
    <p:sldId id="277" r:id="rId5"/>
    <p:sldId id="270" r:id="rId6"/>
    <p:sldId id="278" r:id="rId7"/>
    <p:sldId id="279" r:id="rId8"/>
    <p:sldId id="286" r:id="rId9"/>
    <p:sldId id="283" r:id="rId10"/>
    <p:sldId id="287" r:id="rId11"/>
    <p:sldId id="273" r:id="rId12"/>
    <p:sldId id="275" r:id="rId1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66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3997" userDrawn="1">
          <p15:clr>
            <a:srgbClr val="A4A3A4"/>
          </p15:clr>
        </p15:guide>
        <p15:guide id="4" pos="7514" userDrawn="1">
          <p15:clr>
            <a:srgbClr val="A4A3A4"/>
          </p15:clr>
        </p15:guide>
        <p15:guide id="5" pos="6630" userDrawn="1">
          <p15:clr>
            <a:srgbClr val="A4A3A4"/>
          </p15:clr>
        </p15:guide>
        <p15:guide id="6" pos="3545" userDrawn="1">
          <p15:clr>
            <a:srgbClr val="A4A3A4"/>
          </p15:clr>
        </p15:guide>
        <p15:guide id="7" pos="3953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156E4A-951B-E99A-C5B1-19B915891AA0}" name="enry9790@gmail.com" initials="" userId="4bb0208ece8acf3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EFF"/>
    <a:srgbClr val="7A81FF"/>
    <a:srgbClr val="0096FF"/>
    <a:srgbClr val="00FDFF"/>
    <a:srgbClr val="76D6FF"/>
    <a:srgbClr val="F6C143"/>
    <a:srgbClr val="275536"/>
    <a:srgbClr val="698CA8"/>
    <a:srgbClr val="415464"/>
    <a:srgbClr val="9C7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Dark Style 1 –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–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–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8"/>
    <p:restoredTop sz="88525" autoAdjust="0"/>
  </p:normalViewPr>
  <p:slideViewPr>
    <p:cSldViewPr snapToGrid="0" snapToObjects="1">
      <p:cViewPr varScale="1">
        <p:scale>
          <a:sx n="62" d="100"/>
          <a:sy n="62" d="100"/>
        </p:scale>
        <p:origin x="896" y="52"/>
      </p:cViewPr>
      <p:guideLst>
        <p:guide pos="166"/>
        <p:guide orient="horz" pos="346"/>
        <p:guide orient="horz" pos="3997"/>
        <p:guide pos="7514"/>
        <p:guide pos="6630"/>
        <p:guide pos="3545"/>
        <p:guide pos="39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3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ry9790@gmail.com" userId="4bb0208ece8acf3e" providerId="LiveId" clId="{61A40741-0D1A-4713-893F-BD8AAA0CA7DB}"/>
    <pc:docChg chg="undo custSel modSld">
      <pc:chgData name="enry9790@gmail.com" userId="4bb0208ece8acf3e" providerId="LiveId" clId="{61A40741-0D1A-4713-893F-BD8AAA0CA7DB}" dt="2024-03-06T20:07:20.063" v="56"/>
      <pc:docMkLst>
        <pc:docMk/>
      </pc:docMkLst>
      <pc:sldChg chg="addCm delCm">
        <pc:chgData name="enry9790@gmail.com" userId="4bb0208ece8acf3e" providerId="LiveId" clId="{61A40741-0D1A-4713-893F-BD8AAA0CA7DB}" dt="2024-03-06T20:05:20.371" v="41"/>
        <pc:sldMkLst>
          <pc:docMk/>
          <pc:sldMk cId="3287788282" sldId="2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enry9790@gmail.com" userId="4bb0208ece8acf3e" providerId="LiveId" clId="{61A40741-0D1A-4713-893F-BD8AAA0CA7DB}" dt="2024-03-06T20:05:20.371" v="41"/>
              <pc2:cmMkLst xmlns:pc2="http://schemas.microsoft.com/office/powerpoint/2019/9/main/command">
                <pc:docMk/>
                <pc:sldMk cId="3287788282" sldId="272"/>
                <pc2:cmMk id="{5F4908C3-0976-4774-A49D-6C8B51E0BC15}"/>
              </pc2:cmMkLst>
            </pc226:cmChg>
          </p:ext>
        </pc:extLst>
      </pc:sldChg>
      <pc:sldChg chg="addCm">
        <pc:chgData name="enry9790@gmail.com" userId="4bb0208ece8acf3e" providerId="LiveId" clId="{61A40741-0D1A-4713-893F-BD8AAA0CA7DB}" dt="2024-03-06T20:04:45.213" v="39"/>
        <pc:sldMkLst>
          <pc:docMk/>
          <pc:sldMk cId="429694662" sldId="2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nry9790@gmail.com" userId="4bb0208ece8acf3e" providerId="LiveId" clId="{61A40741-0D1A-4713-893F-BD8AAA0CA7DB}" dt="2024-03-06T20:04:45.213" v="39"/>
              <pc2:cmMkLst xmlns:pc2="http://schemas.microsoft.com/office/powerpoint/2019/9/main/command">
                <pc:docMk/>
                <pc:sldMk cId="429694662" sldId="273"/>
                <pc2:cmMk id="{F5A9EA10-7784-48A0-B5B4-077AC935A9A5}"/>
              </pc2:cmMkLst>
            </pc226:cmChg>
            <pc226:cmChg xmlns:pc226="http://schemas.microsoft.com/office/powerpoint/2022/06/main/command" chg="add">
              <pc226:chgData name="enry9790@gmail.com" userId="4bb0208ece8acf3e" providerId="LiveId" clId="{61A40741-0D1A-4713-893F-BD8AAA0CA7DB}" dt="2024-03-06T20:04:28.084" v="38"/>
              <pc2:cmMkLst xmlns:pc2="http://schemas.microsoft.com/office/powerpoint/2019/9/main/command">
                <pc:docMk/>
                <pc:sldMk cId="429694662" sldId="273"/>
                <pc2:cmMk id="{BD50CE24-2CCB-4903-995E-E59EE214EF60}"/>
              </pc2:cmMkLst>
            </pc226:cmChg>
          </p:ext>
        </pc:extLst>
      </pc:sldChg>
      <pc:sldChg chg="modSp mod addCm">
        <pc:chgData name="enry9790@gmail.com" userId="4bb0208ece8acf3e" providerId="LiveId" clId="{61A40741-0D1A-4713-893F-BD8AAA0CA7DB}" dt="2024-03-06T20:00:30.194" v="37" actId="1035"/>
        <pc:sldMkLst>
          <pc:docMk/>
          <pc:sldMk cId="2936055089" sldId="279"/>
        </pc:sldMkLst>
        <pc:spChg chg="mod">
          <ac:chgData name="enry9790@gmail.com" userId="4bb0208ece8acf3e" providerId="LiveId" clId="{61A40741-0D1A-4713-893F-BD8AAA0CA7DB}" dt="2024-03-06T20:00:30.194" v="37" actId="1035"/>
          <ac:spMkLst>
            <pc:docMk/>
            <pc:sldMk cId="2936055089" sldId="279"/>
            <ac:spMk id="11" creationId="{E8B8A1EB-08BA-D5A2-EBF0-18452F78403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nry9790@gmail.com" userId="4bb0208ece8acf3e" providerId="LiveId" clId="{61A40741-0D1A-4713-893F-BD8AAA0CA7DB}" dt="2024-03-06T20:00:16.078" v="0"/>
              <pc2:cmMkLst xmlns:pc2="http://schemas.microsoft.com/office/powerpoint/2019/9/main/command">
                <pc:docMk/>
                <pc:sldMk cId="2936055089" sldId="279"/>
                <pc2:cmMk id="{066CCEFB-B301-4038-BA6B-3440ACDBECA3}"/>
              </pc2:cmMkLst>
            </pc226:cmChg>
          </p:ext>
        </pc:extLst>
      </pc:sldChg>
      <pc:sldChg chg="modSp mod addCm">
        <pc:chgData name="enry9790@gmail.com" userId="4bb0208ece8acf3e" providerId="LiveId" clId="{61A40741-0D1A-4713-893F-BD8AAA0CA7DB}" dt="2024-03-06T20:07:20.063" v="56"/>
        <pc:sldMkLst>
          <pc:docMk/>
          <pc:sldMk cId="3052577428" sldId="283"/>
        </pc:sldMkLst>
        <pc:spChg chg="mod">
          <ac:chgData name="enry9790@gmail.com" userId="4bb0208ece8acf3e" providerId="LiveId" clId="{61A40741-0D1A-4713-893F-BD8AAA0CA7DB}" dt="2024-03-06T20:06:45.638" v="55" actId="20577"/>
          <ac:spMkLst>
            <pc:docMk/>
            <pc:sldMk cId="3052577428" sldId="283"/>
            <ac:spMk id="5" creationId="{145C5DC7-0661-0244-92DF-C7D36096259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nry9790@gmail.com" userId="4bb0208ece8acf3e" providerId="LiveId" clId="{61A40741-0D1A-4713-893F-BD8AAA0CA7DB}" dt="2024-03-06T20:07:20.063" v="56"/>
              <pc2:cmMkLst xmlns:pc2="http://schemas.microsoft.com/office/powerpoint/2019/9/main/command">
                <pc:docMk/>
                <pc:sldMk cId="3052577428" sldId="283"/>
                <pc2:cmMk id="{119B649A-0BDB-42DC-8A1C-D20026E7E6FF}"/>
              </pc2:cmMkLst>
            </pc226:cmChg>
          </p:ext>
        </pc:extLst>
      </pc:sldChg>
    </pc:docChg>
  </pc:docChgLst>
</pc:chgInfo>
</file>

<file path=ppt/comments/modernComment_111_199C9EC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D50CE24-2CCB-4903-995E-E59EE214EF60}" authorId="{29156E4A-951B-E99A-C5B1-19B915891AA0}" created="2024-03-06T20:04:28.06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9694662" sldId="273"/>
      <ac:spMk id="2" creationId="{9295EFF1-BB9D-E75E-0D9A-11B7A368E099}"/>
      <ac:txMk cp="19" len="44">
        <ac:context len="125" hash="3258118169"/>
      </ac:txMk>
    </ac:txMkLst>
    <p188:pos x="4610793" y="564456"/>
    <p188:txBody>
      <a:bodyPr/>
      <a:lstStyle/>
      <a:p>
        <a:r>
          <a:rPr lang="it-IT"/>
          <a:t>Rosella avete avuto un feedback sull'impatto del Data Portal dal questionario che avete condiviso?</a:t>
        </a:r>
      </a:p>
    </p188:txBody>
  </p188:cm>
  <p188:cm id="{F5A9EA10-7784-48A0-B5B4-077AC935A9A5}" authorId="{29156E4A-951B-E99A-C5B1-19B915891AA0}" created="2024-03-06T20:04:45.19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9694662" sldId="273"/>
      <ac:spMk id="2" creationId="{9295EFF1-BB9D-E75E-0D9A-11B7A368E099}"/>
      <ac:txMk cp="64" len="60">
        <ac:context len="125" hash="3258118169"/>
      </ac:txMk>
    </ac:txMkLst>
    <p188:pos x="4340629" y="845011"/>
    <p188:txBody>
      <a:bodyPr/>
      <a:lstStyle/>
      <a:p>
        <a:r>
          <a:rPr lang="it-IT"/>
          <a:t>Danilo</a:t>
        </a:r>
      </a:p>
    </p188:txBody>
  </p188:cm>
</p188:cmLst>
</file>

<file path=ppt/comments/modernComment_116_624BAE6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F307BEA-C3E6-43D7-976E-DF09EBDAF4A2}" authorId="{29156E4A-951B-E99A-C5B1-19B915891AA0}" created="2024-03-06T19:58:12.30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49127022" sldId="278"/>
      <ac:spMk id="14" creationId="{D41C52CB-CFB3-CB4D-10D9-992C764CC020}"/>
    </ac:deMkLst>
    <p188:txBody>
      <a:bodyPr/>
      <a:lstStyle/>
      <a:p>
        <a:r>
          <a:rPr lang="it-IT"/>
          <a:t>Giuseppe credi sia opportuno inserire qui GEO INQUIRE e DT-GEO?</a:t>
        </a:r>
      </a:p>
    </p188:txBody>
  </p188:cm>
</p188:cmLst>
</file>

<file path=ppt/comments/modernComment_117_AF00A53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66CCEFB-B301-4038-BA6B-3440ACDBECA3}" authorId="{29156E4A-951B-E99A-C5B1-19B915891AA0}" created="2024-03-06T20:00:16.04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36055089" sldId="279"/>
      <ac:spMk id="11" creationId="{E8B8A1EB-08BA-D5A2-EBF0-18452F78403C}"/>
    </ac:deMkLst>
    <p188:txBody>
      <a:bodyPr/>
      <a:lstStyle/>
      <a:p>
        <a:r>
          <a:rPr lang="it-IT"/>
          <a:t>Danilo, Giuseppe</a:t>
        </a:r>
      </a:p>
    </p188:txBody>
  </p188:cm>
</p188:cmLst>
</file>

<file path=ppt/comments/modernComment_11B_B5F2A29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19B649A-0BDB-42DC-8A1C-D20026E7E6FF}" authorId="{29156E4A-951B-E99A-C5B1-19B915891AA0}" created="2024-03-06T20:07:20.04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52577428" sldId="283"/>
      <ac:spMk id="5" creationId="{145C5DC7-0661-0244-92DF-C7D36096259F}"/>
    </ac:deMkLst>
    <p188:txBody>
      <a:bodyPr/>
      <a:lstStyle/>
      <a:p>
        <a:r>
          <a:rPr lang="it-IT"/>
          <a:t>Danilo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289D2618-057A-A541-B388-217B7607CE32}" type="datetimeFigureOut">
              <a:rPr lang="it-IT" smtClean="0"/>
              <a:pPr/>
              <a:t>10/03/2024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014C21A2-60AD-334E-9C41-2DC0EF94D3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87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Max.1 slide, minimum font 18</a:t>
            </a:r>
          </a:p>
          <a:p>
            <a:r>
              <a:rPr lang="en-US" dirty="0" smtClean="0"/>
              <a:t>Introduction to the scientific area of the TCS and connection to other TCS (if any)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21A2-60AD-334E-9C41-2DC0EF94D362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762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Max.1 slide, minimum font 18</a:t>
            </a:r>
          </a:p>
          <a:p>
            <a:r>
              <a:rPr lang="en-US" dirty="0" smtClean="0"/>
              <a:t>Services in operation on the EPOS Data Portal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21A2-60AD-334E-9C41-2DC0EF94D362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11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Max.1 slide, minimum font 18</a:t>
            </a:r>
          </a:p>
          <a:p>
            <a:r>
              <a:rPr lang="en-US" dirty="0" smtClean="0"/>
              <a:t>Presentation of the TCS consortium (e.g. participants, governance structure, new members, activities of boards/committees)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21A2-60AD-334E-9C41-2DC0EF94D362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579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Max.1 slide, minimum font 18</a:t>
            </a:r>
          </a:p>
          <a:p>
            <a:r>
              <a:rPr lang="en-GB" dirty="0" smtClean="0"/>
              <a:t>TCS sustainability (challenges related to securing of human resources, funding to operate the services, capacity to develop new services, capacity to address emerging needs like machine </a:t>
            </a:r>
            <a:r>
              <a:rPr lang="en-GB" dirty="0" err="1" smtClean="0"/>
              <a:t>actionability</a:t>
            </a:r>
            <a:r>
              <a:rPr lang="en-GB" dirty="0" smtClean="0"/>
              <a:t> of services and data)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21A2-60AD-334E-9C41-2DC0EF94D362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668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Max.1 slide, minimum font 18</a:t>
            </a:r>
          </a:p>
          <a:p>
            <a:r>
              <a:rPr lang="en-GB" dirty="0" smtClean="0"/>
              <a:t>Summary of MYCA activities in 2023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21A2-60AD-334E-9C41-2DC0EF94D362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968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Max.1 slide, minimum font 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 technical challenges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ICS-TCS activities and proposals</a:t>
            </a:r>
          </a:p>
          <a:p>
            <a:r>
              <a:rPr lang="en-GB" dirty="0" smtClean="0"/>
              <a:t>Plans for the near future (new services (in particular from new EPOS ERIC countries Bulgaria, Croatia, Spain), new developments, …)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21A2-60AD-334E-9C41-2DC0EF94D362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549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Max.1 slide, minimum font 18</a:t>
            </a:r>
          </a:p>
          <a:p>
            <a:r>
              <a:rPr lang="en-GB" dirty="0"/>
              <a:t>Summary of MYCA activities in 2023 and plans for the near future.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21A2-60AD-334E-9C41-2DC0EF94D362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267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Max.1 slide, minimum font 18</a:t>
            </a:r>
          </a:p>
          <a:p>
            <a:r>
              <a:rPr lang="en-GB" dirty="0" smtClean="0"/>
              <a:t>TCS comments regarding e.g. impact of the EPOS Data Portal launch, met/unmet expectations, recommendations, …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21A2-60AD-334E-9C41-2DC0EF94D362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0676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Max.1 slide, minimum font 18</a:t>
            </a:r>
          </a:p>
          <a:p>
            <a:r>
              <a:rPr lang="en-GB" dirty="0" smtClean="0"/>
              <a:t>Free content (if desired)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21A2-60AD-334E-9C41-2DC0EF94D362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81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66917F-45B8-844E-A08C-0A84EBCB4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92088E-A2E5-1B40-B930-A1C777F22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9F521F-43A9-E64D-80A9-92042078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5C34D8-DAE5-1442-A238-7830BB53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ED46DA-2940-B347-BA42-539F38B6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61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0344A0-E3CB-9142-9F20-A199C00C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222FB2-8118-724C-937E-DD4BE19C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ECAC4A-872F-A546-8132-996DEEF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BAC3C4-B470-F041-A7FB-B68379CA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45F620-7670-5443-8A6F-E97921AC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61B0A3-4B74-854E-AA21-B9320E01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953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0748E1-417D-D444-A649-115A7A57A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29610"/>
            <a:ext cx="10515600" cy="22330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2C4902-302F-DD40-B41A-CB3B0BBF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EDF8F6-2478-A345-86CE-263C92F87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D24A09-0147-EF4D-BF73-1E65F278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55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664292-D0E6-D341-B154-EC70C0C0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B65797-ED89-5A4D-BDBC-259C7552E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0A6736-1641-BC45-A2C7-CFCF077BE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AEF0D6-7CD6-F849-BF19-BB84FCB8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D8B44C-12FC-AF4D-B37B-B8140151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743896-F6B8-9947-BE63-2B2C4C0D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16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A90186-9173-2544-9015-817BDBD1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327A52C-450B-FD4E-A736-C6FF1EB632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B63EE2-01EC-9245-950E-9AC059E03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57FA33-9734-874C-991E-47C6070B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88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3C4DD10-03F4-8D4E-8CEA-DD00CF88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BDFA2A2-60D4-8241-B391-1E99B8FD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3A6B78-DD91-3F4B-81C2-37CD0107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57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1249F3-8563-B848-829F-0913562C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F4FC632-E4D9-474A-B216-12EEDEE955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FC1A5D-67C8-3949-8E8E-4E0EAA12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B296A6-1CBA-9A40-A038-4627496A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31A18F-A3F5-884F-A4F6-CE86DF4B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005375-C923-924C-97AE-7EECB9FDC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25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72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E4DE853-B1D4-CF4A-811E-CE5CCB562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C85B27-AA28-254F-B7D8-F41B1E375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90548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1_199C9EC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6_624BAE6E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7_AF00A53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microsoft.com/office/2018/10/relationships/comments" Target="../comments/modernComment_11B_B5F2A2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4C7FD-0966-3D43-EAD3-4D3C85A62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1953"/>
            <a:ext cx="9144000" cy="12485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275536"/>
                </a:solidFill>
                <a:latin typeface="+mn-lt"/>
                <a:ea typeface="+mn-ea"/>
                <a:cs typeface="+mn-cs"/>
              </a:rPr>
              <a:t>VOLC-TCS presentation at the EPOS Days </a:t>
            </a:r>
            <a:endParaRPr lang="en-IT" sz="3200" dirty="0">
              <a:solidFill>
                <a:srgbClr val="27553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43831-96CF-039B-1A76-328F9BA5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787" y="3823101"/>
            <a:ext cx="11641393" cy="290216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275536"/>
                </a:solidFill>
              </a:rPr>
              <a:t>Giuseppe Puglisi </a:t>
            </a:r>
            <a:r>
              <a:rPr lang="en-US" dirty="0">
                <a:solidFill>
                  <a:srgbClr val="275536"/>
                </a:solidFill>
              </a:rPr>
              <a:t>(1</a:t>
            </a:r>
            <a:r>
              <a:rPr lang="en-US" dirty="0" smtClean="0">
                <a:solidFill>
                  <a:srgbClr val="275536"/>
                </a:solidFill>
              </a:rPr>
              <a:t>) and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solidFill>
                <a:srgbClr val="275536"/>
              </a:solidFill>
            </a:endParaRPr>
          </a:p>
          <a:p>
            <a:pPr marL="1789113" indent="-1789113"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275536"/>
                </a:solidFill>
              </a:rPr>
              <a:t>The </a:t>
            </a:r>
            <a:r>
              <a:rPr lang="en-US" u="sng" dirty="0" smtClean="0">
                <a:solidFill>
                  <a:srgbClr val="275536"/>
                </a:solidFill>
              </a:rPr>
              <a:t>Consortium Board</a:t>
            </a:r>
            <a:r>
              <a:rPr lang="en-US" dirty="0" smtClean="0">
                <a:solidFill>
                  <a:srgbClr val="275536"/>
                </a:solidFill>
              </a:rPr>
              <a:t>: </a:t>
            </a:r>
            <a:r>
              <a:rPr lang="en-US" dirty="0" err="1">
                <a:solidFill>
                  <a:srgbClr val="275536"/>
                </a:solidFill>
              </a:rPr>
              <a:t>Domínguez</a:t>
            </a:r>
            <a:r>
              <a:rPr lang="en-US" dirty="0">
                <a:solidFill>
                  <a:srgbClr val="275536"/>
                </a:solidFill>
              </a:rPr>
              <a:t> </a:t>
            </a:r>
            <a:r>
              <a:rPr lang="en-US" dirty="0" err="1">
                <a:solidFill>
                  <a:srgbClr val="275536"/>
                </a:solidFill>
              </a:rPr>
              <a:t>Cerdeña</a:t>
            </a:r>
            <a:r>
              <a:rPr lang="en-US" dirty="0">
                <a:solidFill>
                  <a:srgbClr val="275536"/>
                </a:solidFill>
              </a:rPr>
              <a:t> </a:t>
            </a:r>
            <a:r>
              <a:rPr lang="en-US" dirty="0" err="1">
                <a:solidFill>
                  <a:srgbClr val="275536"/>
                </a:solidFill>
              </a:rPr>
              <a:t>Itahiza</a:t>
            </a:r>
            <a:r>
              <a:rPr lang="en-US" dirty="0">
                <a:solidFill>
                  <a:srgbClr val="275536"/>
                </a:solidFill>
              </a:rPr>
              <a:t> Francisco </a:t>
            </a:r>
            <a:r>
              <a:rPr lang="en-US" dirty="0" smtClean="0">
                <a:solidFill>
                  <a:srgbClr val="275536"/>
                </a:solidFill>
              </a:rPr>
              <a:t>(2), </a:t>
            </a:r>
            <a:r>
              <a:rPr lang="en-US" dirty="0" err="1" smtClean="0">
                <a:solidFill>
                  <a:srgbClr val="275536"/>
                </a:solidFill>
              </a:rPr>
              <a:t>Adelina</a:t>
            </a:r>
            <a:r>
              <a:rPr lang="en-US" dirty="0" smtClean="0">
                <a:solidFill>
                  <a:srgbClr val="275536"/>
                </a:solidFill>
              </a:rPr>
              <a:t> </a:t>
            </a:r>
            <a:r>
              <a:rPr lang="en-US" dirty="0">
                <a:solidFill>
                  <a:srgbClr val="275536"/>
                </a:solidFill>
              </a:rPr>
              <a:t>Geyer </a:t>
            </a:r>
            <a:r>
              <a:rPr lang="en-US" dirty="0" smtClean="0">
                <a:solidFill>
                  <a:srgbClr val="275536"/>
                </a:solidFill>
              </a:rPr>
              <a:t>(3), Jean-Christophe </a:t>
            </a:r>
            <a:r>
              <a:rPr lang="en-US" dirty="0" err="1">
                <a:solidFill>
                  <a:srgbClr val="275536"/>
                </a:solidFill>
              </a:rPr>
              <a:t>Komorowski</a:t>
            </a:r>
            <a:r>
              <a:rPr lang="en-US" dirty="0">
                <a:solidFill>
                  <a:srgbClr val="275536"/>
                </a:solidFill>
              </a:rPr>
              <a:t> </a:t>
            </a:r>
            <a:r>
              <a:rPr lang="en-US" dirty="0" smtClean="0">
                <a:solidFill>
                  <a:srgbClr val="275536"/>
                </a:solidFill>
              </a:rPr>
              <a:t>(4), </a:t>
            </a:r>
            <a:r>
              <a:rPr lang="en-US" dirty="0" err="1" smtClean="0">
                <a:solidFill>
                  <a:srgbClr val="275536"/>
                </a:solidFill>
              </a:rPr>
              <a:t>Rikey</a:t>
            </a:r>
            <a:r>
              <a:rPr lang="en-US" dirty="0" smtClean="0">
                <a:solidFill>
                  <a:srgbClr val="275536"/>
                </a:solidFill>
              </a:rPr>
              <a:t> </a:t>
            </a:r>
            <a:r>
              <a:rPr lang="en-US" dirty="0" err="1">
                <a:solidFill>
                  <a:srgbClr val="275536"/>
                </a:solidFill>
              </a:rPr>
              <a:t>Juliusdottir</a:t>
            </a:r>
            <a:r>
              <a:rPr lang="en-US" dirty="0">
                <a:solidFill>
                  <a:srgbClr val="275536"/>
                </a:solidFill>
              </a:rPr>
              <a:t> </a:t>
            </a:r>
            <a:r>
              <a:rPr lang="en-US" dirty="0" smtClean="0">
                <a:solidFill>
                  <a:srgbClr val="275536"/>
                </a:solidFill>
              </a:rPr>
              <a:t>(5), </a:t>
            </a:r>
            <a:r>
              <a:rPr lang="en-US" dirty="0">
                <a:solidFill>
                  <a:srgbClr val="275536"/>
                </a:solidFill>
              </a:rPr>
              <a:t>Philippe </a:t>
            </a:r>
            <a:r>
              <a:rPr lang="en-US" dirty="0" err="1">
                <a:solidFill>
                  <a:srgbClr val="275536"/>
                </a:solidFill>
              </a:rPr>
              <a:t>Labazuy</a:t>
            </a:r>
            <a:r>
              <a:rPr lang="en-US" dirty="0">
                <a:solidFill>
                  <a:srgbClr val="275536"/>
                </a:solidFill>
              </a:rPr>
              <a:t>, </a:t>
            </a:r>
            <a:r>
              <a:rPr lang="en-US" dirty="0" smtClean="0">
                <a:solidFill>
                  <a:srgbClr val="275536"/>
                </a:solidFill>
              </a:rPr>
              <a:t>(6), </a:t>
            </a:r>
            <a:r>
              <a:rPr lang="en-US" dirty="0" err="1" smtClean="0">
                <a:solidFill>
                  <a:srgbClr val="275536"/>
                </a:solidFill>
              </a:rPr>
              <a:t>Kristín</a:t>
            </a:r>
            <a:r>
              <a:rPr lang="en-US" dirty="0" smtClean="0">
                <a:solidFill>
                  <a:srgbClr val="275536"/>
                </a:solidFill>
              </a:rPr>
              <a:t> </a:t>
            </a:r>
            <a:r>
              <a:rPr lang="en-US" dirty="0" err="1">
                <a:solidFill>
                  <a:srgbClr val="275536"/>
                </a:solidFill>
              </a:rPr>
              <a:t>Vogfjörd</a:t>
            </a:r>
            <a:r>
              <a:rPr lang="en-US" dirty="0">
                <a:solidFill>
                  <a:srgbClr val="275536"/>
                </a:solidFill>
              </a:rPr>
              <a:t> </a:t>
            </a:r>
            <a:r>
              <a:rPr lang="en-US" dirty="0" smtClean="0">
                <a:solidFill>
                  <a:srgbClr val="275536"/>
                </a:solidFill>
              </a:rPr>
              <a:t>(5)</a:t>
            </a:r>
            <a:endParaRPr lang="en-US" dirty="0">
              <a:solidFill>
                <a:srgbClr val="275536"/>
              </a:solidFill>
            </a:endParaRPr>
          </a:p>
          <a:p>
            <a:pPr marL="1789113" indent="-1789113" algn="l"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rgbClr val="275536"/>
              </a:solidFill>
            </a:endParaRPr>
          </a:p>
          <a:p>
            <a:pPr marL="1789113" indent="-1789113"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275536"/>
                </a:solidFill>
              </a:rPr>
              <a:t>The </a:t>
            </a:r>
            <a:r>
              <a:rPr lang="en-US" u="sng" dirty="0" smtClean="0">
                <a:solidFill>
                  <a:srgbClr val="275536"/>
                </a:solidFill>
              </a:rPr>
              <a:t>Management Team</a:t>
            </a:r>
            <a:r>
              <a:rPr lang="en-US" dirty="0" smtClean="0">
                <a:solidFill>
                  <a:srgbClr val="275536"/>
                </a:solidFill>
              </a:rPr>
              <a:t>: Enrico </a:t>
            </a:r>
            <a:r>
              <a:rPr lang="en-US" dirty="0" err="1">
                <a:solidFill>
                  <a:srgbClr val="275536"/>
                </a:solidFill>
              </a:rPr>
              <a:t>Indovina</a:t>
            </a:r>
            <a:r>
              <a:rPr lang="en-US" dirty="0">
                <a:solidFill>
                  <a:srgbClr val="275536"/>
                </a:solidFill>
              </a:rPr>
              <a:t> </a:t>
            </a:r>
            <a:r>
              <a:rPr lang="en-US" dirty="0" smtClean="0">
                <a:solidFill>
                  <a:srgbClr val="275536"/>
                </a:solidFill>
              </a:rPr>
              <a:t>(1</a:t>
            </a:r>
            <a:r>
              <a:rPr lang="en-US" dirty="0">
                <a:solidFill>
                  <a:srgbClr val="275536"/>
                </a:solidFill>
              </a:rPr>
              <a:t>), Rosella Nave (1</a:t>
            </a:r>
            <a:r>
              <a:rPr lang="en-US" dirty="0" smtClean="0">
                <a:solidFill>
                  <a:srgbClr val="275536"/>
                </a:solidFill>
              </a:rPr>
              <a:t>), </a:t>
            </a:r>
            <a:r>
              <a:rPr lang="en-US" dirty="0" err="1">
                <a:solidFill>
                  <a:srgbClr val="275536"/>
                </a:solidFill>
              </a:rPr>
              <a:t>Danilo</a:t>
            </a:r>
            <a:r>
              <a:rPr lang="en-US" dirty="0">
                <a:solidFill>
                  <a:srgbClr val="275536"/>
                </a:solidFill>
              </a:rPr>
              <a:t> </a:t>
            </a:r>
            <a:r>
              <a:rPr lang="en-US" dirty="0" err="1">
                <a:solidFill>
                  <a:srgbClr val="275536"/>
                </a:solidFill>
              </a:rPr>
              <a:t>Reitano</a:t>
            </a:r>
            <a:r>
              <a:rPr lang="en-US" dirty="0">
                <a:solidFill>
                  <a:srgbClr val="275536"/>
                </a:solidFill>
              </a:rPr>
              <a:t> (1), </a:t>
            </a:r>
            <a:r>
              <a:rPr lang="en-US" dirty="0" err="1">
                <a:solidFill>
                  <a:srgbClr val="275536"/>
                </a:solidFill>
              </a:rPr>
              <a:t>Letizia</a:t>
            </a:r>
            <a:r>
              <a:rPr lang="en-US" dirty="0">
                <a:solidFill>
                  <a:srgbClr val="275536"/>
                </a:solidFill>
              </a:rPr>
              <a:t> </a:t>
            </a:r>
            <a:r>
              <a:rPr lang="en-US" dirty="0" err="1">
                <a:solidFill>
                  <a:srgbClr val="275536"/>
                </a:solidFill>
              </a:rPr>
              <a:t>Spampinato</a:t>
            </a:r>
            <a:r>
              <a:rPr lang="en-US" dirty="0">
                <a:solidFill>
                  <a:srgbClr val="275536"/>
                </a:solidFill>
              </a:rPr>
              <a:t> (1), </a:t>
            </a:r>
            <a:endParaRPr lang="en-US" dirty="0" smtClean="0">
              <a:solidFill>
                <a:srgbClr val="275536"/>
              </a:solidFill>
            </a:endParaRPr>
          </a:p>
          <a:p>
            <a:pPr marL="3765550"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75536"/>
                </a:solidFill>
              </a:rPr>
              <a:t/>
            </a:r>
            <a:br>
              <a:rPr lang="en-US" dirty="0">
                <a:solidFill>
                  <a:srgbClr val="275536"/>
                </a:solidFill>
              </a:rPr>
            </a:br>
            <a:r>
              <a:rPr lang="en-US" dirty="0">
                <a:solidFill>
                  <a:srgbClr val="275536"/>
                </a:solidFill>
              </a:rPr>
              <a:t>(1) </a:t>
            </a:r>
            <a:r>
              <a:rPr lang="en-US" dirty="0" err="1" smtClean="0">
                <a:solidFill>
                  <a:srgbClr val="275536"/>
                </a:solidFill>
              </a:rPr>
              <a:t>Istituto</a:t>
            </a:r>
            <a:r>
              <a:rPr lang="en-US" dirty="0" smtClean="0">
                <a:solidFill>
                  <a:srgbClr val="275536"/>
                </a:solidFill>
              </a:rPr>
              <a:t> </a:t>
            </a:r>
            <a:r>
              <a:rPr lang="en-US" dirty="0" err="1">
                <a:solidFill>
                  <a:srgbClr val="275536"/>
                </a:solidFill>
              </a:rPr>
              <a:t>Nazionale</a:t>
            </a:r>
            <a:r>
              <a:rPr lang="en-US" dirty="0">
                <a:solidFill>
                  <a:srgbClr val="275536"/>
                </a:solidFill>
              </a:rPr>
              <a:t> di </a:t>
            </a:r>
            <a:r>
              <a:rPr lang="en-US" dirty="0" err="1">
                <a:solidFill>
                  <a:srgbClr val="275536"/>
                </a:solidFill>
              </a:rPr>
              <a:t>Geofisica</a:t>
            </a:r>
            <a:r>
              <a:rPr lang="en-US" dirty="0">
                <a:solidFill>
                  <a:srgbClr val="275536"/>
                </a:solidFill>
              </a:rPr>
              <a:t> e </a:t>
            </a:r>
            <a:r>
              <a:rPr lang="en-US" dirty="0" err="1">
                <a:solidFill>
                  <a:srgbClr val="275536"/>
                </a:solidFill>
              </a:rPr>
              <a:t>Vulcanologia</a:t>
            </a:r>
            <a:r>
              <a:rPr lang="en-US" dirty="0">
                <a:solidFill>
                  <a:srgbClr val="275536"/>
                </a:solidFill>
              </a:rPr>
              <a:t>, Italy</a:t>
            </a:r>
          </a:p>
          <a:p>
            <a:pPr marL="3765550"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75536"/>
                </a:solidFill>
              </a:rPr>
              <a:t>(2</a:t>
            </a:r>
            <a:r>
              <a:rPr lang="en-US" dirty="0" smtClean="0">
                <a:solidFill>
                  <a:srgbClr val="275536"/>
                </a:solidFill>
              </a:rPr>
              <a:t>) </a:t>
            </a:r>
            <a:r>
              <a:rPr lang="en-US" dirty="0" err="1">
                <a:solidFill>
                  <a:srgbClr val="275536"/>
                </a:solidFill>
              </a:rPr>
              <a:t>Istituo</a:t>
            </a:r>
            <a:r>
              <a:rPr lang="en-US" dirty="0">
                <a:solidFill>
                  <a:srgbClr val="275536"/>
                </a:solidFill>
              </a:rPr>
              <a:t> </a:t>
            </a:r>
            <a:r>
              <a:rPr lang="en-US" dirty="0" err="1">
                <a:solidFill>
                  <a:srgbClr val="275536"/>
                </a:solidFill>
              </a:rPr>
              <a:t>Geografico</a:t>
            </a:r>
            <a:r>
              <a:rPr lang="en-US" dirty="0">
                <a:solidFill>
                  <a:srgbClr val="275536"/>
                </a:solidFill>
              </a:rPr>
              <a:t> National; Spain </a:t>
            </a:r>
            <a:endParaRPr lang="en-US" dirty="0" smtClean="0">
              <a:solidFill>
                <a:srgbClr val="275536"/>
              </a:solidFill>
            </a:endParaRPr>
          </a:p>
          <a:p>
            <a:pPr marL="3765550"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275536"/>
                </a:solidFill>
              </a:rPr>
              <a:t>(</a:t>
            </a:r>
            <a:r>
              <a:rPr lang="en-US" dirty="0">
                <a:solidFill>
                  <a:srgbClr val="275536"/>
                </a:solidFill>
              </a:rPr>
              <a:t>3</a:t>
            </a:r>
            <a:r>
              <a:rPr lang="en-US" dirty="0" smtClean="0">
                <a:solidFill>
                  <a:srgbClr val="275536"/>
                </a:solidFill>
              </a:rPr>
              <a:t>) </a:t>
            </a:r>
            <a:r>
              <a:rPr lang="en-US" dirty="0">
                <a:solidFill>
                  <a:srgbClr val="275536"/>
                </a:solidFill>
              </a:rPr>
              <a:t>Geosciences Barcelona, CSIC, </a:t>
            </a:r>
            <a:r>
              <a:rPr lang="en-US" dirty="0" err="1">
                <a:solidFill>
                  <a:srgbClr val="275536"/>
                </a:solidFill>
              </a:rPr>
              <a:t>Lluis</a:t>
            </a:r>
            <a:r>
              <a:rPr lang="en-US" dirty="0">
                <a:solidFill>
                  <a:srgbClr val="275536"/>
                </a:solidFill>
              </a:rPr>
              <a:t> </a:t>
            </a:r>
            <a:r>
              <a:rPr lang="en-US" dirty="0" err="1">
                <a:solidFill>
                  <a:srgbClr val="275536"/>
                </a:solidFill>
              </a:rPr>
              <a:t>Solé</a:t>
            </a:r>
            <a:r>
              <a:rPr lang="en-US" dirty="0">
                <a:solidFill>
                  <a:srgbClr val="275536"/>
                </a:solidFill>
              </a:rPr>
              <a:t> </a:t>
            </a:r>
            <a:r>
              <a:rPr lang="en-US" dirty="0" err="1">
                <a:solidFill>
                  <a:srgbClr val="275536"/>
                </a:solidFill>
              </a:rPr>
              <a:t>Sabaris</a:t>
            </a:r>
            <a:r>
              <a:rPr lang="en-US" dirty="0">
                <a:solidFill>
                  <a:srgbClr val="275536"/>
                </a:solidFill>
              </a:rPr>
              <a:t> s/n, 08028 Barcelona, Spain</a:t>
            </a:r>
          </a:p>
          <a:p>
            <a:pPr marL="3765550"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275536"/>
                </a:solidFill>
              </a:rPr>
              <a:t>(4) </a:t>
            </a:r>
            <a:r>
              <a:rPr lang="en-US" dirty="0" err="1">
                <a:solidFill>
                  <a:srgbClr val="275536"/>
                </a:solidFill>
              </a:rPr>
              <a:t>Université</a:t>
            </a:r>
            <a:r>
              <a:rPr lang="en-US" dirty="0">
                <a:solidFill>
                  <a:srgbClr val="275536"/>
                </a:solidFill>
              </a:rPr>
              <a:t> Paris </a:t>
            </a:r>
            <a:r>
              <a:rPr lang="en-US" dirty="0" err="1">
                <a:solidFill>
                  <a:srgbClr val="275536"/>
                </a:solidFill>
              </a:rPr>
              <a:t>Cité</a:t>
            </a:r>
            <a:r>
              <a:rPr lang="en-US" dirty="0">
                <a:solidFill>
                  <a:srgbClr val="275536"/>
                </a:solidFill>
              </a:rPr>
              <a:t>, </a:t>
            </a:r>
            <a:r>
              <a:rPr lang="en-US" dirty="0" err="1">
                <a:solidFill>
                  <a:srgbClr val="275536"/>
                </a:solidFill>
              </a:rPr>
              <a:t>Institut</a:t>
            </a:r>
            <a:r>
              <a:rPr lang="en-US" dirty="0">
                <a:solidFill>
                  <a:srgbClr val="275536"/>
                </a:solidFill>
              </a:rPr>
              <a:t> the Physique du Globe, CNRS, F-75005 Paris, France</a:t>
            </a:r>
          </a:p>
          <a:p>
            <a:pPr marL="3765550"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75536"/>
                </a:solidFill>
              </a:rPr>
              <a:t>(5) Icelandic Meteorological Office, Iceland</a:t>
            </a:r>
            <a:endParaRPr lang="en-IT" dirty="0"/>
          </a:p>
          <a:p>
            <a:pPr marL="3765550"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275536"/>
                </a:solidFill>
              </a:rPr>
              <a:t>(6) </a:t>
            </a:r>
            <a:r>
              <a:rPr lang="en-US" dirty="0" err="1" smtClean="0">
                <a:solidFill>
                  <a:srgbClr val="275536"/>
                </a:solidFill>
              </a:rPr>
              <a:t>Université</a:t>
            </a:r>
            <a:r>
              <a:rPr lang="en-US" dirty="0" smtClean="0">
                <a:solidFill>
                  <a:srgbClr val="275536"/>
                </a:solidFill>
              </a:rPr>
              <a:t> </a:t>
            </a:r>
            <a:r>
              <a:rPr lang="en-US" dirty="0">
                <a:solidFill>
                  <a:srgbClr val="275536"/>
                </a:solidFill>
              </a:rPr>
              <a:t>Clermont Auvergne, CNRS, OPGC, F-63000 Clermont-Ferrand, France</a:t>
            </a:r>
            <a:r>
              <a:rPr lang="en-US" dirty="0" smtClean="0">
                <a:solidFill>
                  <a:srgbClr val="275536"/>
                </a:solidFill>
              </a:rPr>
              <a:t>,</a:t>
            </a:r>
            <a:endParaRPr lang="en-US" dirty="0">
              <a:solidFill>
                <a:srgbClr val="275536"/>
              </a:solidFill>
            </a:endParaRPr>
          </a:p>
        </p:txBody>
      </p:sp>
      <p:pic>
        <p:nvPicPr>
          <p:cNvPr id="4" name="Immagine 20">
            <a:extLst>
              <a:ext uri="{FF2B5EF4-FFF2-40B4-BE49-F238E27FC236}">
                <a16:creationId xmlns:a16="http://schemas.microsoft.com/office/drawing/2014/main" id="{DDDC9C9C-F3D9-9EB0-CDB7-20BFA181A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3" y="1881953"/>
            <a:ext cx="1941148" cy="194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0" y="240175"/>
            <a:ext cx="117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275536"/>
                </a:solidFill>
              </a:rPr>
              <a:t>TCS Communication and Dissemination (1/1)</a:t>
            </a:r>
          </a:p>
        </p:txBody>
      </p:sp>
      <p:pic>
        <p:nvPicPr>
          <p:cNvPr id="2" name="Immagine 20">
            <a:extLst>
              <a:ext uri="{FF2B5EF4-FFF2-40B4-BE49-F238E27FC236}">
                <a16:creationId xmlns:a16="http://schemas.microsoft.com/office/drawing/2014/main" id="{7FF5ACDB-7683-CEDC-8F7D-65B5509D8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84" y="10620"/>
            <a:ext cx="1553990" cy="1553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B50E1A-FBF4-56A5-6DD7-ED27C7AEBDB6}"/>
              </a:ext>
            </a:extLst>
          </p:cNvPr>
          <p:cNvSpPr txBox="1"/>
          <p:nvPr/>
        </p:nvSpPr>
        <p:spPr>
          <a:xfrm>
            <a:off x="152400" y="787615"/>
            <a:ext cx="11887199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Main VOLC-TCS outreach and communication activities in 2023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Appointment of the reference contact person to the EPOS-ERIC Communication team (R. Nave)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Participation to the </a:t>
            </a:r>
            <a:r>
              <a:rPr lang="en-US" b="0" i="0" dirty="0">
                <a:effectLst/>
                <a:latin typeface="Google Sans"/>
              </a:rPr>
              <a:t>TCS Communication </a:t>
            </a:r>
            <a:r>
              <a:rPr lang="en-US" b="0" i="0">
                <a:effectLst/>
                <a:latin typeface="Google Sans"/>
              </a:rPr>
              <a:t>monthly meetings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Contribution to the EPOS VOLC-TCS web pages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Implementation of the existing TCS-related communication materials (e.g., videos, articles, quotes, presentations, flyers..)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Collaboration to structure “</a:t>
            </a:r>
            <a:r>
              <a:rPr lang="en-GB" dirty="0" err="1"/>
              <a:t>EduBox</a:t>
            </a:r>
            <a:r>
              <a:rPr lang="en-GB" dirty="0"/>
              <a:t>” tool, an education/outreach/training resources database suitable for multi-query searches, in a peculiar custom sub-site in the Gateway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Active participation to training activities with the identification of trainer contacts within the VOLC-TCS group for training activities preparation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Pro-active participation in national and international events relevant to disseminate EPOS (e.g., EPOS EGU session, </a:t>
            </a:r>
            <a:r>
              <a:rPr lang="en-GB" dirty="0" err="1"/>
              <a:t>BeGEO</a:t>
            </a:r>
            <a:r>
              <a:rPr lang="en-GB" dirty="0"/>
              <a:t> conference, Summer Schools, CoV12 congress)</a:t>
            </a:r>
          </a:p>
        </p:txBody>
      </p:sp>
      <p:pic>
        <p:nvPicPr>
          <p:cNvPr id="7" name="Immagine 4" descr="Immagine che contiene testo, Viso umano, vestiti, presentazione&#10;&#10;Descrizione generata automaticamente">
            <a:extLst>
              <a:ext uri="{FF2B5EF4-FFF2-40B4-BE49-F238E27FC236}">
                <a16:creationId xmlns:a16="http://schemas.microsoft.com/office/drawing/2014/main" id="{1CD1971A-A6A7-4FA5-0091-BD2227A66C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7111" y="3760542"/>
            <a:ext cx="3624673" cy="27375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CC4EB1-CEFC-2825-1FDB-2D359F49F888}"/>
              </a:ext>
            </a:extLst>
          </p:cNvPr>
          <p:cNvSpPr txBox="1"/>
          <p:nvPr/>
        </p:nvSpPr>
        <p:spPr>
          <a:xfrm>
            <a:off x="10588399" y="5574749"/>
            <a:ext cx="19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/>
              <a:t>VOLC-TCS</a:t>
            </a:r>
            <a:r>
              <a:rPr lang="it-IT" i="1" dirty="0"/>
              <a:t> </a:t>
            </a:r>
            <a:r>
              <a:rPr lang="it-IT" i="1" dirty="0" err="1"/>
              <a:t>presentation</a:t>
            </a:r>
            <a:r>
              <a:rPr lang="it-IT" i="1" dirty="0"/>
              <a:t> </a:t>
            </a:r>
            <a:r>
              <a:rPr lang="it-IT" i="1" dirty="0" err="1"/>
              <a:t>at</a:t>
            </a:r>
            <a:r>
              <a:rPr lang="it-IT" i="1" dirty="0"/>
              <a:t> CoV12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7411" y="4094002"/>
            <a:ext cx="3722511" cy="233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233756" y="661163"/>
            <a:ext cx="117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275536"/>
                </a:solidFill>
              </a:rPr>
              <a:t>The EPOS operational phase: TCS findings (1/1)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8690" y="1410649"/>
            <a:ext cx="1173730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first </a:t>
            </a:r>
            <a:r>
              <a:rPr lang="en-US" dirty="0" smtClean="0"/>
              <a:t>35 </a:t>
            </a:r>
            <a:r>
              <a:rPr lang="en-US" dirty="0"/>
              <a:t>services are operational and accessible through the EPOS ICS </a:t>
            </a:r>
            <a:r>
              <a:rPr lang="en-US" dirty="0" smtClean="0"/>
              <a:t>portal. </a:t>
            </a:r>
            <a:r>
              <a:rPr lang="en-US" dirty="0"/>
              <a:t>This </a:t>
            </a:r>
            <a:r>
              <a:rPr lang="en-US" dirty="0" smtClean="0"/>
              <a:t>variety of services has </a:t>
            </a:r>
            <a:r>
              <a:rPr lang="en-US" dirty="0"/>
              <a:t>implied the harmonization </a:t>
            </a:r>
            <a:r>
              <a:rPr lang="en-US" dirty="0" smtClean="0"/>
              <a:t>with </a:t>
            </a:r>
            <a:r>
              <a:rPr lang="en-US" dirty="0"/>
              <a:t>other TCSs</a:t>
            </a:r>
            <a:r>
              <a:rPr lang="en-US" dirty="0" smtClean="0"/>
              <a:t>. </a:t>
            </a:r>
            <a:r>
              <a:rPr lang="en-US" i="1" dirty="0" smtClean="0"/>
              <a:t>This is a challenge and also an opportunity to enlarge the EPOS portfolio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In parallel the VOLC-TCS is also implementing a </a:t>
            </a:r>
            <a:r>
              <a:rPr lang="en-US" b="1" i="1" dirty="0"/>
              <a:t>Gateway (EUROVOLC)</a:t>
            </a:r>
            <a:r>
              <a:rPr lang="en-US" dirty="0"/>
              <a:t> to allow services not fully compliant with EPOS to be accessible through EPOS </a:t>
            </a:r>
            <a:r>
              <a:rPr lang="en-US" dirty="0" smtClean="0"/>
              <a:t>eco-system. </a:t>
            </a:r>
            <a:r>
              <a:rPr lang="en-US" i="1" dirty="0" smtClean="0"/>
              <a:t>Strategic  implementation plan with ICS is needed (good to see that in the new work plan).</a:t>
            </a:r>
            <a:endParaRPr lang="en-US" i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The VOLC-TCS </a:t>
            </a:r>
            <a:r>
              <a:rPr lang="en-US" dirty="0" smtClean="0"/>
              <a:t>aims to </a:t>
            </a:r>
            <a:r>
              <a:rPr lang="en-US" dirty="0"/>
              <a:t>cooperate with other international initiatives (e.g. </a:t>
            </a:r>
            <a:r>
              <a:rPr lang="en-US" dirty="0" err="1"/>
              <a:t>WoVodat</a:t>
            </a:r>
            <a:r>
              <a:rPr lang="en-US" dirty="0"/>
              <a:t>) to create a global infrastructure for providing data, products and services to the volcanological community; technically it is feasible through either the EPOS-ICS Portal or the </a:t>
            </a:r>
            <a:r>
              <a:rPr lang="en-US" b="1" i="1" dirty="0"/>
              <a:t>Gateway (EUROVOLC</a:t>
            </a:r>
            <a:r>
              <a:rPr lang="en-US" b="1" i="1" dirty="0" smtClean="0"/>
              <a:t>)</a:t>
            </a:r>
            <a:r>
              <a:rPr lang="en-US" dirty="0" smtClean="0"/>
              <a:t>. </a:t>
            </a:r>
            <a:r>
              <a:rPr lang="en-US" i="1" dirty="0" smtClean="0"/>
              <a:t>Strategic EPOS supported actions are required</a:t>
            </a:r>
            <a:r>
              <a:rPr lang="en-US" dirty="0" smtClean="0"/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last EC calls confirms the attractiveness of the VOLC-TCS (both services and science). Participation to: ENDEAVOR, EPOS-ON, EOSCLIMA, GEMINI, HEKATE, CHESS. This is good, but… </a:t>
            </a:r>
            <a:r>
              <a:rPr lang="en-US" i="1" dirty="0"/>
              <a:t>t</a:t>
            </a:r>
            <a:r>
              <a:rPr lang="en-US" i="1" dirty="0" smtClean="0"/>
              <a:t>he main issue is the limited human resource / sustainability!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29694662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233756" y="661163"/>
            <a:ext cx="117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275536"/>
                </a:solidFill>
              </a:rPr>
              <a:t>Further information/remarks (1/1)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C5DC7-0661-0244-92DF-C7D36096259F}"/>
              </a:ext>
            </a:extLst>
          </p:cNvPr>
          <p:cNvSpPr txBox="1"/>
          <p:nvPr/>
        </p:nvSpPr>
        <p:spPr>
          <a:xfrm>
            <a:off x="408334" y="2024233"/>
            <a:ext cx="114349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ENVRI and EUROVOLC (past) and Geo-INQUIRE projects confirmed the attractiveness of the physical / remote access to volcanological facilities. Thanks to this experience the VOLC-TCS contributed to </a:t>
            </a:r>
            <a:r>
              <a:rPr lang="en-GB" dirty="0"/>
              <a:t>the technical implementation of the TNA </a:t>
            </a:r>
            <a:r>
              <a:rPr lang="en-GB" dirty="0" smtClean="0"/>
              <a:t>Registry and will contribute to the TNA Tasks. TNA are strategic for EPOS. A roadmap to define and strengthen the role of the </a:t>
            </a:r>
            <a:r>
              <a:rPr lang="en-GB" dirty="0"/>
              <a:t>physical / remote </a:t>
            </a:r>
            <a:r>
              <a:rPr lang="en-GB" dirty="0" smtClean="0"/>
              <a:t>access in EPOS is necessary. Continuity in the action!</a:t>
            </a:r>
          </a:p>
          <a:p>
            <a:endParaRPr lang="en-GB" dirty="0"/>
          </a:p>
          <a:p>
            <a:r>
              <a:rPr lang="en-GB" dirty="0" smtClean="0"/>
              <a:t>The VOLC-TCS DPs and SPs are largely involved in the monitoring/surveillance activity. This is a strength point (for the sustainability) but a week point (for the service harmonization; for the daily operational activity of EPOS). This issue should be addressed with a greater support to the VOLC-TCS activity at the National level.</a:t>
            </a:r>
          </a:p>
          <a:p>
            <a:endParaRPr lang="en-GB" dirty="0"/>
          </a:p>
          <a:p>
            <a:r>
              <a:rPr lang="en-GB" dirty="0"/>
              <a:t>Future </a:t>
            </a:r>
            <a:r>
              <a:rPr lang="en-GB" dirty="0" smtClean="0"/>
              <a:t>perspective: improvement of the portfolio of the services; engagement of new VOLC-TCS participants and new stakeholders; cooperation with / participation in global initiatives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48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63421" y="239816"/>
            <a:ext cx="117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275536"/>
                </a:solidFill>
              </a:rPr>
              <a:t>VOLC-TCS</a:t>
            </a:r>
            <a:r>
              <a:rPr lang="it-IT" sz="2400" b="1" dirty="0">
                <a:solidFill>
                  <a:srgbClr val="275536"/>
                </a:solidFill>
              </a:rPr>
              <a:t> Participants attending the EPOS Days and role in the TCS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64D1BB-2409-3979-B6B3-BD813BDEA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50556"/>
              </p:ext>
            </p:extLst>
          </p:nvPr>
        </p:nvGraphicFramePr>
        <p:xfrm>
          <a:off x="1366705" y="690802"/>
          <a:ext cx="9244407" cy="587617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{08FB837D-C827-4EFA-A057-4D05807E0F7C}</a:tableStyleId>
              </a:tblPr>
              <a:tblGrid>
                <a:gridCol w="3185840">
                  <a:extLst>
                    <a:ext uri="{9D8B030D-6E8A-4147-A177-3AD203B41FA5}">
                      <a16:colId xmlns:a16="http://schemas.microsoft.com/office/drawing/2014/main" val="255656413"/>
                    </a:ext>
                  </a:extLst>
                </a:gridCol>
                <a:gridCol w="2164747">
                  <a:extLst>
                    <a:ext uri="{9D8B030D-6E8A-4147-A177-3AD203B41FA5}">
                      <a16:colId xmlns:a16="http://schemas.microsoft.com/office/drawing/2014/main" val="1281514805"/>
                    </a:ext>
                  </a:extLst>
                </a:gridCol>
                <a:gridCol w="3893820">
                  <a:extLst>
                    <a:ext uri="{9D8B030D-6E8A-4147-A177-3AD203B41FA5}">
                      <a16:colId xmlns:a16="http://schemas.microsoft.com/office/drawing/2014/main" val="2326121077"/>
                    </a:ext>
                  </a:extLst>
                </a:gridCol>
              </a:tblGrid>
              <a:tr h="383001">
                <a:tc>
                  <a:txBody>
                    <a:bodyPr/>
                    <a:lstStyle/>
                    <a:p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Name </a:t>
                      </a:r>
                      <a:endParaRPr lang="en-GB" sz="1800" noProof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Institution </a:t>
                      </a:r>
                      <a:endParaRPr lang="en-GB" sz="1800" noProof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>
                          <a:solidFill>
                            <a:srgbClr val="002060"/>
                          </a:solidFill>
                        </a:rPr>
                        <a:t>Role in VOLC-TCS</a:t>
                      </a:r>
                      <a:endParaRPr lang="en-GB" sz="1800" noProof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13816337"/>
                  </a:ext>
                </a:extLst>
              </a:tr>
              <a:tr h="383001"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Giuseppe Puglisi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INGV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Consortium Board member and Executive Committee Chair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21334482"/>
                  </a:ext>
                </a:extLst>
              </a:tr>
              <a:tr h="383001"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Kristin </a:t>
                      </a:r>
                      <a:r>
                        <a:rPr lang="en-GB" sz="1800" noProof="0" dirty="0" err="1" smtClean="0"/>
                        <a:t>Vogfjord</a:t>
                      </a:r>
                      <a:r>
                        <a:rPr lang="en-GB" sz="1800" noProof="0" dirty="0" smtClean="0"/>
                        <a:t> 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IMO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Consortium Board Chair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92876191"/>
                  </a:ext>
                </a:extLst>
              </a:tr>
              <a:tr h="3830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/>
                        <a:t>Philippe </a:t>
                      </a:r>
                      <a:r>
                        <a:rPr lang="en-GB" sz="1800" noProof="0" dirty="0" err="1"/>
                        <a:t>Labazuy</a:t>
                      </a:r>
                      <a:r>
                        <a:rPr lang="en-GB" sz="1800" noProof="0" dirty="0"/>
                        <a:t> 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CNRS-OPGC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Consortium Board member 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23884145"/>
                  </a:ext>
                </a:extLst>
              </a:tr>
              <a:tr h="383001">
                <a:tc>
                  <a:txBody>
                    <a:bodyPr/>
                    <a:lstStyle/>
                    <a:p>
                      <a:r>
                        <a:rPr lang="en-GB" sz="1800" noProof="0" dirty="0" err="1" smtClean="0"/>
                        <a:t>Adelina</a:t>
                      </a:r>
                      <a:r>
                        <a:rPr lang="en-GB" sz="1800" noProof="0" dirty="0" smtClean="0"/>
                        <a:t> Geyer </a:t>
                      </a:r>
                      <a:r>
                        <a:rPr lang="en-GB" sz="1800" noProof="0" dirty="0" err="1" smtClean="0"/>
                        <a:t>Traver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CSIC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Consortium Board member 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59801477"/>
                  </a:ext>
                </a:extLst>
              </a:tr>
              <a:tr h="383001">
                <a:tc>
                  <a:txBody>
                    <a:bodyPr/>
                    <a:lstStyle/>
                    <a:p>
                      <a:r>
                        <a:rPr lang="en-GB" sz="1800" noProof="0" dirty="0" err="1" smtClean="0"/>
                        <a:t>Itahiza</a:t>
                      </a:r>
                      <a:r>
                        <a:rPr lang="en-GB" sz="1800" noProof="0" dirty="0" smtClean="0"/>
                        <a:t> Francisco Dominguez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IGN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Consortium Board member 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0790941"/>
                  </a:ext>
                </a:extLst>
              </a:tr>
              <a:tr h="3830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err="1"/>
                        <a:t>Rikey</a:t>
                      </a:r>
                      <a:r>
                        <a:rPr lang="en-GB" sz="1800" noProof="0" dirty="0"/>
                        <a:t> </a:t>
                      </a:r>
                      <a:r>
                        <a:rPr lang="en-GB" sz="1800" noProof="0" dirty="0" err="1"/>
                        <a:t>Juliusdottir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IMO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Technical Committee member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13510854"/>
                  </a:ext>
                </a:extLst>
              </a:tr>
              <a:tr h="383001">
                <a:tc>
                  <a:txBody>
                    <a:bodyPr/>
                    <a:lstStyle/>
                    <a:p>
                      <a:r>
                        <a:rPr lang="en-GB" sz="1800" noProof="0" dirty="0" err="1" smtClean="0"/>
                        <a:t>Danilo</a:t>
                      </a:r>
                      <a:r>
                        <a:rPr lang="en-GB" sz="1800" noProof="0" dirty="0" smtClean="0"/>
                        <a:t> </a:t>
                      </a:r>
                      <a:r>
                        <a:rPr lang="en-GB" sz="1800" noProof="0" dirty="0" err="1" smtClean="0"/>
                        <a:t>Reitano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INGV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Technical Committee member and Management team member</a:t>
                      </a:r>
                      <a:endParaRPr lang="en-GB" sz="1800" noProof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63996747"/>
                  </a:ext>
                </a:extLst>
              </a:tr>
              <a:tr h="383001"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Enrico </a:t>
                      </a:r>
                      <a:r>
                        <a:rPr lang="en-GB" sz="1800" noProof="0" dirty="0" err="1" smtClean="0"/>
                        <a:t>Indovina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INGV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Management team member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85688856"/>
                  </a:ext>
                </a:extLst>
              </a:tr>
              <a:tr h="383001"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Laura </a:t>
                      </a:r>
                      <a:r>
                        <a:rPr lang="en-GB" sz="1800" noProof="0" dirty="0" err="1" smtClean="0"/>
                        <a:t>Privitera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Catania University 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ECS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58322352"/>
                  </a:ext>
                </a:extLst>
              </a:tr>
              <a:tr h="3830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/>
                        <a:t>Valentin </a:t>
                      </a:r>
                      <a:r>
                        <a:rPr lang="en-GB" sz="1800" noProof="0" dirty="0" err="1"/>
                        <a:t>Freret-Lorgeril</a:t>
                      </a:r>
                      <a:r>
                        <a:rPr lang="en-GB" sz="1800" noProof="0" dirty="0"/>
                        <a:t>  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CNRS-OPGC</a:t>
                      </a:r>
                      <a:endParaRPr lang="en-GB" sz="1800" noProof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ECS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42420942"/>
                  </a:ext>
                </a:extLst>
              </a:tr>
              <a:tr h="3830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err="1" smtClean="0">
                          <a:latin typeface="+mn-lt"/>
                          <a:cs typeface="Arial" panose="020B0604020202020204" pitchFamily="34" charset="0"/>
                        </a:rPr>
                        <a:t>Letizia</a:t>
                      </a:r>
                      <a:r>
                        <a:rPr lang="en-GB" sz="1800" baseline="0" noProof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aseline="0" noProof="0" dirty="0" err="1" smtClean="0">
                          <a:latin typeface="+mn-lt"/>
                          <a:cs typeface="Arial" panose="020B0604020202020204" pitchFamily="34" charset="0"/>
                        </a:rPr>
                        <a:t>Spampinato</a:t>
                      </a:r>
                      <a:r>
                        <a:rPr lang="en-GB" sz="1800" baseline="0" noProof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baseline="0" noProof="0" dirty="0" smtClean="0">
                          <a:latin typeface="+mn-lt"/>
                          <a:cs typeface="Arial" panose="020B0604020202020204" pitchFamily="34" charset="0"/>
                        </a:rPr>
                        <a:t>(remotely)</a:t>
                      </a:r>
                      <a:endParaRPr lang="en-GB" sz="1800" b="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INGV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Management team member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97647301"/>
                  </a:ext>
                </a:extLst>
              </a:tr>
              <a:tr h="3830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>
                          <a:latin typeface="+mn-lt"/>
                          <a:cs typeface="Arial" panose="020B0604020202020204" pitchFamily="34" charset="0"/>
                        </a:rPr>
                        <a:t>Rosella Nave </a:t>
                      </a:r>
                      <a:r>
                        <a:rPr lang="en-GB" sz="1800" b="0" noProof="0" dirty="0" smtClean="0">
                          <a:latin typeface="+mn-lt"/>
                          <a:cs typeface="Arial" panose="020B0604020202020204" pitchFamily="34" charset="0"/>
                        </a:rPr>
                        <a:t>(remotely)</a:t>
                      </a:r>
                      <a:endParaRPr lang="en-GB" sz="1800" b="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INGV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Management team member</a:t>
                      </a:r>
                      <a:endParaRPr lang="en-GB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46104475"/>
                  </a:ext>
                </a:extLst>
              </a:tr>
              <a:tr h="38300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Lucia </a:t>
                      </a:r>
                      <a:r>
                        <a:rPr lang="en-GB" sz="1800" dirty="0" err="1" smtClean="0"/>
                        <a:t>Cacciola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b="0" noProof="0" dirty="0" smtClean="0">
                          <a:latin typeface="+mn-lt"/>
                          <a:cs typeface="Arial" panose="020B0604020202020204" pitchFamily="34" charset="0"/>
                        </a:rPr>
                        <a:t>(remotely)</a:t>
                      </a:r>
                      <a:endParaRPr lang="en-GB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INGV (MEET Project)</a:t>
                      </a:r>
                      <a:endParaRPr lang="en-GB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+mn-lt"/>
                          <a:cs typeface="Arial" panose="020B0604020202020204" pitchFamily="34" charset="0"/>
                        </a:rPr>
                        <a:t>past</a:t>
                      </a:r>
                      <a:r>
                        <a:rPr lang="en-GB" sz="18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noProof="0" dirty="0" smtClean="0"/>
                        <a:t>Management team member</a:t>
                      </a:r>
                      <a:endParaRPr lang="en-GB" sz="1800" noProof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852149"/>
                  </a:ext>
                </a:extLst>
              </a:tr>
            </a:tbl>
          </a:graphicData>
        </a:graphic>
      </p:graphicFrame>
      <p:pic>
        <p:nvPicPr>
          <p:cNvPr id="5" name="Immagine 20">
            <a:extLst>
              <a:ext uri="{FF2B5EF4-FFF2-40B4-BE49-F238E27FC236}">
                <a16:creationId xmlns:a16="http://schemas.microsoft.com/office/drawing/2014/main" id="{3A78CE47-05FD-AAAA-BC3D-0E97249F19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112" y="-48372"/>
            <a:ext cx="1553990" cy="15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233756" y="347396"/>
            <a:ext cx="117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275536"/>
                </a:solidFill>
              </a:rPr>
              <a:t>Presenting the scientific area of the TCS (1/2)</a:t>
            </a:r>
          </a:p>
        </p:txBody>
      </p:sp>
      <p:pic>
        <p:nvPicPr>
          <p:cNvPr id="3" name="Immagine 20">
            <a:extLst>
              <a:ext uri="{FF2B5EF4-FFF2-40B4-BE49-F238E27FC236}">
                <a16:creationId xmlns:a16="http://schemas.microsoft.com/office/drawing/2014/main" id="{E0213995-AA47-373A-4C61-2C7512DDEE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84" y="-38540"/>
            <a:ext cx="1553990" cy="1553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65D8A6-67DD-2105-3B89-BEADB035B5FF}"/>
              </a:ext>
            </a:extLst>
          </p:cNvPr>
          <p:cNvSpPr txBox="1"/>
          <p:nvPr/>
        </p:nvSpPr>
        <p:spPr>
          <a:xfrm>
            <a:off x="500823" y="954973"/>
            <a:ext cx="11190354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/>
              <a:t>VOLC</a:t>
            </a:r>
            <a:r>
              <a:rPr lang="en-US" b="1" dirty="0"/>
              <a:t>-TCS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</a:t>
            </a:r>
            <a:r>
              <a:rPr lang="en-US" dirty="0"/>
              <a:t>coordination between the European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Volcano Observatories (VOs) and Volcano Research Institutions (VRIs</a:t>
            </a:r>
            <a:r>
              <a:rPr lang="en-US" sz="1800" b="0" i="0" u="none" strike="noStrike" dirty="0" smtClean="0">
                <a:solidFill>
                  <a:srgbClr val="000000"/>
                </a:solidFill>
                <a:effectLst/>
              </a:rPr>
              <a:t>) to i</a:t>
            </a:r>
            <a:r>
              <a:rPr lang="en-US" dirty="0" smtClean="0"/>
              <a:t>mplements </a:t>
            </a:r>
            <a:r>
              <a:rPr lang="en-US" dirty="0"/>
              <a:t>interoperable volcanological </a:t>
            </a:r>
            <a:r>
              <a:rPr lang="en-US" dirty="0" smtClean="0"/>
              <a:t>services (VA and TNA)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</a:t>
            </a:r>
            <a:r>
              <a:rPr lang="en-US" dirty="0"/>
              <a:t>long-term and sustainable access to Volcanological DDSSs related to volcanic areas monitored and/or studied by the European VOs and VRIs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promotes </a:t>
            </a:r>
            <a:r>
              <a:rPr lang="en-US" dirty="0"/>
              <a:t>good practices through EPOS </a:t>
            </a:r>
            <a:r>
              <a:rPr lang="en-US" dirty="0">
                <a:solidFill>
                  <a:srgbClr val="000000"/>
                </a:solidFill>
              </a:rPr>
              <a:t>among the volcanological community</a:t>
            </a:r>
            <a:endParaRPr lang="it-IT" dirty="0"/>
          </a:p>
        </p:txBody>
      </p:sp>
      <p:sp>
        <p:nvSpPr>
          <p:cNvPr id="12" name="Rettangolo arrotondato 19">
            <a:extLst>
              <a:ext uri="{FF2B5EF4-FFF2-40B4-BE49-F238E27FC236}">
                <a16:creationId xmlns:a16="http://schemas.microsoft.com/office/drawing/2014/main" id="{5D7FED3F-9A04-7D92-D975-DD0DD49E6E9E}"/>
              </a:ext>
            </a:extLst>
          </p:cNvPr>
          <p:cNvSpPr/>
          <p:nvPr/>
        </p:nvSpPr>
        <p:spPr>
          <a:xfrm>
            <a:off x="1647231" y="2952961"/>
            <a:ext cx="8957122" cy="646331"/>
          </a:xfrm>
          <a:prstGeom prst="roundRect">
            <a:avLst/>
          </a:prstGeom>
          <a:solidFill>
            <a:schemeClr val="bg2">
              <a:lumMod val="9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intrinsic heterogeneity of the </a:t>
            </a:r>
            <a:r>
              <a:rPr lang="en-US" dirty="0" err="1">
                <a:solidFill>
                  <a:schemeClr val="tx1"/>
                </a:solidFill>
              </a:rPr>
              <a:t>VOLC</a:t>
            </a:r>
            <a:r>
              <a:rPr lang="en-US" dirty="0">
                <a:solidFill>
                  <a:schemeClr val="tx1"/>
                </a:solidFill>
              </a:rPr>
              <a:t>-TCS data required harmonization with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4" name="Immagine 16">
            <a:extLst>
              <a:ext uri="{FF2B5EF4-FFF2-40B4-BE49-F238E27FC236}">
                <a16:creationId xmlns:a16="http://schemas.microsoft.com/office/drawing/2014/main" id="{703BBD20-AED4-6E75-1FA7-A278A8CAD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7" y="4266532"/>
            <a:ext cx="1080000" cy="1080000"/>
          </a:xfrm>
          <a:prstGeom prst="rect">
            <a:avLst/>
          </a:prstGeom>
        </p:spPr>
      </p:pic>
      <p:sp>
        <p:nvSpPr>
          <p:cNvPr id="16" name="CasellaDiTesto 18">
            <a:extLst>
              <a:ext uri="{FF2B5EF4-FFF2-40B4-BE49-F238E27FC236}">
                <a16:creationId xmlns:a16="http://schemas.microsoft.com/office/drawing/2014/main" id="{29E6D562-BC60-152E-4415-90D6437A6768}"/>
              </a:ext>
            </a:extLst>
          </p:cNvPr>
          <p:cNvSpPr txBox="1"/>
          <p:nvPr/>
        </p:nvSpPr>
        <p:spPr>
          <a:xfrm>
            <a:off x="751904" y="3850373"/>
            <a:ext cx="97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SEIS-TCS</a:t>
            </a:r>
            <a:endParaRPr lang="it-IT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9BDF77-7E91-754D-23BC-FC9DF30CEA71}"/>
              </a:ext>
            </a:extLst>
          </p:cNvPr>
          <p:cNvSpPr txBox="1"/>
          <p:nvPr/>
        </p:nvSpPr>
        <p:spPr>
          <a:xfrm>
            <a:off x="6389" y="5432282"/>
            <a:ext cx="24644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Seismic/Acceleration </a:t>
            </a:r>
            <a:endParaRPr lang="en-GB" i="1" dirty="0" smtClean="0">
              <a:solidFill>
                <a:schemeClr val="tx1"/>
              </a:solidFill>
            </a:endParaRPr>
          </a:p>
          <a:p>
            <a:pPr algn="ctr"/>
            <a:r>
              <a:rPr lang="en-GB" i="1" dirty="0" smtClean="0">
                <a:solidFill>
                  <a:schemeClr val="tx1"/>
                </a:solidFill>
              </a:rPr>
              <a:t>Waveforms </a:t>
            </a:r>
          </a:p>
          <a:p>
            <a:pPr algn="ctr"/>
            <a:r>
              <a:rPr lang="en-GB" i="1" dirty="0" smtClean="0">
                <a:solidFill>
                  <a:schemeClr val="tx1"/>
                </a:solidFill>
              </a:rPr>
              <a:t>Earthquake </a:t>
            </a:r>
            <a:r>
              <a:rPr lang="en-GB" i="1" dirty="0">
                <a:solidFill>
                  <a:schemeClr val="tx1"/>
                </a:solidFill>
              </a:rPr>
              <a:t>parameters </a:t>
            </a:r>
            <a:endParaRPr lang="en-GB" i="1" dirty="0" smtClean="0">
              <a:solidFill>
                <a:schemeClr val="tx1"/>
              </a:solidFill>
            </a:endParaRPr>
          </a:p>
          <a:p>
            <a:pPr algn="ctr"/>
            <a:r>
              <a:rPr lang="en-GB" i="1" dirty="0" smtClean="0">
                <a:solidFill>
                  <a:schemeClr val="tx1"/>
                </a:solidFill>
              </a:rPr>
              <a:t>Services </a:t>
            </a:r>
            <a:endParaRPr lang="it-IT" i="1" dirty="0"/>
          </a:p>
        </p:txBody>
      </p:sp>
      <p:pic>
        <p:nvPicPr>
          <p:cNvPr id="19" name="Immagine 1">
            <a:extLst>
              <a:ext uri="{FF2B5EF4-FFF2-40B4-BE49-F238E27FC236}">
                <a16:creationId xmlns:a16="http://schemas.microsoft.com/office/drawing/2014/main" id="{5194005B-AB57-DD7B-8EF8-BBBB269837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771" y="4266532"/>
            <a:ext cx="1080000" cy="1080000"/>
          </a:xfrm>
          <a:prstGeom prst="rect">
            <a:avLst/>
          </a:prstGeom>
        </p:spPr>
      </p:pic>
      <p:sp>
        <p:nvSpPr>
          <p:cNvPr id="20" name="CasellaDiTesto 18">
            <a:extLst>
              <a:ext uri="{FF2B5EF4-FFF2-40B4-BE49-F238E27FC236}">
                <a16:creationId xmlns:a16="http://schemas.microsoft.com/office/drawing/2014/main" id="{CE65CEF2-DACF-FABF-41B3-B89AC7B0D09C}"/>
              </a:ext>
            </a:extLst>
          </p:cNvPr>
          <p:cNvSpPr txBox="1"/>
          <p:nvPr/>
        </p:nvSpPr>
        <p:spPr>
          <a:xfrm>
            <a:off x="5537550" y="3850373"/>
            <a:ext cx="109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GNSS-TCS</a:t>
            </a:r>
            <a:endParaRPr lang="it-IT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596EC5-0D56-842B-A3FF-A428BA690859}"/>
              </a:ext>
            </a:extLst>
          </p:cNvPr>
          <p:cNvSpPr txBox="1"/>
          <p:nvPr/>
        </p:nvSpPr>
        <p:spPr>
          <a:xfrm>
            <a:off x="5188870" y="5432282"/>
            <a:ext cx="1873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GNSS Raw data Services </a:t>
            </a:r>
            <a:endParaRPr lang="it-IT" i="1" dirty="0"/>
          </a:p>
        </p:txBody>
      </p:sp>
      <p:pic>
        <p:nvPicPr>
          <p:cNvPr id="23" name="Immagine 8">
            <a:extLst>
              <a:ext uri="{FF2B5EF4-FFF2-40B4-BE49-F238E27FC236}">
                <a16:creationId xmlns:a16="http://schemas.microsoft.com/office/drawing/2014/main" id="{B8143186-1116-D033-7519-C38B8942B1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100" y="4266532"/>
            <a:ext cx="1080000" cy="1080000"/>
          </a:xfrm>
          <a:prstGeom prst="rect">
            <a:avLst/>
          </a:prstGeom>
        </p:spPr>
      </p:pic>
      <p:sp>
        <p:nvSpPr>
          <p:cNvPr id="24" name="CasellaDiTesto 18">
            <a:extLst>
              <a:ext uri="{FF2B5EF4-FFF2-40B4-BE49-F238E27FC236}">
                <a16:creationId xmlns:a16="http://schemas.microsoft.com/office/drawing/2014/main" id="{37D6B601-EA95-875B-4A90-1B7A74E9271A}"/>
              </a:ext>
            </a:extLst>
          </p:cNvPr>
          <p:cNvSpPr txBox="1"/>
          <p:nvPr/>
        </p:nvSpPr>
        <p:spPr>
          <a:xfrm>
            <a:off x="8024414" y="3850373"/>
            <a:ext cx="92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SAT-TCS</a:t>
            </a:r>
            <a:endParaRPr lang="it-IT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4874E3-5285-24D1-B7CD-1844F30402A1}"/>
              </a:ext>
            </a:extLst>
          </p:cNvPr>
          <p:cNvSpPr txBox="1"/>
          <p:nvPr/>
        </p:nvSpPr>
        <p:spPr>
          <a:xfrm>
            <a:off x="7722274" y="5432282"/>
            <a:ext cx="1624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SAR products Services </a:t>
            </a:r>
            <a:endParaRPr lang="it-IT" i="1" dirty="0"/>
          </a:p>
        </p:txBody>
      </p:sp>
      <p:pic>
        <p:nvPicPr>
          <p:cNvPr id="27" name="Immagine 20">
            <a:extLst>
              <a:ext uri="{FF2B5EF4-FFF2-40B4-BE49-F238E27FC236}">
                <a16:creationId xmlns:a16="http://schemas.microsoft.com/office/drawing/2014/main" id="{507B6264-560E-CB31-A418-101CFF42E2B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577" y="3013754"/>
            <a:ext cx="523421" cy="52342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6F27E8A-AA0C-08AD-1C0B-7ECA9D70A2F1}"/>
              </a:ext>
            </a:extLst>
          </p:cNvPr>
          <p:cNvSpPr txBox="1"/>
          <p:nvPr/>
        </p:nvSpPr>
        <p:spPr>
          <a:xfrm>
            <a:off x="10396002" y="3850373"/>
            <a:ext cx="1067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MSL-TCS </a:t>
            </a:r>
            <a:endParaRPr lang="it-IT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DA5D69-08FE-B531-24DB-4F2696FAEAAF}"/>
              </a:ext>
            </a:extLst>
          </p:cNvPr>
          <p:cNvSpPr txBox="1"/>
          <p:nvPr/>
        </p:nvSpPr>
        <p:spPr>
          <a:xfrm>
            <a:off x="9761856" y="5432282"/>
            <a:ext cx="2336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TNA activities</a:t>
            </a:r>
          </a:p>
          <a:p>
            <a:pPr algn="ctr"/>
            <a:r>
              <a:rPr lang="en-GB" i="1" dirty="0" smtClean="0"/>
              <a:t>Geochemistry products</a:t>
            </a:r>
          </a:p>
          <a:p>
            <a:pPr algn="ctr"/>
            <a:r>
              <a:rPr lang="en-GB" i="1" dirty="0" smtClean="0"/>
              <a:t>Services</a:t>
            </a:r>
            <a:endParaRPr lang="en-GB" i="1" dirty="0"/>
          </a:p>
        </p:txBody>
      </p:sp>
      <p:pic>
        <p:nvPicPr>
          <p:cNvPr id="2050" name="Picture 2" descr="Multi-Scale Laboratories logo">
            <a:extLst>
              <a:ext uri="{FF2B5EF4-FFF2-40B4-BE49-F238E27FC236}">
                <a16:creationId xmlns:a16="http://schemas.microsoft.com/office/drawing/2014/main" id="{4AF76230-911E-1EB3-311D-650611974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932" y="426653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32" y="4266532"/>
            <a:ext cx="1080000" cy="1080000"/>
          </a:xfrm>
          <a:prstGeom prst="rect">
            <a:avLst/>
          </a:prstGeom>
        </p:spPr>
      </p:pic>
      <p:sp>
        <p:nvSpPr>
          <p:cNvPr id="21" name="TextBox 28">
            <a:extLst>
              <a:ext uri="{FF2B5EF4-FFF2-40B4-BE49-F238E27FC236}">
                <a16:creationId xmlns:a16="http://schemas.microsoft.com/office/drawing/2014/main" id="{2BDA5D69-08FE-B531-24DB-4F2696FAEAAF}"/>
              </a:ext>
            </a:extLst>
          </p:cNvPr>
          <p:cNvSpPr txBox="1"/>
          <p:nvPr/>
        </p:nvSpPr>
        <p:spPr>
          <a:xfrm>
            <a:off x="2898520" y="5432282"/>
            <a:ext cx="15202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Geochemistry </a:t>
            </a:r>
          </a:p>
          <a:p>
            <a:pPr algn="ctr"/>
            <a:r>
              <a:rPr lang="en-GB" i="1" dirty="0" smtClean="0"/>
              <a:t>products  </a:t>
            </a:r>
          </a:p>
          <a:p>
            <a:pPr algn="ctr"/>
            <a:r>
              <a:rPr lang="en-GB" i="1" dirty="0" smtClean="0"/>
              <a:t>Services</a:t>
            </a:r>
            <a:endParaRPr lang="en-GB" i="1" dirty="0"/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C6F27E8A-AA0C-08AD-1C0B-7ECA9D70A2F1}"/>
              </a:ext>
            </a:extLst>
          </p:cNvPr>
          <p:cNvSpPr txBox="1"/>
          <p:nvPr/>
        </p:nvSpPr>
        <p:spPr>
          <a:xfrm>
            <a:off x="3127508" y="3850373"/>
            <a:ext cx="1067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NFO-TCS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03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341702" y="5028"/>
            <a:ext cx="117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275536"/>
                </a:solidFill>
              </a:rPr>
              <a:t>Presenting the scientific area of the TCS (2/2)</a:t>
            </a:r>
          </a:p>
        </p:txBody>
      </p:sp>
      <p:pic>
        <p:nvPicPr>
          <p:cNvPr id="3" name="Immagine 20">
            <a:extLst>
              <a:ext uri="{FF2B5EF4-FFF2-40B4-BE49-F238E27FC236}">
                <a16:creationId xmlns:a16="http://schemas.microsoft.com/office/drawing/2014/main" id="{75C7467C-01B2-EAD4-6FDB-41237CCE8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581" y="-72977"/>
            <a:ext cx="1283193" cy="1283193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275F87A-2E5A-279A-8368-CF5A568DA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779243" y="1825625"/>
            <a:ext cx="1820209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EE9FE41-FAD9-F02F-33F6-2349B8D2C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6AFDBDF-493F-5E89-C07A-8F55BABE3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488" y="43449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6B94DA50-8865-6607-01D1-00874A037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488" y="3282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F31C931-233F-DC33-4246-3E7097F33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7404" y="15126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9ABCC4A-55DA-A530-5592-E69C28BCC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07467"/>
              </p:ext>
            </p:extLst>
          </p:nvPr>
        </p:nvGraphicFramePr>
        <p:xfrm>
          <a:off x="211459" y="696685"/>
          <a:ext cx="5070618" cy="587597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651303">
                  <a:extLst>
                    <a:ext uri="{9D8B030D-6E8A-4147-A177-3AD203B41FA5}">
                      <a16:colId xmlns:a16="http://schemas.microsoft.com/office/drawing/2014/main" val="667596800"/>
                    </a:ext>
                  </a:extLst>
                </a:gridCol>
                <a:gridCol w="1446824">
                  <a:extLst>
                    <a:ext uri="{9D8B030D-6E8A-4147-A177-3AD203B41FA5}">
                      <a16:colId xmlns:a16="http://schemas.microsoft.com/office/drawing/2014/main" val="3598762297"/>
                    </a:ext>
                  </a:extLst>
                </a:gridCol>
                <a:gridCol w="972491">
                  <a:extLst>
                    <a:ext uri="{9D8B030D-6E8A-4147-A177-3AD203B41FA5}">
                      <a16:colId xmlns:a16="http://schemas.microsoft.com/office/drawing/2014/main" val="4152296234"/>
                    </a:ext>
                  </a:extLst>
                </a:gridCol>
              </a:tblGrid>
              <a:tr h="3592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SERVICE NAME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CATEGORY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SERVICE PROVIDER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8195498"/>
                  </a:ext>
                </a:extLst>
              </a:tr>
              <a:tr h="32551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Seismic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stations Guadeloupe Martinique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Reunion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Seismological</a:t>
                      </a: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Data</a:t>
                      </a:r>
                      <a:endParaRPr lang="it-IT" sz="1000" b="1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IPGP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98126836"/>
                  </a:ext>
                </a:extLst>
              </a:tr>
              <a:tr h="34486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Seismic waveforms Guadeloupe Martinique Reunion</a:t>
                      </a:r>
                      <a:endParaRPr lang="pt-BR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Seismological</a:t>
                      </a: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Data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IPGP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10184945"/>
                  </a:ext>
                </a:extLst>
              </a:tr>
              <a:tr h="27198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Mt.Etna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Earthquake Parameters (2000-2019)</a:t>
                      </a:r>
                      <a:endParaRPr lang="en-US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Seismological</a:t>
                      </a: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Data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INGV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7254674"/>
                  </a:ext>
                </a:extLst>
              </a:tr>
              <a:tr h="34486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Earthquake parameters from Guadeloupe, Martinique and La Reunion islands</a:t>
                      </a:r>
                      <a:endParaRPr lang="en-US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Seismological</a:t>
                      </a: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Data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IPGP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13339355"/>
                  </a:ext>
                </a:extLst>
              </a:tr>
              <a:tr h="27198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GNSS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raw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data Iceland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Geodetic</a:t>
                      </a: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data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IMO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91376668"/>
                  </a:ext>
                </a:extLst>
              </a:tr>
              <a:tr h="27198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GNSS station list Iceland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Geodetic</a:t>
                      </a: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data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IMO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65415897"/>
                  </a:ext>
                </a:extLst>
              </a:tr>
              <a:tr h="27198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GNSS Site Logs in Iceland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Geodetic</a:t>
                      </a: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data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IMO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6877629"/>
                  </a:ext>
                </a:extLst>
              </a:tr>
              <a:tr h="34486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Tiltmeter waveforms Guadeloupe Martinique Reunion</a:t>
                      </a:r>
                      <a:endParaRPr lang="pt-BR" sz="100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Geodetic</a:t>
                      </a: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data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IPGP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4151094"/>
                  </a:ext>
                </a:extLst>
              </a:tr>
              <a:tr h="34486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Tiltmeters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Guadeloupe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Martiniqaddue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Reunion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station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Geodetic data</a:t>
                      </a:r>
                      <a:endParaRPr lang="it-IT" sz="100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IPGP</a:t>
                      </a:r>
                      <a:endParaRPr lang="it-IT" sz="1000" dirty="0">
                        <a:effectLst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17298818"/>
                  </a:ext>
                </a:extLst>
              </a:tr>
              <a:tr h="27198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Tide stations Guadeloupe</a:t>
                      </a:r>
                      <a:endParaRPr lang="it-IT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Geodetic</a:t>
                      </a: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data</a:t>
                      </a:r>
                      <a:endParaRPr lang="it-IT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IPGP</a:t>
                      </a:r>
                      <a:endParaRPr lang="it-IT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19928640"/>
                  </a:ext>
                </a:extLst>
              </a:tr>
              <a:tr h="27198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Tide waveforms Guadeloupe</a:t>
                      </a:r>
                      <a:endParaRPr lang="it-IT" sz="100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Geodetic</a:t>
                      </a: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data</a:t>
                      </a:r>
                      <a:endParaRPr lang="it-IT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IPGP</a:t>
                      </a:r>
                      <a:endParaRPr lang="it-IT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17577152"/>
                  </a:ext>
                </a:extLst>
              </a:tr>
              <a:tr h="37150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GNSS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geodetic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stations from Guadeloupe, Martinique and La Réunion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islands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IPGP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 smtClean="0">
                          <a:solidFill>
                            <a:srgbClr val="000000"/>
                          </a:solidFill>
                          <a:effectLst/>
                        </a:rPr>
                        <a:t>Geodetic</a:t>
                      </a:r>
                      <a:r>
                        <a:rPr lang="it-IT" sz="10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data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IPGP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1780571"/>
                  </a:ext>
                </a:extLst>
              </a:tr>
              <a:tr h="37150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GNSS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geodetic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it-IT" sz="1000" b="0" u="none" strike="noStrike" dirty="0" err="1" smtClean="0">
                          <a:solidFill>
                            <a:srgbClr val="000000"/>
                          </a:solidFill>
                          <a:effectLst/>
                        </a:rPr>
                        <a:t>Rinex</a:t>
                      </a:r>
                      <a:r>
                        <a:rPr lang="it-IT" sz="1000" b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from Guadeloupe, Martinique and La Réunion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islands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(IPGP)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 smtClean="0">
                          <a:solidFill>
                            <a:srgbClr val="000000"/>
                          </a:solidFill>
                          <a:effectLst/>
                        </a:rPr>
                        <a:t>Geodetic</a:t>
                      </a:r>
                      <a:r>
                        <a:rPr lang="it-IT" sz="10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data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IPGP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96379416"/>
                  </a:ext>
                </a:extLst>
              </a:tr>
              <a:tr h="27198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sv-SE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Mt. Etna Bulk Rock Analysis</a:t>
                      </a:r>
                      <a:endParaRPr lang="sv-SE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Geochemical</a:t>
                      </a: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data</a:t>
                      </a:r>
                      <a:endParaRPr lang="it-IT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INGV</a:t>
                      </a:r>
                      <a:endParaRPr lang="it-IT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867936"/>
                  </a:ext>
                </a:extLst>
              </a:tr>
              <a:tr h="27198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Collection of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Magmatic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Rocks and Samples from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Piton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de la Fournaise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volcano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 on Réunion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island</a:t>
                      </a:r>
                      <a:endParaRPr lang="it-IT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Geochemical</a:t>
                      </a: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data</a:t>
                      </a:r>
                      <a:endParaRPr lang="it-IT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OPGC</a:t>
                      </a:r>
                      <a:endParaRPr lang="it-IT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724016"/>
                  </a:ext>
                </a:extLst>
              </a:tr>
              <a:tr h="27198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Wrapped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Differential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Interferograms</a:t>
                      </a:r>
                      <a:endParaRPr lang="it-IT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Satellite data</a:t>
                      </a:r>
                      <a:endParaRPr lang="it-IT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INGV</a:t>
                      </a:r>
                      <a:endParaRPr lang="it-IT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88690594"/>
                  </a:ext>
                </a:extLst>
              </a:tr>
              <a:tr h="37150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Ground based radar data Iceland</a:t>
                      </a:r>
                      <a:endParaRPr lang="en-US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Ground based remote sensing data &amp; products</a:t>
                      </a:r>
                      <a:endParaRPr lang="en-US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IMO</a:t>
                      </a:r>
                      <a:endParaRPr lang="it-IT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339829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4247E03-2B49-966A-309E-ED41FCAE1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464524"/>
              </p:ext>
            </p:extLst>
          </p:nvPr>
        </p:nvGraphicFramePr>
        <p:xfrm>
          <a:off x="5627914" y="1077780"/>
          <a:ext cx="6041572" cy="549489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90536">
                  <a:extLst>
                    <a:ext uri="{9D8B030D-6E8A-4147-A177-3AD203B41FA5}">
                      <a16:colId xmlns:a16="http://schemas.microsoft.com/office/drawing/2014/main" val="667596800"/>
                    </a:ext>
                  </a:extLst>
                </a:gridCol>
                <a:gridCol w="2112120">
                  <a:extLst>
                    <a:ext uri="{9D8B030D-6E8A-4147-A177-3AD203B41FA5}">
                      <a16:colId xmlns:a16="http://schemas.microsoft.com/office/drawing/2014/main" val="3598762297"/>
                    </a:ext>
                  </a:extLst>
                </a:gridCol>
                <a:gridCol w="938916">
                  <a:extLst>
                    <a:ext uri="{9D8B030D-6E8A-4147-A177-3AD203B41FA5}">
                      <a16:colId xmlns:a16="http://schemas.microsoft.com/office/drawing/2014/main" val="4152296234"/>
                    </a:ext>
                  </a:extLst>
                </a:gridCol>
              </a:tblGrid>
              <a:tr h="3397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SERVICE NAME</a:t>
                      </a:r>
                      <a:endParaRPr lang="it-IT" sz="1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kern="1200" dirty="0" err="1">
                          <a:solidFill>
                            <a:srgbClr val="000000"/>
                          </a:solidFill>
                          <a:effectLst/>
                        </a:rPr>
                        <a:t>CATEGORY</a:t>
                      </a:r>
                      <a:endParaRPr lang="it-IT" sz="1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SERVICE PROVIDER</a:t>
                      </a:r>
                      <a:endParaRPr lang="it-IT" sz="1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14" marR="35014" marT="31512" marB="31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8195498"/>
                  </a:ext>
                </a:extLst>
              </a:tr>
              <a:tr h="33973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Ground based visible and thermal/IR camera Iceland</a:t>
                      </a:r>
                      <a:endParaRPr lang="en-US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Ground based remote sensing data &amp; products</a:t>
                      </a:r>
                      <a:endParaRPr lang="en-US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IMO</a:t>
                      </a:r>
                      <a:endParaRPr lang="it-IT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29054678"/>
                  </a:ext>
                </a:extLst>
              </a:tr>
              <a:tr h="33973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Ground based UV spectra (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DOAS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) Iceland</a:t>
                      </a:r>
                      <a:endParaRPr lang="en-US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Ground based remote sensing data &amp; products</a:t>
                      </a:r>
                      <a:endParaRPr lang="en-US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IMO</a:t>
                      </a:r>
                      <a:endParaRPr lang="it-IT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60532554"/>
                  </a:ext>
                </a:extLst>
              </a:tr>
              <a:tr h="2641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Weekly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Volcanic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Report Iceland</a:t>
                      </a:r>
                      <a:endParaRPr lang="it-IT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Volcanological</a:t>
                      </a: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/</a:t>
                      </a: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petrological</a:t>
                      </a:r>
                      <a:endParaRPr lang="it-IT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IMO</a:t>
                      </a:r>
                      <a:endParaRPr lang="it-IT" sz="1000" dirty="0">
                        <a:effectLst/>
                      </a:endParaRPr>
                    </a:p>
                  </a:txBody>
                  <a:tcPr marL="50800" marR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13339355"/>
                  </a:ext>
                </a:extLst>
              </a:tr>
              <a:tr h="2641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Volcano Observatory Notice for Aviation Iceland</a:t>
                      </a:r>
                      <a:endParaRPr lang="en-US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Volcanological</a:t>
                      </a: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/</a:t>
                      </a: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petrological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IMO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91376668"/>
                  </a:ext>
                </a:extLst>
              </a:tr>
              <a:tr h="35326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Volcano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Observatory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Notice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for Aviation Guadeloupe Martinique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Reunion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Volcanological</a:t>
                      </a: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/</a:t>
                      </a: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petrological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IPGP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86368732"/>
                  </a:ext>
                </a:extLst>
              </a:tr>
              <a:tr h="28351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Aviation color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codes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for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Icelandic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volcanoes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Volcanological</a:t>
                      </a: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/</a:t>
                      </a: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petrological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IMO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47030262"/>
                  </a:ext>
                </a:extLst>
              </a:tr>
              <a:tr h="2641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Volcano Observatory Notice for Aviation Italy</a:t>
                      </a:r>
                      <a:endParaRPr lang="en-US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Volcanological</a:t>
                      </a: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/</a:t>
                      </a: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petrological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INGV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45928815"/>
                  </a:ext>
                </a:extLst>
              </a:tr>
              <a:tr h="2641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Catalogue of </a:t>
                      </a:r>
                      <a:r>
                        <a:rPr lang="fr-FR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Icelandic</a:t>
                      </a:r>
                      <a:r>
                        <a:rPr lang="fr-F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volcanic</a:t>
                      </a:r>
                      <a:r>
                        <a:rPr lang="fr-F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eruptions</a:t>
                      </a:r>
                      <a:endParaRPr lang="fr-FR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Volcanological</a:t>
                      </a: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/</a:t>
                      </a: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petrological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IMO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67360873"/>
                  </a:ext>
                </a:extLst>
              </a:tr>
              <a:tr h="2641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Volcanic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eruption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images from Iceland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Volcanological</a:t>
                      </a: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/</a:t>
                      </a: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petrological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IMO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54623782"/>
                  </a:ext>
                </a:extLst>
              </a:tr>
              <a:tr h="2641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S02 probabilistic hazard maps Iceland</a:t>
                      </a:r>
                      <a:endParaRPr lang="en-US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Geohazards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IMO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23210090"/>
                  </a:ext>
                </a:extLst>
              </a:tr>
              <a:tr h="2641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Tephra fallout hazard maps Iceland</a:t>
                      </a:r>
                      <a:endParaRPr lang="en-US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Geohazards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IMO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92878763"/>
                  </a:ext>
                </a:extLst>
              </a:tr>
              <a:tr h="2641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Daily ash/gas forecasting Iceland</a:t>
                      </a:r>
                      <a:endParaRPr lang="en-US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Geohazards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IMO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42169217"/>
                  </a:ext>
                </a:extLst>
              </a:tr>
              <a:tr h="2641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Susceptibility Maps Distribution</a:t>
                      </a:r>
                      <a:endParaRPr lang="it-IT" sz="100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Geohazards</a:t>
                      </a:r>
                      <a:endParaRPr lang="it-IT" sz="100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CSIC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80715862"/>
                  </a:ext>
                </a:extLst>
              </a:tr>
              <a:tr h="2641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Lava flow invasion hazard maps</a:t>
                      </a:r>
                      <a:endParaRPr lang="en-US" sz="100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Geohazards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CSIC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6070380"/>
                  </a:ext>
                </a:extLst>
              </a:tr>
              <a:tr h="2641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PDCs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Hazard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maps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Geohazards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CSIC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45924876"/>
                  </a:ext>
                </a:extLst>
              </a:tr>
              <a:tr h="2641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Probabilistic Hazard maps</a:t>
                      </a:r>
                      <a:endParaRPr lang="it-IT" sz="100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Geohazards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CSIC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70808023"/>
                  </a:ext>
                </a:extLst>
              </a:tr>
              <a:tr h="2641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Software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catalogue</a:t>
                      </a: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Italy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Data services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INGV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4454027"/>
                  </a:ext>
                </a:extLst>
              </a:tr>
              <a:tr h="2641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Multi-</a:t>
                      </a:r>
                      <a:r>
                        <a:rPr lang="it-IT" sz="1000" b="0" u="none" strike="noStrike" dirty="0" err="1" smtClean="0">
                          <a:solidFill>
                            <a:srgbClr val="000000"/>
                          </a:solidFill>
                          <a:effectLst/>
                        </a:rPr>
                        <a:t>parametric</a:t>
                      </a:r>
                      <a:r>
                        <a:rPr lang="it-IT" sz="1000" b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Station information in </a:t>
                      </a:r>
                      <a:r>
                        <a:rPr lang="it-IT" sz="1000" b="0" u="none" strike="noStrike" dirty="0" err="1" smtClean="0">
                          <a:solidFill>
                            <a:srgbClr val="000000"/>
                          </a:solidFill>
                          <a:effectLst/>
                        </a:rPr>
                        <a:t>Italy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Data services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INGV</a:t>
                      </a:r>
                      <a:endParaRPr lang="it-IT" sz="1000" dirty="0">
                        <a:effectLst/>
                      </a:endParaRPr>
                    </a:p>
                  </a:txBody>
                  <a:tcPr marL="21221" marR="21221" marT="19099" marB="1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65415897"/>
                  </a:ext>
                </a:extLst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5839348" y="579319"/>
            <a:ext cx="4445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Services in operation on the EPOS Data Portal</a:t>
            </a:r>
          </a:p>
        </p:txBody>
      </p:sp>
    </p:spTree>
    <p:extLst>
      <p:ext uri="{BB962C8B-B14F-4D97-AF65-F5344CB8AC3E}">
        <p14:creationId xmlns:p14="http://schemas.microsoft.com/office/powerpoint/2010/main" val="334540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233756" y="221890"/>
            <a:ext cx="117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275536"/>
                </a:solidFill>
              </a:rPr>
              <a:t>TCS Governance  (1/3)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BA8DF-CA69-20E4-32E4-0C36F49C52C8}"/>
              </a:ext>
            </a:extLst>
          </p:cNvPr>
          <p:cNvSpPr txBox="1"/>
          <p:nvPr/>
        </p:nvSpPr>
        <p:spPr>
          <a:xfrm>
            <a:off x="142770" y="787615"/>
            <a:ext cx="5240920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u="sng" dirty="0" err="1"/>
              <a:t>VOLC</a:t>
            </a:r>
            <a:r>
              <a:rPr lang="en-US" b="1" i="1" u="sng" dirty="0"/>
              <a:t>‑TCS Governance structure: </a:t>
            </a:r>
          </a:p>
          <a:p>
            <a:pPr algn="ctr"/>
            <a:r>
              <a:rPr lang="en-US" b="1" i="1" u="sng" dirty="0"/>
              <a:t>  </a:t>
            </a:r>
          </a:p>
          <a:p>
            <a:pPr algn="just"/>
            <a:r>
              <a:rPr lang="en-US" b="1" dirty="0"/>
              <a:t>Consortium</a:t>
            </a:r>
            <a:r>
              <a:rPr lang="en-US" dirty="0"/>
              <a:t> </a:t>
            </a:r>
            <a:r>
              <a:rPr lang="en-US" b="1" dirty="0"/>
              <a:t>Board (CB): </a:t>
            </a:r>
            <a:r>
              <a:rPr lang="en-US" dirty="0"/>
              <a:t>Decision-making body responsible for the overall performance of the </a:t>
            </a:r>
            <a:r>
              <a:rPr lang="en-US" dirty="0" err="1"/>
              <a:t>VOLC</a:t>
            </a:r>
            <a:r>
              <a:rPr lang="en-US" dirty="0"/>
              <a:t>‑TCS Consortium</a:t>
            </a:r>
          </a:p>
          <a:p>
            <a:pPr algn="just"/>
            <a:r>
              <a:rPr lang="en-US" b="1" dirty="0"/>
              <a:t>Executive Committee (</a:t>
            </a:r>
            <a:r>
              <a:rPr lang="en-US" b="1" dirty="0" err="1"/>
              <a:t>ExC</a:t>
            </a:r>
            <a:r>
              <a:rPr lang="en-US" b="1" dirty="0"/>
              <a:t>): </a:t>
            </a:r>
            <a:r>
              <a:rPr lang="en-US" dirty="0"/>
              <a:t>Supervisory body for the execution and implementation of the TCS activities and of the CB decisions</a:t>
            </a:r>
          </a:p>
          <a:p>
            <a:pPr algn="just"/>
            <a:r>
              <a:rPr lang="en-US" b="1" dirty="0"/>
              <a:t>Technical Committee (</a:t>
            </a:r>
            <a:r>
              <a:rPr lang="en-US" b="1" dirty="0" err="1"/>
              <a:t>TeC</a:t>
            </a:r>
            <a:r>
              <a:rPr lang="en-US" b="1" dirty="0"/>
              <a:t>): </a:t>
            </a:r>
            <a:r>
              <a:rPr lang="en-US" dirty="0"/>
              <a:t>Provides technical advice, introducing new technology and shares ideas on how the services can develop </a:t>
            </a:r>
          </a:p>
          <a:p>
            <a:pPr algn="just"/>
            <a:r>
              <a:rPr lang="en-US" b="1" dirty="0"/>
              <a:t>Transnational access Committee (TC): </a:t>
            </a:r>
            <a:r>
              <a:rPr lang="en-US" dirty="0"/>
              <a:t>Responsible for the financial and technical management of the transnational access (TNA) activities </a:t>
            </a:r>
          </a:p>
          <a:p>
            <a:pPr algn="just"/>
            <a:r>
              <a:rPr lang="en-US" b="1" dirty="0"/>
              <a:t>Advisory Board (AB):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Supports the community building, advises the CB on the development of the TCS work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programme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provides users perspective on the services, and priorities to further extend the services. 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Immagine 20">
            <a:extLst>
              <a:ext uri="{FF2B5EF4-FFF2-40B4-BE49-F238E27FC236}">
                <a16:creationId xmlns:a16="http://schemas.microsoft.com/office/drawing/2014/main" id="{88E6D4C6-0E14-ADBD-E0A8-105618514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84" y="10620"/>
            <a:ext cx="1553990" cy="1553990"/>
          </a:xfrm>
          <a:prstGeom prst="rect">
            <a:avLst/>
          </a:prstGeom>
        </p:spPr>
      </p:pic>
      <p:pic>
        <p:nvPicPr>
          <p:cNvPr id="7" name="Picture 6" descr="A diagram of a company's company">
            <a:extLst>
              <a:ext uri="{FF2B5EF4-FFF2-40B4-BE49-F238E27FC236}">
                <a16:creationId xmlns:a16="http://schemas.microsoft.com/office/drawing/2014/main" id="{C7EBC1C8-9892-0A24-008A-FC6CCC6DD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657" y="1359543"/>
            <a:ext cx="6121898" cy="3519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red and white logo&#10;&#10;Description automatically generated">
            <a:extLst>
              <a:ext uri="{FF2B5EF4-FFF2-40B4-BE49-F238E27FC236}">
                <a16:creationId xmlns:a16="http://schemas.microsoft.com/office/drawing/2014/main" id="{54D88326-2F32-D143-3AA5-ABCC1D0BC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3468" y="5737320"/>
            <a:ext cx="1728532" cy="684000"/>
          </a:xfrm>
          <a:prstGeom prst="rect">
            <a:avLst/>
          </a:prstGeom>
        </p:spPr>
      </p:pic>
      <p:pic>
        <p:nvPicPr>
          <p:cNvPr id="1028" name="Picture 4" descr="Une image contenant symbole, Police, logo, cercle&#10;&#10;Description générée automatiquement">
            <a:extLst>
              <a:ext uri="{FF2B5EF4-FFF2-40B4-BE49-F238E27FC236}">
                <a16:creationId xmlns:a16="http://schemas.microsoft.com/office/drawing/2014/main" id="{BDA9ADF1-CBF4-EE2B-F88E-28CAE5298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81" y="5554840"/>
            <a:ext cx="9239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1E19CA8-EA71-4792-94B2-1F61099056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8467" y="5839227"/>
            <a:ext cx="1452283" cy="495566"/>
          </a:xfrm>
          <a:prstGeom prst="rect">
            <a:avLst/>
          </a:prstGeom>
          <a:ln>
            <a:noFill/>
          </a:ln>
        </p:spPr>
      </p:pic>
      <p:pic>
        <p:nvPicPr>
          <p:cNvPr id="1030" name="Picture 6" descr="UNO">
            <a:extLst>
              <a:ext uri="{FF2B5EF4-FFF2-40B4-BE49-F238E27FC236}">
                <a16:creationId xmlns:a16="http://schemas.microsoft.com/office/drawing/2014/main" id="{EB5A43D7-F394-B170-8DA2-5EDD1B89A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65" y="546221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2825730-5FB9-3C67-6BFE-761DE8E0EE3A}"/>
              </a:ext>
            </a:extLst>
          </p:cNvPr>
          <p:cNvSpPr txBox="1"/>
          <p:nvPr/>
        </p:nvSpPr>
        <p:spPr>
          <a:xfrm>
            <a:off x="7888939" y="4833638"/>
            <a:ext cx="306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/>
              <a:t>Current</a:t>
            </a:r>
            <a:r>
              <a:rPr lang="it-IT" i="1" dirty="0"/>
              <a:t> </a:t>
            </a:r>
            <a:r>
              <a:rPr lang="it-IT" i="1" dirty="0" err="1"/>
              <a:t>VOLC-TCS</a:t>
            </a:r>
            <a:r>
              <a:rPr lang="it-IT" i="1" dirty="0"/>
              <a:t> </a:t>
            </a:r>
            <a:r>
              <a:rPr lang="it-IT" i="1" dirty="0" err="1"/>
              <a:t>Participants</a:t>
            </a:r>
            <a:endParaRPr lang="it-IT" i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E7FA2FB-9B4B-9B8A-6CC9-87CDCD31E826}"/>
              </a:ext>
            </a:extLst>
          </p:cNvPr>
          <p:cNvCxnSpPr>
            <a:cxnSpLocks/>
          </p:cNvCxnSpPr>
          <p:nvPr/>
        </p:nvCxnSpPr>
        <p:spPr>
          <a:xfrm flipH="1">
            <a:off x="6960634" y="5286190"/>
            <a:ext cx="481671" cy="3890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FF2709-4125-1234-F5F2-87CD0DC548BA}"/>
              </a:ext>
            </a:extLst>
          </p:cNvPr>
          <p:cNvCxnSpPr>
            <a:cxnSpLocks/>
          </p:cNvCxnSpPr>
          <p:nvPr/>
        </p:nvCxnSpPr>
        <p:spPr>
          <a:xfrm flipH="1">
            <a:off x="8362314" y="5228649"/>
            <a:ext cx="163927" cy="3393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9362FBB-1370-1BAE-C62F-6357B80E522B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9517263" y="5263889"/>
            <a:ext cx="167346" cy="5753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8ED1DB-EE4B-F2BE-CE66-D77C590565C2}"/>
              </a:ext>
            </a:extLst>
          </p:cNvPr>
          <p:cNvCxnSpPr>
            <a:cxnSpLocks/>
          </p:cNvCxnSpPr>
          <p:nvPr/>
        </p:nvCxnSpPr>
        <p:spPr>
          <a:xfrm>
            <a:off x="10723144" y="5266162"/>
            <a:ext cx="454804" cy="4090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781591F-73DD-258D-7373-38F6F67BA5EB}"/>
              </a:ext>
            </a:extLst>
          </p:cNvPr>
          <p:cNvSpPr txBox="1"/>
          <p:nvPr/>
        </p:nvSpPr>
        <p:spPr>
          <a:xfrm>
            <a:off x="7972906" y="1359543"/>
            <a:ext cx="1617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err="1"/>
              <a:t>VOLC-TCS</a:t>
            </a:r>
            <a:r>
              <a:rPr lang="it-IT" sz="1200" b="1" dirty="0"/>
              <a:t> Governance</a:t>
            </a:r>
          </a:p>
        </p:txBody>
      </p:sp>
    </p:spTree>
    <p:extLst>
      <p:ext uri="{BB962C8B-B14F-4D97-AF65-F5344CB8AC3E}">
        <p14:creationId xmlns:p14="http://schemas.microsoft.com/office/powerpoint/2010/main" val="31421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233756" y="218404"/>
            <a:ext cx="117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275536"/>
                </a:solidFill>
              </a:rPr>
              <a:t>TCS Governance (2/3)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C5DC7-0661-0244-92DF-C7D36096259F}"/>
              </a:ext>
            </a:extLst>
          </p:cNvPr>
          <p:cNvSpPr txBox="1"/>
          <p:nvPr/>
        </p:nvSpPr>
        <p:spPr>
          <a:xfrm>
            <a:off x="4228574" y="686505"/>
            <a:ext cx="379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Summary </a:t>
            </a:r>
            <a:r>
              <a:rPr lang="en-GB" dirty="0"/>
              <a:t>of MYCA activities in 2023</a:t>
            </a:r>
          </a:p>
        </p:txBody>
      </p:sp>
      <p:pic>
        <p:nvPicPr>
          <p:cNvPr id="2" name="Immagine 20">
            <a:extLst>
              <a:ext uri="{FF2B5EF4-FFF2-40B4-BE49-F238E27FC236}">
                <a16:creationId xmlns:a16="http://schemas.microsoft.com/office/drawing/2014/main" id="{FEDC4678-014F-A5DA-4CB7-4877E9E614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84" y="10620"/>
            <a:ext cx="1553990" cy="1553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7A2DF2-6156-2175-1BBA-9A00B1F2B241}"/>
              </a:ext>
            </a:extLst>
          </p:cNvPr>
          <p:cNvSpPr txBox="1"/>
          <p:nvPr/>
        </p:nvSpPr>
        <p:spPr>
          <a:xfrm>
            <a:off x="235240" y="1052041"/>
            <a:ext cx="115814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smtClean="0"/>
              <a:t>Activity 1  - Management of the Collaboration Agreement and preparation and collection of financial and activity reports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Coordination for the implementation and update of the yearly work programme;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Daily exchange with the administrative offices of ECO and of the other partners involved in the MYCA-G&amp;C (CNRS,IMO)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Preparation of the reporting documents relevant to the work programmes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F90B18-3F64-0049-C07F-C995ADA06C56}"/>
              </a:ext>
            </a:extLst>
          </p:cNvPr>
          <p:cNvSpPr txBox="1"/>
          <p:nvPr/>
        </p:nvSpPr>
        <p:spPr>
          <a:xfrm>
            <a:off x="235240" y="2546652"/>
            <a:ext cx="112775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smtClean="0"/>
              <a:t>Activity 2 -  Governance &amp;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Coordination of the Governance Bodies (Consortium Board, Executive Committee, Technical Committee): meetings’ organization; minutes and documentation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1C52CB-CFB3-CB4D-10D9-992C764CC020}"/>
              </a:ext>
            </a:extLst>
          </p:cNvPr>
          <p:cNvSpPr txBox="1"/>
          <p:nvPr/>
        </p:nvSpPr>
        <p:spPr>
          <a:xfrm>
            <a:off x="235240" y="3487265"/>
            <a:ext cx="115606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smtClean="0"/>
              <a:t>Activity 3 - Legacy of national / international projects / initiatives linked to EPOS in the VOLC-TCS.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The most relevant projects/initiatives in this framework was/are EUROVOLC</a:t>
            </a:r>
            <a:r>
              <a:rPr lang="en-GB" dirty="0"/>
              <a:t>; </a:t>
            </a:r>
            <a:r>
              <a:rPr lang="en-GB" dirty="0" smtClean="0"/>
              <a:t>EPOS-ON; Geo-INQUIRE</a:t>
            </a:r>
            <a:r>
              <a:rPr lang="en-GB" dirty="0"/>
              <a:t>, DT-GEO</a:t>
            </a:r>
            <a:r>
              <a:rPr lang="en-GB" dirty="0" smtClean="0"/>
              <a:t>…….,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The most relevant outcomes of the EUROVOLC project considered are the community portal (Gateway) and the European Catalogue of Volcanoes. 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DE8064-5F1A-F6E7-593E-5C4087426151}"/>
              </a:ext>
            </a:extLst>
          </p:cNvPr>
          <p:cNvSpPr txBox="1"/>
          <p:nvPr/>
        </p:nvSpPr>
        <p:spPr>
          <a:xfrm>
            <a:off x="235240" y="4704877"/>
            <a:ext cx="114191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 smtClean="0"/>
              <a:t>Activity 4 - Coordination of the VOLC-TCS contribution to ICS-TCS working group activity and monitoring of the services (POT).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The Technical Committee contributed to the ICS-TCS working group activity by implementing the services accordingly and by attending the meetings.</a:t>
            </a:r>
            <a:endParaRPr lang="en-GB" dirty="0"/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26DE8064-5F1A-F6E7-593E-5C4087426151}"/>
              </a:ext>
            </a:extLst>
          </p:cNvPr>
          <p:cNvSpPr txBox="1"/>
          <p:nvPr/>
        </p:nvSpPr>
        <p:spPr>
          <a:xfrm>
            <a:off x="235240" y="5922488"/>
            <a:ext cx="11419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 smtClean="0"/>
              <a:t>Activity 5 </a:t>
            </a:r>
            <a:r>
              <a:rPr lang="en-GB" b="1" dirty="0"/>
              <a:t>- Communication and </a:t>
            </a:r>
            <a:r>
              <a:rPr lang="en-GB" b="1" dirty="0" smtClean="0"/>
              <a:t>Dissemination.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See slide 10.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1270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174172" y="20228"/>
            <a:ext cx="117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275536"/>
                </a:solidFill>
              </a:rPr>
              <a:t>TCS Governance (3/3)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C5DC7-0661-0244-92DF-C7D36096259F}"/>
              </a:ext>
            </a:extLst>
          </p:cNvPr>
          <p:cNvSpPr txBox="1"/>
          <p:nvPr/>
        </p:nvSpPr>
        <p:spPr>
          <a:xfrm>
            <a:off x="1209742" y="158726"/>
            <a:ext cx="1098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A0630D-2354-7992-3026-857936BD29C1}"/>
              </a:ext>
            </a:extLst>
          </p:cNvPr>
          <p:cNvSpPr txBox="1"/>
          <p:nvPr/>
        </p:nvSpPr>
        <p:spPr>
          <a:xfrm>
            <a:off x="4882243" y="535168"/>
            <a:ext cx="264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VOLC-TCS Sustainability</a:t>
            </a: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8A071E-1321-216C-1B45-0F6A632E8106}"/>
              </a:ext>
            </a:extLst>
          </p:cNvPr>
          <p:cNvSpPr txBox="1"/>
          <p:nvPr/>
        </p:nvSpPr>
        <p:spPr>
          <a:xfrm>
            <a:off x="1027691" y="904500"/>
            <a:ext cx="212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Governance aspects 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222C7-C71B-6DD5-5DD6-0D67DB882B2C}"/>
              </a:ext>
            </a:extLst>
          </p:cNvPr>
          <p:cNvSpPr txBox="1"/>
          <p:nvPr/>
        </p:nvSpPr>
        <p:spPr>
          <a:xfrm>
            <a:off x="5265966" y="904553"/>
            <a:ext cx="177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Financial aspects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3AD2E-2296-C3EC-2B03-CB92D6E9F33A}"/>
              </a:ext>
            </a:extLst>
          </p:cNvPr>
          <p:cNvSpPr txBox="1"/>
          <p:nvPr/>
        </p:nvSpPr>
        <p:spPr>
          <a:xfrm>
            <a:off x="9254293" y="898506"/>
            <a:ext cx="182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Technical aspects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6D797-2079-423A-BE7E-166F93C67774}"/>
              </a:ext>
            </a:extLst>
          </p:cNvPr>
          <p:cNvSpPr txBox="1"/>
          <p:nvPr/>
        </p:nvSpPr>
        <p:spPr>
          <a:xfrm>
            <a:off x="4100052" y="1327160"/>
            <a:ext cx="4129548" cy="3323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The Service provision in supported by EPOS-ERIC &amp; in-kind contributions: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EPOS ERIC supports the Governance and (partially) the services adaptation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in-kind contributions come from: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International projects in line with EPOS strategy </a:t>
            </a:r>
            <a:r>
              <a:rPr lang="en-GB" sz="1600" dirty="0" smtClean="0"/>
              <a:t>(to update / implement new services; to contribute to the EPOS strategies, …)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National / institutional projects / initiatives </a:t>
            </a:r>
            <a:r>
              <a:rPr lang="en-GB" sz="1600" dirty="0" smtClean="0"/>
              <a:t>(to maintain the services; supporting service implementation, …)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1B9CF0-5944-B1AA-BF0E-F8ABE45BD7D2}"/>
              </a:ext>
            </a:extLst>
          </p:cNvPr>
          <p:cNvSpPr txBox="1"/>
          <p:nvPr/>
        </p:nvSpPr>
        <p:spPr>
          <a:xfrm>
            <a:off x="347660" y="1327160"/>
            <a:ext cx="3590105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governance structure and data policy is compliant with the EPOS ERIC.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bodies are implemented to define and execute shared strategies.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INGV has been appointed as signatory entity for the 2024-28 period (selection process).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 proper management team to support the governance activities has been established.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AE06D797-2079-423A-BE7E-166F93C67774}"/>
              </a:ext>
            </a:extLst>
          </p:cNvPr>
          <p:cNvSpPr txBox="1"/>
          <p:nvPr/>
        </p:nvSpPr>
        <p:spPr>
          <a:xfrm>
            <a:off x="8307078" y="1327159"/>
            <a:ext cx="3816096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The Data and Service providers are institutions monitoring or studying the volcanoes by statue / mission. This guarantee the technical and scientific update / upgrade of the systems and the facilities involved in the DDSSs provision (both VA and TNA). </a:t>
            </a:r>
            <a:endParaRPr lang="en-GB" dirty="0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5A8A071E-1321-216C-1B45-0F6A632E8106}"/>
              </a:ext>
            </a:extLst>
          </p:cNvPr>
          <p:cNvSpPr txBox="1"/>
          <p:nvPr/>
        </p:nvSpPr>
        <p:spPr>
          <a:xfrm>
            <a:off x="9153833" y="3660453"/>
            <a:ext cx="208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Stakeholder aspects </a:t>
            </a:r>
            <a:endParaRPr lang="en-GB" b="1" dirty="0"/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AE06D797-2079-423A-BE7E-166F93C67774}"/>
              </a:ext>
            </a:extLst>
          </p:cNvPr>
          <p:cNvSpPr txBox="1"/>
          <p:nvPr/>
        </p:nvSpPr>
        <p:spPr>
          <a:xfrm>
            <a:off x="8307078" y="4029785"/>
            <a:ext cx="381609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Scientific stakeholder are engaged through communication actions.</a:t>
            </a:r>
          </a:p>
          <a:p>
            <a:r>
              <a:rPr lang="en-GB" dirty="0" smtClean="0"/>
              <a:t>Private sector, or society stakeholders to be engage by proper actions.</a:t>
            </a:r>
            <a:endParaRPr lang="en-GB" dirty="0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D41B9CF0-5944-B1AA-BF0E-F8ABE45BD7D2}"/>
              </a:ext>
            </a:extLst>
          </p:cNvPr>
          <p:cNvSpPr txBox="1"/>
          <p:nvPr/>
        </p:nvSpPr>
        <p:spPr>
          <a:xfrm>
            <a:off x="347660" y="5414781"/>
            <a:ext cx="85701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Initiatives to cooperate with global infrastructures (e.g. </a:t>
            </a:r>
            <a:r>
              <a:rPr lang="en-GB" dirty="0" err="1" smtClean="0"/>
              <a:t>WOVODat</a:t>
            </a:r>
            <a:r>
              <a:rPr lang="en-GB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Initiatives to foster international cooperation (e.g. participation to projects with Africa)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5A8A071E-1321-216C-1B45-0F6A632E8106}"/>
              </a:ext>
            </a:extLst>
          </p:cNvPr>
          <p:cNvSpPr txBox="1"/>
          <p:nvPr/>
        </p:nvSpPr>
        <p:spPr>
          <a:xfrm>
            <a:off x="347660" y="5033288"/>
            <a:ext cx="167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Global aspects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360550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255" y="1126783"/>
            <a:ext cx="4559519" cy="389661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233756" y="199498"/>
            <a:ext cx="117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275536"/>
                </a:solidFill>
              </a:rPr>
              <a:t>TCS Services (1/2)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446CDE-AC41-2C7B-C297-D5B88720244E}"/>
              </a:ext>
            </a:extLst>
          </p:cNvPr>
          <p:cNvSpPr txBox="1"/>
          <p:nvPr/>
        </p:nvSpPr>
        <p:spPr>
          <a:xfrm>
            <a:off x="136341" y="661163"/>
            <a:ext cx="747473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overall objective of </a:t>
            </a:r>
            <a:r>
              <a:rPr lang="en-US" dirty="0" smtClean="0"/>
              <a:t>the activity during 2023 was </a:t>
            </a:r>
            <a:r>
              <a:rPr lang="en-US" dirty="0"/>
              <a:t>to implement and made operational the </a:t>
            </a:r>
            <a:r>
              <a:rPr lang="en-US" b="1" dirty="0" smtClean="0"/>
              <a:t>35 VOLC-TCS </a:t>
            </a:r>
            <a:r>
              <a:rPr lang="en-US" b="1" dirty="0"/>
              <a:t>services </a:t>
            </a:r>
            <a:r>
              <a:rPr lang="en-US" dirty="0"/>
              <a:t>to the EPOS Data </a:t>
            </a:r>
            <a:r>
              <a:rPr lang="en-US" dirty="0" smtClean="0"/>
              <a:t>Portal. The actions were aimed at: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Providing and maintain the </a:t>
            </a:r>
            <a:r>
              <a:rPr lang="en-US" dirty="0"/>
              <a:t>access to data through web-services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Enhancing the web-services </a:t>
            </a:r>
            <a:r>
              <a:rPr lang="en-US" dirty="0"/>
              <a:t>robustness and availability to meet relevant performance </a:t>
            </a:r>
            <a:r>
              <a:rPr lang="en-US" dirty="0" smtClean="0"/>
              <a:t>specifications defined with ICS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Providing data</a:t>
            </a:r>
            <a:r>
              <a:rPr lang="en-US" dirty="0"/>
              <a:t>, metadata and access services in compliance with the FAIR data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Providing </a:t>
            </a:r>
            <a:r>
              <a:rPr lang="en-US" dirty="0"/>
              <a:t>and </a:t>
            </a:r>
            <a:r>
              <a:rPr lang="en-US" dirty="0" smtClean="0"/>
              <a:t>maintaining metadata of web-services </a:t>
            </a:r>
            <a:r>
              <a:rPr lang="en-US" dirty="0"/>
              <a:t>in compliance with the EPOS metadata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Providing documentation </a:t>
            </a:r>
            <a:r>
              <a:rPr lang="en-US" dirty="0"/>
              <a:t>for web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Participation </a:t>
            </a:r>
            <a:r>
              <a:rPr lang="en-US" dirty="0"/>
              <a:t>of VOLC-TCS to the </a:t>
            </a:r>
            <a:r>
              <a:rPr lang="en-US" dirty="0" smtClean="0"/>
              <a:t>ICS-TCS</a:t>
            </a:r>
            <a:r>
              <a:rPr lang="en-US" dirty="0"/>
              <a:t>, </a:t>
            </a:r>
            <a:r>
              <a:rPr lang="en-US" dirty="0" smtClean="0"/>
              <a:t>workshops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Defining an integration </a:t>
            </a:r>
            <a:r>
              <a:rPr lang="en-US" dirty="0"/>
              <a:t>plans into ICS-C for </a:t>
            </a:r>
            <a:r>
              <a:rPr lang="en-US" dirty="0" smtClean="0"/>
              <a:t>the </a:t>
            </a:r>
            <a:r>
              <a:rPr lang="en-US" b="1" dirty="0" smtClean="0"/>
              <a:t>VOLC-TCS Gateway</a:t>
            </a:r>
            <a:endParaRPr lang="en-US" b="1" dirty="0"/>
          </a:p>
        </p:txBody>
      </p:sp>
      <p:pic>
        <p:nvPicPr>
          <p:cNvPr id="4" name="Immagine 20">
            <a:extLst>
              <a:ext uri="{FF2B5EF4-FFF2-40B4-BE49-F238E27FC236}">
                <a16:creationId xmlns:a16="http://schemas.microsoft.com/office/drawing/2014/main" id="{8CF63901-144F-CC4C-0A69-746C6D2CBF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84" y="10620"/>
            <a:ext cx="1553990" cy="1553990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193067" y="4461715"/>
            <a:ext cx="7470790" cy="2084698"/>
            <a:chOff x="193067" y="4461715"/>
            <a:chExt cx="7470790" cy="2084698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6395" y="4821694"/>
              <a:ext cx="3367462" cy="1703478"/>
            </a:xfrm>
            <a:prstGeom prst="rect">
              <a:avLst/>
            </a:prstGeom>
          </p:spPr>
        </p:pic>
        <p:sp>
          <p:nvSpPr>
            <p:cNvPr id="14" name="Ovale 13"/>
            <p:cNvSpPr/>
            <p:nvPr/>
          </p:nvSpPr>
          <p:spPr>
            <a:xfrm>
              <a:off x="5283625" y="5400764"/>
              <a:ext cx="198304" cy="183614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ccia a destra 14"/>
            <p:cNvSpPr/>
            <p:nvPr/>
          </p:nvSpPr>
          <p:spPr>
            <a:xfrm>
              <a:off x="3112723" y="5407785"/>
              <a:ext cx="2086806" cy="265648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  <a:alpha val="2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TBD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32" y="4865017"/>
              <a:ext cx="2771494" cy="1321845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sp>
          <p:nvSpPr>
            <p:cNvPr id="19" name="CasellaDiTesto 18"/>
            <p:cNvSpPr txBox="1"/>
            <p:nvPr/>
          </p:nvSpPr>
          <p:spPr>
            <a:xfrm>
              <a:off x="193067" y="6177081"/>
              <a:ext cx="1985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Gateway Prototype</a:t>
              </a:r>
              <a:endParaRPr lang="en-GB" dirty="0"/>
            </a:p>
          </p:txBody>
        </p:sp>
        <p:grpSp>
          <p:nvGrpSpPr>
            <p:cNvPr id="16" name="Gruppo 15"/>
            <p:cNvGrpSpPr/>
            <p:nvPr/>
          </p:nvGrpSpPr>
          <p:grpSpPr>
            <a:xfrm>
              <a:off x="3298743" y="5702738"/>
              <a:ext cx="599420" cy="820443"/>
              <a:chOff x="9164942" y="4934898"/>
              <a:chExt cx="599420" cy="820443"/>
            </a:xfrm>
          </p:grpSpPr>
          <p:pic>
            <p:nvPicPr>
              <p:cNvPr id="17" name="Immagine 16"/>
              <p:cNvPicPr>
                <a:picLocks noChangeAspect="1"/>
              </p:cNvPicPr>
              <p:nvPr/>
            </p:nvPicPr>
            <p:blipFill rotWithShape="1">
              <a:blip r:embed="rId7"/>
              <a:srcRect b="9773"/>
              <a:stretch/>
            </p:blipFill>
            <p:spPr>
              <a:xfrm>
                <a:off x="9164942" y="5167072"/>
                <a:ext cx="599420" cy="506361"/>
              </a:xfrm>
              <a:prstGeom prst="rect">
                <a:avLst/>
              </a:prstGeom>
            </p:spPr>
          </p:pic>
          <p:sp>
            <p:nvSpPr>
              <p:cNvPr id="20" name="CasellaDiTesto 19"/>
              <p:cNvSpPr txBox="1"/>
              <p:nvPr/>
            </p:nvSpPr>
            <p:spPr>
              <a:xfrm>
                <a:off x="9165820" y="4934898"/>
                <a:ext cx="5976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err="1" smtClean="0"/>
                  <a:t>Users</a:t>
                </a:r>
                <a:endParaRPr lang="it-IT" sz="1400" b="1" dirty="0"/>
              </a:p>
            </p:txBody>
          </p:sp>
          <p:sp>
            <p:nvSpPr>
              <p:cNvPr id="21" name="Rettangolo 20"/>
              <p:cNvSpPr/>
              <p:nvPr/>
            </p:nvSpPr>
            <p:spPr>
              <a:xfrm>
                <a:off x="9164942" y="4934898"/>
                <a:ext cx="599420" cy="82044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2" name="Gruppo 21"/>
            <p:cNvGrpSpPr/>
            <p:nvPr/>
          </p:nvGrpSpPr>
          <p:grpSpPr>
            <a:xfrm>
              <a:off x="3191320" y="4461990"/>
              <a:ext cx="888320" cy="820443"/>
              <a:chOff x="7775226" y="4895645"/>
              <a:chExt cx="888320" cy="820443"/>
            </a:xfrm>
          </p:grpSpPr>
          <p:sp>
            <p:nvSpPr>
              <p:cNvPr id="23" name="CasellaDiTesto 22"/>
              <p:cNvSpPr txBox="1"/>
              <p:nvPr/>
            </p:nvSpPr>
            <p:spPr>
              <a:xfrm>
                <a:off x="7775226" y="4895645"/>
                <a:ext cx="8883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/>
                  <a:t>Providers</a:t>
                </a:r>
                <a:endParaRPr lang="it-IT" sz="1400" b="1" dirty="0"/>
              </a:p>
            </p:txBody>
          </p:sp>
          <p:sp>
            <p:nvSpPr>
              <p:cNvPr id="24" name="Rettangolo 23"/>
              <p:cNvSpPr/>
              <p:nvPr/>
            </p:nvSpPr>
            <p:spPr>
              <a:xfrm>
                <a:off x="7812686" y="4895645"/>
                <a:ext cx="813401" cy="82044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25" name="Immagine 24"/>
              <p:cNvPicPr>
                <a:picLocks noChangeAspect="1"/>
              </p:cNvPicPr>
              <p:nvPr/>
            </p:nvPicPr>
            <p:blipFill rotWithShape="1">
              <a:blip r:embed="rId8"/>
              <a:srcRect b="10628"/>
              <a:stretch/>
            </p:blipFill>
            <p:spPr>
              <a:xfrm>
                <a:off x="7915879" y="5134403"/>
                <a:ext cx="607015" cy="573019"/>
              </a:xfrm>
              <a:prstGeom prst="rect">
                <a:avLst/>
              </a:prstGeom>
            </p:spPr>
          </p:pic>
        </p:grpSp>
        <p:sp>
          <p:nvSpPr>
            <p:cNvPr id="2" name="Freccia curva 1"/>
            <p:cNvSpPr/>
            <p:nvPr/>
          </p:nvSpPr>
          <p:spPr>
            <a:xfrm rot="16200000" flipH="1">
              <a:off x="1966947" y="3781133"/>
              <a:ext cx="381632" cy="1786139"/>
            </a:xfrm>
            <a:prstGeom prst="bentArrow">
              <a:avLst>
                <a:gd name="adj1" fmla="val 48490"/>
                <a:gd name="adj2" fmla="val 25000"/>
                <a:gd name="adj3" fmla="val 25000"/>
                <a:gd name="adj4" fmla="val 43750"/>
              </a:avLst>
            </a:prstGeom>
            <a:solidFill>
              <a:srgbClr val="73FE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180000" rtlCol="0" anchor="b">
              <a:noAutofit/>
            </a:bodyPr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EPOS non-compliant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Freccia curva 26"/>
            <p:cNvSpPr/>
            <p:nvPr/>
          </p:nvSpPr>
          <p:spPr>
            <a:xfrm rot="5400000">
              <a:off x="4758127" y="3927067"/>
              <a:ext cx="381632" cy="1450927"/>
            </a:xfrm>
            <a:prstGeom prst="bentArrow">
              <a:avLst>
                <a:gd name="adj1" fmla="val 48490"/>
                <a:gd name="adj2" fmla="val 25000"/>
                <a:gd name="adj3" fmla="val 25000"/>
                <a:gd name="adj4" fmla="val 43750"/>
              </a:avLst>
            </a:prstGeom>
            <a:solidFill>
              <a:srgbClr val="00FD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rIns="144000" rtlCol="0" anchor="t" anchorCtr="0">
              <a:noAutofit/>
            </a:bodyPr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EPOS compliant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Freccia curva 25"/>
            <p:cNvSpPr/>
            <p:nvPr/>
          </p:nvSpPr>
          <p:spPr>
            <a:xfrm rot="16200000">
              <a:off x="2798779" y="5895801"/>
              <a:ext cx="174617" cy="748452"/>
            </a:xfrm>
            <a:prstGeom prst="bentArrow">
              <a:avLst>
                <a:gd name="adj1" fmla="val 48490"/>
                <a:gd name="adj2" fmla="val 25000"/>
                <a:gd name="adj3" fmla="val 25000"/>
                <a:gd name="adj4" fmla="val 43750"/>
              </a:avLst>
            </a:prstGeom>
            <a:solidFill>
              <a:srgbClr val="00FD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rIns="144000" rtlCol="0" anchor="t" anchorCtr="0">
              <a:noAutofit/>
            </a:bodyPr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9" name="Freccia curva 28"/>
            <p:cNvSpPr/>
            <p:nvPr/>
          </p:nvSpPr>
          <p:spPr>
            <a:xfrm rot="5400000" flipH="1">
              <a:off x="5183119" y="5076337"/>
              <a:ext cx="178529" cy="2748443"/>
            </a:xfrm>
            <a:prstGeom prst="bentArrow">
              <a:avLst>
                <a:gd name="adj1" fmla="val 48490"/>
                <a:gd name="adj2" fmla="val 25000"/>
                <a:gd name="adj3" fmla="val 25000"/>
                <a:gd name="adj4" fmla="val 43750"/>
              </a:avLst>
            </a:prstGeom>
            <a:solidFill>
              <a:srgbClr val="73FE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180000" rtlCol="0" anchor="b">
              <a:noAutofit/>
            </a:bodyPr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29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233756" y="661163"/>
            <a:ext cx="117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27553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TCS Services (2/2)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C5DC7-0661-0244-92DF-C7D36096259F}"/>
              </a:ext>
            </a:extLst>
          </p:cNvPr>
          <p:cNvSpPr txBox="1"/>
          <p:nvPr/>
        </p:nvSpPr>
        <p:spPr>
          <a:xfrm>
            <a:off x="233756" y="1352221"/>
            <a:ext cx="1178407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Main </a:t>
            </a:r>
            <a:r>
              <a:rPr lang="en-US" b="1" dirty="0"/>
              <a:t>technical challenges </a:t>
            </a:r>
            <a:r>
              <a:rPr lang="en-US" dirty="0"/>
              <a:t>have consisted in: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dirty="0" smtClean="0"/>
              <a:t>Improve the harmonization within VOLC-TCS of data, products and services</a:t>
            </a:r>
            <a:endParaRPr lang="en-US" dirty="0"/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dirty="0"/>
              <a:t>Improve the harmonization across TCSs of data, products and services (e.g. exposure of the same service in different TCSs)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GB" dirty="0" smtClean="0"/>
              <a:t>Interoperability </a:t>
            </a:r>
            <a:r>
              <a:rPr lang="en-GB" dirty="0"/>
              <a:t>of the no-EPOS compliant services exposed through the Gateway with the EPOS Data Portal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GB" dirty="0"/>
              <a:t>Technical bridge between the Gateway and </a:t>
            </a:r>
            <a:r>
              <a:rPr lang="en-GB" dirty="0" err="1"/>
              <a:t>WoVODat</a:t>
            </a:r>
            <a:endParaRPr lang="en-GB" dirty="0"/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GB" dirty="0" smtClean="0"/>
              <a:t>Implement the documentation; documentation specific per each service / category is required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GB" dirty="0" smtClean="0"/>
              <a:t>Definition of DOI/PIDs</a:t>
            </a:r>
            <a:endParaRPr lang="en-GB" dirty="0"/>
          </a:p>
        </p:txBody>
      </p:sp>
      <p:pic>
        <p:nvPicPr>
          <p:cNvPr id="2" name="Immagine 20">
            <a:extLst>
              <a:ext uri="{FF2B5EF4-FFF2-40B4-BE49-F238E27FC236}">
                <a16:creationId xmlns:a16="http://schemas.microsoft.com/office/drawing/2014/main" id="{6BB35D2C-B8F9-DDF4-B57F-99A8A77C6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84" y="10620"/>
            <a:ext cx="1553990" cy="155399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145C5DC7-0661-0244-92DF-C7D36096259F}"/>
              </a:ext>
            </a:extLst>
          </p:cNvPr>
          <p:cNvSpPr txBox="1"/>
          <p:nvPr/>
        </p:nvSpPr>
        <p:spPr>
          <a:xfrm>
            <a:off x="233757" y="3774756"/>
            <a:ext cx="1178407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ICS – VOLC-TCS </a:t>
            </a:r>
            <a:r>
              <a:rPr lang="en-US" b="1" dirty="0"/>
              <a:t>activities and </a:t>
            </a:r>
            <a:r>
              <a:rPr lang="en-US" b="1" dirty="0" smtClean="0"/>
              <a:t>proposals </a:t>
            </a:r>
            <a:r>
              <a:rPr lang="en-US" dirty="0" smtClean="0"/>
              <a:t>consisted </a:t>
            </a:r>
            <a:r>
              <a:rPr lang="en-US" dirty="0"/>
              <a:t>in: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dirty="0" smtClean="0"/>
              <a:t>Create </a:t>
            </a:r>
            <a:r>
              <a:rPr lang="en-US" dirty="0"/>
              <a:t>specific </a:t>
            </a:r>
            <a:r>
              <a:rPr lang="en-US" dirty="0" smtClean="0"/>
              <a:t>converters and tools </a:t>
            </a:r>
            <a:r>
              <a:rPr lang="en-US" dirty="0"/>
              <a:t>for VOLC-TCS </a:t>
            </a:r>
            <a:r>
              <a:rPr lang="en-US" dirty="0" smtClean="0"/>
              <a:t>services </a:t>
            </a:r>
            <a:r>
              <a:rPr lang="en-US" dirty="0"/>
              <a:t>for metadata description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dirty="0" smtClean="0"/>
              <a:t>Inventory of the TNA facilities and equipment and contribution to the implementation of the brokering system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145C5DC7-0661-0244-92DF-C7D36096259F}"/>
              </a:ext>
            </a:extLst>
          </p:cNvPr>
          <p:cNvSpPr txBox="1"/>
          <p:nvPr/>
        </p:nvSpPr>
        <p:spPr>
          <a:xfrm>
            <a:off x="233756" y="4812297"/>
            <a:ext cx="1178407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Plans for the near </a:t>
            </a:r>
            <a:r>
              <a:rPr lang="en-US" b="1" dirty="0" smtClean="0"/>
              <a:t>future</a:t>
            </a:r>
            <a:r>
              <a:rPr lang="en-US" dirty="0" smtClean="0"/>
              <a:t>:</a:t>
            </a:r>
            <a:endParaRPr lang="en-US" dirty="0"/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dirty="0" smtClean="0"/>
              <a:t>Implementation of new services and upgrade of the payload (of the existing ones)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dirty="0" smtClean="0"/>
              <a:t>New use case definition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dirty="0" smtClean="0"/>
              <a:t>Engagement of new partners / countries (Greece and Nederland under way; Portugal, Bulgaria, Croatia, will come ...; </a:t>
            </a:r>
            <a:endParaRPr lang="en-US" dirty="0"/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dirty="0" smtClean="0"/>
              <a:t>Finalization of the Gateway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dirty="0" smtClean="0"/>
              <a:t>Participation to the EC proposals (this will increase the services and improve the way to access)</a:t>
            </a:r>
          </a:p>
        </p:txBody>
      </p:sp>
    </p:spTree>
    <p:extLst>
      <p:ext uri="{BB962C8B-B14F-4D97-AF65-F5344CB8AC3E}">
        <p14:creationId xmlns:p14="http://schemas.microsoft.com/office/powerpoint/2010/main" val="30525774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OS_Presentation_template_2023_july" id="{49BA37EF-9699-E040-9EB7-F0FF2F546B67}" vid="{636534C0-F136-A541-A717-E0CCC80CE2A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7254</TotalTime>
  <Words>2227</Words>
  <Application>Microsoft Office PowerPoint</Application>
  <PresentationFormat>Widescreen</PresentationFormat>
  <Paragraphs>320</Paragraphs>
  <Slides>12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Google Sans</vt:lpstr>
      <vt:lpstr>Open Sans</vt:lpstr>
      <vt:lpstr>Tema di Office</vt:lpstr>
      <vt:lpstr>VOLC-TCS presentation at the EPOS Days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Giuseppe Puglisi</cp:lastModifiedBy>
  <cp:revision>431</cp:revision>
  <cp:lastPrinted>2024-03-07T15:31:14Z</cp:lastPrinted>
  <dcterms:created xsi:type="dcterms:W3CDTF">2021-05-05T12:54:12Z</dcterms:created>
  <dcterms:modified xsi:type="dcterms:W3CDTF">2024-03-10T20:46:18Z</dcterms:modified>
</cp:coreProperties>
</file>