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84" r:id="rId2"/>
    <p:sldId id="285" r:id="rId3"/>
    <p:sldId id="276" r:id="rId4"/>
    <p:sldId id="277" r:id="rId5"/>
    <p:sldId id="270" r:id="rId6"/>
    <p:sldId id="278" r:id="rId7"/>
    <p:sldId id="279" r:id="rId8"/>
    <p:sldId id="271" r:id="rId9"/>
    <p:sldId id="283" r:id="rId10"/>
    <p:sldId id="272" r:id="rId11"/>
    <p:sldId id="273" r:id="rId12"/>
    <p:sldId id="275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166" userDrawn="1">
          <p15:clr>
            <a:srgbClr val="A4A3A4"/>
          </p15:clr>
        </p15:guide>
        <p15:guide id="2" orient="horz" pos="346" userDrawn="1">
          <p15:clr>
            <a:srgbClr val="A4A3A4"/>
          </p15:clr>
        </p15:guide>
        <p15:guide id="3" orient="horz" pos="3997" userDrawn="1">
          <p15:clr>
            <a:srgbClr val="A4A3A4"/>
          </p15:clr>
        </p15:guide>
        <p15:guide id="4" pos="7514" userDrawn="1">
          <p15:clr>
            <a:srgbClr val="A4A3A4"/>
          </p15:clr>
        </p15:guide>
        <p15:guide id="5" pos="6630" userDrawn="1">
          <p15:clr>
            <a:srgbClr val="A4A3A4"/>
          </p15:clr>
        </p15:guide>
        <p15:guide id="6" pos="3545" userDrawn="1">
          <p15:clr>
            <a:srgbClr val="A4A3A4"/>
          </p15:clr>
        </p15:guide>
        <p15:guide id="7" pos="3953" userDrawn="1">
          <p15:clr>
            <a:srgbClr val="A4A3A4"/>
          </p15:clr>
        </p15:guide>
        <p15:guide id="8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FEFF"/>
    <a:srgbClr val="7A81FF"/>
    <a:srgbClr val="0096FF"/>
    <a:srgbClr val="00FDFF"/>
    <a:srgbClr val="76D6FF"/>
    <a:srgbClr val="F6C143"/>
    <a:srgbClr val="275536"/>
    <a:srgbClr val="698CA8"/>
    <a:srgbClr val="415464"/>
    <a:srgbClr val="9C7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>
        <p:guide pos="166"/>
        <p:guide orient="horz" pos="346"/>
        <p:guide orient="horz" pos="3997"/>
        <p:guide pos="7514"/>
        <p:guide pos="6630"/>
        <p:guide pos="3545"/>
        <p:guide pos="395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Open Sans" panose="020B0606030504020204" pitchFamily="34" charset="0"/>
              </a:defRPr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Open Sans" panose="020B0606030504020204" pitchFamily="34" charset="0"/>
              </a:defRPr>
            </a:lvl1pPr>
          </a:lstStyle>
          <a:p>
            <a:fld id="{289D2618-057A-A541-B388-217B7607CE32}" type="datetimeFigureOut">
              <a:rPr lang="it-IT" smtClean="0"/>
              <a:pPr/>
              <a:t>05/03/24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Open Sans" panose="020B0606030504020204" pitchFamily="34" charset="0"/>
              </a:defRPr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Open Sans" panose="020B0606030504020204" pitchFamily="34" charset="0"/>
              </a:defRPr>
            </a:lvl1pPr>
          </a:lstStyle>
          <a:p>
            <a:fld id="{014C21A2-60AD-334E-9C41-2DC0EF94D362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1875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66917F-45B8-844E-A08C-0A84EBCB4E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A92088E-A2E5-1B40-B930-A1C777F22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F9F521F-43A9-E64D-80A9-92042078AF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E5C34D8-DAE5-1442-A238-7830BB530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CED46DA-2940-B347-BA42-539F38B67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447A2-DAD4-124A-A606-CCBACEE6D4B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5613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0344A0-E3CB-9142-9F20-A199C00CE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A222FB2-8118-724C-937E-DD4BE19C2B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AECAC4A-872F-A546-8132-996DEEF6A1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CBAC3C4-B470-F041-A7FB-B68379CAA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245F620-7670-5443-8A6F-E97921ACB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447A2-DAD4-124A-A606-CCBACEE6D4B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00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61B0A3-4B74-854E-AA21-B9320E015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953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E0748E1-417D-D444-A649-115A7A57A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29610"/>
            <a:ext cx="10515600" cy="223305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42C4902-302F-DD40-B41A-CB3B0BBF38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BEDF8F6-2478-A345-86CE-263C92F87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CD24A09-0147-EF4D-BF73-1E65F278C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447A2-DAD4-124A-A606-CCBACEE6D4B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9552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664292-D0E6-D341-B154-EC70C0C0C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9B65797-ED89-5A4D-BDBC-259C7552E2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D0A6736-1641-BC45-A2C7-CFCF077BEA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AAEF0D6-7CD6-F849-BF19-BB84FCB891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DD8B44C-12FC-AF4D-B37B-B8140151B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4743896-F6B8-9947-BE63-2B2C4C0D4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447A2-DAD4-124A-A606-CCBACEE6D4B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9167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A90186-9173-2544-9015-817BDBD13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327A52C-450B-FD4E-A736-C6FF1EB632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BB63EE2-01EC-9245-950E-9AC059E03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357FA33-9734-874C-991E-47C6070B1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447A2-DAD4-124A-A606-CCBACEE6D4B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5883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3C4DD10-03F4-8D4E-8CEA-DD00CF88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BDFA2A2-60D4-8241-B391-1E99B8FDF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F3A6B78-DD91-3F4B-81C2-37CD01073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447A2-DAD4-124A-A606-CCBACEE6D4B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4577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1249F3-8563-B848-829F-0913562C8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F4FC632-E4D9-474A-B216-12EEDEE955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5FC1A5D-67C8-3949-8E8E-4E0EAA12C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2B296A6-1CBA-9A40-A038-4627496A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631A18F-A3F5-884F-A4F6-CE86DF4B7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C005375-C923-924C-97AE-7EECB9FDC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447A2-DAD4-124A-A606-CCBACEE6D4B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5256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5729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E4DE853-B1D4-CF4A-811E-CE5CCB562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FC85B27-AA28-254F-B7D8-F41B1E375E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905486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7" r:id="rId7"/>
    <p:sldLayoutId id="2147483658" r:id="rId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4C7FD-0966-3D43-EAD3-4D3C85A624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>
                <a:solidFill>
                  <a:srgbClr val="275536"/>
                </a:solidFill>
                <a:latin typeface="+mn-lt"/>
                <a:ea typeface="+mn-ea"/>
                <a:cs typeface="+mn-cs"/>
              </a:rPr>
              <a:t>GNSS Data &amp; Products</a:t>
            </a:r>
            <a:endParaRPr lang="en-IT" sz="3200">
              <a:solidFill>
                <a:srgbClr val="275536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143831-96CF-039B-1A76-328F9BA5C5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>
                <a:solidFill>
                  <a:srgbClr val="275536"/>
                </a:solidFill>
              </a:rPr>
              <a:t>Thematic Core Service</a:t>
            </a:r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368576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8BF4D3-79B5-4B47-9A12-31739D78FF88}"/>
              </a:ext>
            </a:extLst>
          </p:cNvPr>
          <p:cNvSpPr txBox="1"/>
          <p:nvPr/>
        </p:nvSpPr>
        <p:spPr>
          <a:xfrm>
            <a:off x="1481959" y="177687"/>
            <a:ext cx="10556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75536"/>
                </a:solidFill>
              </a:rPr>
              <a:t>TCS Communication and Dissemination (1/1)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58C3D2C-CA77-F4CF-554C-7B9091B08365}"/>
              </a:ext>
            </a:extLst>
          </p:cNvPr>
          <p:cNvSpPr txBox="1"/>
          <p:nvPr/>
        </p:nvSpPr>
        <p:spPr>
          <a:xfrm>
            <a:off x="472402" y="1274184"/>
            <a:ext cx="11247196" cy="265303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2023 Main Activities:</a:t>
            </a:r>
          </a:p>
          <a:p>
            <a:pPr marL="742950" lvl="1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 Coordinate TCS communication plans and dissemination with the Communication Unit of EPOS:</a:t>
            </a:r>
          </a:p>
          <a:p>
            <a:pPr marL="1200150" lvl="3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Feeding the news, events, and trainings section of the EPOS Website.</a:t>
            </a:r>
          </a:p>
          <a:p>
            <a:pPr marL="1200150" lvl="3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Updating the TCS mini-website.</a:t>
            </a:r>
          </a:p>
          <a:p>
            <a:pPr marL="1200150" lvl="3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Answering EPOS ERIC requests.</a:t>
            </a:r>
          </a:p>
          <a:p>
            <a:pPr marL="742950" lvl="1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Organization of the annual TCS Workshop</a:t>
            </a:r>
          </a:p>
          <a:p>
            <a:pPr marL="742950" lvl="1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Presenting TCS activities at major Conferences (EGU, AGU)</a:t>
            </a:r>
          </a:p>
        </p:txBody>
      </p:sp>
      <p:sp>
        <p:nvSpPr>
          <p:cNvPr id="7" name="CaixaDeTexto 3">
            <a:extLst>
              <a:ext uri="{FF2B5EF4-FFF2-40B4-BE49-F238E27FC236}">
                <a16:creationId xmlns:a16="http://schemas.microsoft.com/office/drawing/2014/main" id="{67DE1331-8690-DC19-B0B8-97BA8CA389DC}"/>
              </a:ext>
            </a:extLst>
          </p:cNvPr>
          <p:cNvSpPr txBox="1"/>
          <p:nvPr/>
        </p:nvSpPr>
        <p:spPr>
          <a:xfrm>
            <a:off x="472402" y="4282467"/>
            <a:ext cx="11247196" cy="228370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2024 Plans:</a:t>
            </a:r>
          </a:p>
          <a:p>
            <a:pPr marL="742950" lvl="1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Continue the same activities of 2023</a:t>
            </a:r>
          </a:p>
          <a:p>
            <a:pPr marL="742950" lvl="1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Corinth Summer School (in the frame of Geo-INQUIRE)</a:t>
            </a:r>
          </a:p>
          <a:p>
            <a:pPr marL="1200150" lvl="2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Training on different services provided by EPOS GNSS, notably access data and product portals.</a:t>
            </a:r>
          </a:p>
          <a:p>
            <a:pPr marL="742950" lvl="1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287788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8BF4D3-79B5-4B47-9A12-31739D78FF88}"/>
              </a:ext>
            </a:extLst>
          </p:cNvPr>
          <p:cNvSpPr txBox="1"/>
          <p:nvPr/>
        </p:nvSpPr>
        <p:spPr>
          <a:xfrm>
            <a:off x="1566040" y="251260"/>
            <a:ext cx="10451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275536"/>
                </a:solidFill>
              </a:rPr>
              <a:t>The EPOS </a:t>
            </a:r>
            <a:r>
              <a:rPr lang="it-IT" sz="2400" b="1" dirty="0" err="1">
                <a:solidFill>
                  <a:srgbClr val="275536"/>
                </a:solidFill>
              </a:rPr>
              <a:t>operational</a:t>
            </a:r>
            <a:r>
              <a:rPr lang="it-IT" sz="2400" b="1" dirty="0">
                <a:solidFill>
                  <a:srgbClr val="275536"/>
                </a:solidFill>
              </a:rPr>
              <a:t> </a:t>
            </a:r>
            <a:r>
              <a:rPr lang="it-IT" sz="2400" b="1" dirty="0" err="1">
                <a:solidFill>
                  <a:srgbClr val="275536"/>
                </a:solidFill>
              </a:rPr>
              <a:t>phase</a:t>
            </a:r>
            <a:r>
              <a:rPr lang="it-IT" sz="2400" b="1" dirty="0">
                <a:solidFill>
                  <a:srgbClr val="275536"/>
                </a:solidFill>
              </a:rPr>
              <a:t>: TCS </a:t>
            </a:r>
            <a:r>
              <a:rPr lang="it-IT" sz="2400" b="1" dirty="0" err="1">
                <a:solidFill>
                  <a:srgbClr val="275536"/>
                </a:solidFill>
              </a:rPr>
              <a:t>findings</a:t>
            </a:r>
            <a:r>
              <a:rPr lang="it-IT" sz="2400" b="1" dirty="0">
                <a:solidFill>
                  <a:srgbClr val="275536"/>
                </a:solidFill>
              </a:rPr>
              <a:t> (1/1)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2CB181-0F3E-C2C6-9A81-90E6A957A822}"/>
              </a:ext>
            </a:extLst>
          </p:cNvPr>
          <p:cNvSpPr txBox="1"/>
          <p:nvPr/>
        </p:nvSpPr>
        <p:spPr>
          <a:xfrm>
            <a:off x="756744" y="1307494"/>
            <a:ext cx="10930760" cy="302236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Major Advantage:</a:t>
            </a:r>
          </a:p>
          <a:p>
            <a:pPr marL="742950" lvl="1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EPOS Data Portal is providing an additional point of entry to the GNSS data and products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Issues: </a:t>
            </a:r>
          </a:p>
          <a:p>
            <a:pPr marL="742950" lvl="1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EPOS Data Portal is bringing additional stress with the constant need to adapt current and new services.</a:t>
            </a:r>
          </a:p>
          <a:p>
            <a:pPr marL="742950" lvl="1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Necessary to ensure a good balance between the services provided by the TCS, particularly for the dissemination of data &amp; products, and the EPOS Data Portal</a:t>
            </a:r>
            <a:endParaRPr lang="en-US" sz="2000" b="1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694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8BF4D3-79B5-4B47-9A12-31739D78FF88}"/>
              </a:ext>
            </a:extLst>
          </p:cNvPr>
          <p:cNvSpPr txBox="1"/>
          <p:nvPr/>
        </p:nvSpPr>
        <p:spPr>
          <a:xfrm>
            <a:off x="1324302" y="104114"/>
            <a:ext cx="10693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>
                <a:solidFill>
                  <a:srgbClr val="275536"/>
                </a:solidFill>
              </a:rPr>
              <a:t>Further</a:t>
            </a:r>
            <a:r>
              <a:rPr lang="it-IT" sz="2400" b="1" dirty="0">
                <a:solidFill>
                  <a:srgbClr val="275536"/>
                </a:solidFill>
              </a:rPr>
              <a:t> information/</a:t>
            </a:r>
            <a:r>
              <a:rPr lang="it-IT" sz="2400" b="1" dirty="0" err="1">
                <a:solidFill>
                  <a:srgbClr val="275536"/>
                </a:solidFill>
              </a:rPr>
              <a:t>remarks</a:t>
            </a:r>
            <a:r>
              <a:rPr lang="it-IT" sz="2400" b="1" dirty="0">
                <a:solidFill>
                  <a:srgbClr val="275536"/>
                </a:solidFill>
              </a:rPr>
              <a:t> (1/1)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540B16-CEB3-A332-AC35-0F6EBC4804C7}"/>
              </a:ext>
            </a:extLst>
          </p:cNvPr>
          <p:cNvSpPr txBox="1"/>
          <p:nvPr/>
        </p:nvSpPr>
        <p:spPr>
          <a:xfrm>
            <a:off x="914400" y="1137660"/>
            <a:ext cx="10562897" cy="413036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it-IT"/>
            </a:defPPr>
            <a:lvl1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  <a:defRPr sz="2000" b="1"/>
            </a:lvl1pPr>
            <a:lvl2pPr marL="742950" lvl="1" indent="-285750" algn="just">
              <a:lnSpc>
                <a:spcPct val="120000"/>
              </a:lnSpc>
              <a:buFont typeface="Arial" panose="020B0604020202020204" pitchFamily="34" charset="0"/>
              <a:buChar char="•"/>
              <a:defRPr sz="2000" b="1"/>
            </a:lvl2pPr>
          </a:lstStyle>
          <a:p>
            <a:r>
              <a:rPr lang="en-US" dirty="0"/>
              <a:t>GNSS E-INFRASTRUCTURE FOR EPOS (</a:t>
            </a:r>
            <a:r>
              <a:rPr lang="en-US" u="sng" dirty="0"/>
              <a:t>current status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13 services at EPOS data portal providing data and data products of thousands of GNSS stations</a:t>
            </a:r>
          </a:p>
          <a:p>
            <a:pPr lvl="1"/>
            <a:r>
              <a:rPr lang="en-US" dirty="0"/>
              <a:t>Coordinate community of 100+ agencies (many not scientific!)</a:t>
            </a:r>
          </a:p>
          <a:p>
            <a:pPr lvl="1"/>
            <a:r>
              <a:rPr lang="en-US" dirty="0"/>
              <a:t>Governance framework, 4 TCS GNSS community portals, 5 coordinators, GLASS software</a:t>
            </a:r>
          </a:p>
          <a:p>
            <a:endParaRPr lang="en-US" dirty="0"/>
          </a:p>
          <a:p>
            <a:r>
              <a:rPr lang="en-US" dirty="0"/>
              <a:t>GNSS E-INFRASTRUCTURE FOR EPOS (</a:t>
            </a:r>
            <a:r>
              <a:rPr lang="en-US" u="sng" dirty="0"/>
              <a:t>challenges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Optimize the chain of operational services (not yet an established e-infrastructure)</a:t>
            </a:r>
          </a:p>
          <a:p>
            <a:pPr lvl="1"/>
            <a:r>
              <a:rPr lang="en-US" dirty="0"/>
              <a:t>Add new GNSS datasets, data nodes, data types</a:t>
            </a:r>
          </a:p>
          <a:p>
            <a:pPr lvl="1"/>
            <a:r>
              <a:rPr lang="en-US" dirty="0"/>
              <a:t>Improve GNSS node software, web services (i.e. FAIR data principles!) </a:t>
            </a:r>
          </a:p>
          <a:p>
            <a:pPr lvl="1"/>
            <a:r>
              <a:rPr lang="en-US" dirty="0"/>
              <a:t>Improve and extend GNSS products </a:t>
            </a:r>
          </a:p>
        </p:txBody>
      </p:sp>
    </p:spTree>
    <p:extLst>
      <p:ext uri="{BB962C8B-B14F-4D97-AF65-F5344CB8AC3E}">
        <p14:creationId xmlns:p14="http://schemas.microsoft.com/office/powerpoint/2010/main" val="1609482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8BF4D3-79B5-4B47-9A12-31739D78FF88}"/>
              </a:ext>
            </a:extLst>
          </p:cNvPr>
          <p:cNvSpPr txBox="1"/>
          <p:nvPr/>
        </p:nvSpPr>
        <p:spPr>
          <a:xfrm>
            <a:off x="1418895" y="177687"/>
            <a:ext cx="10558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275536"/>
                </a:solidFill>
              </a:rPr>
              <a:t>TCS </a:t>
            </a:r>
            <a:r>
              <a:rPr lang="it-IT" sz="2400" b="1" dirty="0" err="1">
                <a:solidFill>
                  <a:srgbClr val="275536"/>
                </a:solidFill>
              </a:rPr>
              <a:t>Participants</a:t>
            </a:r>
            <a:r>
              <a:rPr lang="it-IT" sz="2400" b="1" dirty="0">
                <a:solidFill>
                  <a:srgbClr val="275536"/>
                </a:solidFill>
              </a:rPr>
              <a:t> </a:t>
            </a:r>
            <a:r>
              <a:rPr lang="it-IT" sz="2400" b="1" dirty="0" err="1">
                <a:solidFill>
                  <a:srgbClr val="275536"/>
                </a:solidFill>
              </a:rPr>
              <a:t>attending</a:t>
            </a:r>
            <a:r>
              <a:rPr lang="it-IT" sz="2400" b="1" dirty="0">
                <a:solidFill>
                  <a:srgbClr val="275536"/>
                </a:solidFill>
              </a:rPr>
              <a:t> the EPOS Days and </a:t>
            </a:r>
            <a:r>
              <a:rPr lang="it-IT" sz="2400" b="1" dirty="0" err="1">
                <a:solidFill>
                  <a:srgbClr val="275536"/>
                </a:solidFill>
              </a:rPr>
              <a:t>role</a:t>
            </a:r>
            <a:r>
              <a:rPr lang="it-IT" sz="2400" b="1" dirty="0">
                <a:solidFill>
                  <a:srgbClr val="275536"/>
                </a:solidFill>
              </a:rPr>
              <a:t> in the TCS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EAA3DA-CB41-A444-A2BD-6D575BE41EB7}"/>
              </a:ext>
            </a:extLst>
          </p:cNvPr>
          <p:cNvSpPr txBox="1"/>
          <p:nvPr/>
        </p:nvSpPr>
        <p:spPr>
          <a:xfrm>
            <a:off x="1093076" y="1169946"/>
            <a:ext cx="10342179" cy="466127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/>
              <a:t>Rui Fernandes</a:t>
            </a:r>
            <a:r>
              <a:rPr lang="en-GB" sz="2000" dirty="0"/>
              <a:t> (UBI, Portugal), Chair of Governing Board, Products Portal</a:t>
            </a:r>
            <a:endParaRPr lang="pt-PT" dirty="0"/>
          </a:p>
          <a:p>
            <a:pPr>
              <a:lnSpc>
                <a:spcPct val="150000"/>
              </a:lnSpc>
            </a:pPr>
            <a:r>
              <a:rPr lang="en-GB" sz="2000" b="1" dirty="0"/>
              <a:t>Carine </a:t>
            </a:r>
            <a:r>
              <a:rPr lang="en-GB" sz="2000" b="1" dirty="0" err="1"/>
              <a:t>Bruyninx</a:t>
            </a:r>
            <a:r>
              <a:rPr lang="en-GB" sz="2000" dirty="0"/>
              <a:t> (ROB, Belgium), Chair of Executive Board, Harmonization data providers</a:t>
            </a:r>
            <a:endParaRPr lang="en-GB" sz="2000" dirty="0"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GB" sz="2000" b="1" dirty="0"/>
              <a:t>Luis Carvalho</a:t>
            </a:r>
            <a:r>
              <a:rPr lang="en-GB" sz="2000" dirty="0"/>
              <a:t> (UBI, Portugal), TCS-ICS Iterations, Software</a:t>
            </a:r>
            <a:endParaRPr lang="en-GB" sz="2000" dirty="0"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GB" sz="2000" b="1" dirty="0"/>
              <a:t>Paul Crocker</a:t>
            </a:r>
            <a:r>
              <a:rPr lang="en-GB" sz="2000" dirty="0"/>
              <a:t> (UBI, Portugal), Software</a:t>
            </a:r>
            <a:endParaRPr lang="en-GB" sz="2000" dirty="0"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GB" sz="2000" b="1" dirty="0"/>
              <a:t>Juliette Legrand</a:t>
            </a:r>
            <a:r>
              <a:rPr lang="en-GB" sz="2000" dirty="0"/>
              <a:t> (ROB, Belgium), Software, Data quality monitoring</a:t>
            </a:r>
            <a:endParaRPr lang="en-GB" sz="2000" dirty="0"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GB" sz="2000" b="1" dirty="0"/>
              <a:t>Jean-Luc </a:t>
            </a:r>
            <a:r>
              <a:rPr lang="en-GB" sz="2000" b="1" dirty="0" err="1"/>
              <a:t>Menut</a:t>
            </a:r>
            <a:r>
              <a:rPr lang="en-GB" sz="2000" dirty="0"/>
              <a:t> (CNRS-OCA, France), Software, Nodes</a:t>
            </a:r>
            <a:endParaRPr lang="en-GB" sz="2000" dirty="0"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GB" sz="2000" b="1" dirty="0"/>
              <a:t>Anne </a:t>
            </a:r>
            <a:r>
              <a:rPr lang="en-GB" sz="2000" b="1" dirty="0" err="1"/>
              <a:t>Socquet</a:t>
            </a:r>
            <a:r>
              <a:rPr lang="en-GB" sz="2000" b="1" dirty="0"/>
              <a:t> </a:t>
            </a:r>
            <a:r>
              <a:rPr lang="en-GB" sz="2000" dirty="0"/>
              <a:t>(CNRS-UGA, France), Products</a:t>
            </a:r>
            <a:endParaRPr lang="en-GB" sz="2000" dirty="0"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GB" sz="2000" b="1" dirty="0"/>
              <a:t>Mathilde </a:t>
            </a:r>
            <a:r>
              <a:rPr lang="en-GB" sz="2000" b="1" dirty="0" err="1"/>
              <a:t>Vergnolle</a:t>
            </a:r>
            <a:r>
              <a:rPr lang="en-GB" sz="2000" b="1" dirty="0"/>
              <a:t> </a:t>
            </a:r>
            <a:r>
              <a:rPr lang="en-GB" sz="2000" dirty="0"/>
              <a:t>(CNRS-UGA, France), Data Portal</a:t>
            </a:r>
            <a:endParaRPr lang="en-GB" sz="2000" b="1" dirty="0">
              <a:ea typeface="Calibri" panose="020F0502020204030204"/>
              <a:cs typeface="Calibri" panose="020F0502020204030204"/>
            </a:endParaRPr>
          </a:p>
          <a:p>
            <a:pPr>
              <a:lnSpc>
                <a:spcPct val="150000"/>
              </a:lnSpc>
            </a:pPr>
            <a:r>
              <a:rPr lang="en-GB" sz="2000" b="1" dirty="0">
                <a:ea typeface="Calibri" panose="020F0502020204030204"/>
                <a:cs typeface="Calibri" panose="020F0502020204030204"/>
              </a:rPr>
              <a:t>Andras Fabian</a:t>
            </a:r>
            <a:r>
              <a:rPr lang="en-GB" sz="2000" dirty="0">
                <a:ea typeface="Calibri"/>
                <a:cs typeface="Calibri"/>
              </a:rPr>
              <a:t> (ROB, Belgium), Station and data providers metadata</a:t>
            </a:r>
            <a:endParaRPr lang="en-GB" sz="2000" dirty="0"/>
          </a:p>
          <a:p>
            <a:pPr>
              <a:lnSpc>
                <a:spcPct val="150000"/>
              </a:lnSpc>
            </a:pPr>
            <a:r>
              <a:rPr lang="en-GB" sz="2000" b="1" dirty="0" err="1"/>
              <a:t>Fikri</a:t>
            </a:r>
            <a:r>
              <a:rPr lang="en-GB" sz="2000" b="1" dirty="0"/>
              <a:t> </a:t>
            </a:r>
            <a:r>
              <a:rPr lang="en-GB" sz="2000" b="1" dirty="0" err="1"/>
              <a:t>Bamahry</a:t>
            </a:r>
            <a:r>
              <a:rPr lang="en-GB" sz="2000" dirty="0"/>
              <a:t> (ROB, Belgium), Early Career Researcher</a:t>
            </a:r>
            <a:endParaRPr lang="en-GB" sz="2000" b="1" dirty="0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37341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8BF4D3-79B5-4B47-9A12-31739D78FF88}"/>
              </a:ext>
            </a:extLst>
          </p:cNvPr>
          <p:cNvSpPr txBox="1"/>
          <p:nvPr/>
        </p:nvSpPr>
        <p:spPr>
          <a:xfrm>
            <a:off x="1261240" y="234398"/>
            <a:ext cx="10756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275536"/>
                </a:solidFill>
              </a:rPr>
              <a:t>GNSS Data &amp; Products – Scientific Area (1/2)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EAA3DA-CB41-A444-A2BD-6D575BE41EB7}"/>
              </a:ext>
            </a:extLst>
          </p:cNvPr>
          <p:cNvSpPr txBox="1"/>
          <p:nvPr/>
        </p:nvSpPr>
        <p:spPr>
          <a:xfrm>
            <a:off x="395958" y="1000036"/>
            <a:ext cx="11062254" cy="554613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Implement the distributed dissemination of:</a:t>
            </a:r>
          </a:p>
          <a:p>
            <a:pPr marL="742950" lvl="1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File-based GNSS observation data (currently for almost 2000 stations) </a:t>
            </a:r>
            <a:endParaRPr lang="en-US" sz="2000" b="1">
              <a:cs typeface="Calibri"/>
            </a:endParaRPr>
          </a:p>
          <a:p>
            <a:pPr marL="742950" lvl="1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Correct Stations</a:t>
            </a:r>
            <a:r>
              <a:rPr lang="en-US" sz="2000" b="1"/>
              <a:t> Metadata</a:t>
            </a:r>
            <a:r>
              <a:rPr lang="en-US" sz="2000" b="1" dirty="0"/>
              <a:t> and Observations</a:t>
            </a:r>
            <a:endParaRPr lang="en-US" sz="2000" b="1" dirty="0">
              <a:ea typeface="Calibri"/>
              <a:cs typeface="Calibri"/>
            </a:endParaRPr>
          </a:p>
          <a:p>
            <a:pPr marL="742950" lvl="1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Derived Products (currently for ~2700 stations): </a:t>
            </a:r>
            <a:endParaRPr lang="en-US" sz="2000" b="1" dirty="0">
              <a:ea typeface="Calibri" panose="020F0502020204030204"/>
              <a:cs typeface="Calibri" panose="020F0502020204030204"/>
            </a:endParaRPr>
          </a:p>
          <a:p>
            <a:pPr marL="1200150" lvl="2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Coordinate Time Series</a:t>
            </a:r>
            <a:endParaRPr lang="en-US" sz="2000" b="1" dirty="0">
              <a:ea typeface="Calibri"/>
              <a:cs typeface="Calibri"/>
            </a:endParaRPr>
          </a:p>
          <a:p>
            <a:pPr marL="1200150" lvl="2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Velocities</a:t>
            </a:r>
            <a:endParaRPr lang="en-US" sz="2000" b="1" dirty="0">
              <a:cs typeface="Calibri"/>
            </a:endParaRPr>
          </a:p>
          <a:p>
            <a:pPr marL="1200150" lvl="2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Strain Rates</a:t>
            </a:r>
            <a:endParaRPr lang="en-US" sz="2000" b="1" dirty="0">
              <a:cs typeface="Calibri"/>
            </a:endParaRPr>
          </a:p>
          <a:p>
            <a:endParaRPr lang="en-GB" sz="2000" dirty="0"/>
          </a:p>
          <a:p>
            <a:pPr marL="285750" indent="-285750" algn="just" fontAlgn="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Interact with the geodetic community in Europe, at national and Pan-European (EUREF) levels</a:t>
            </a:r>
            <a:endParaRPr lang="en-US" sz="2000" b="1" dirty="0">
              <a:cs typeface="Calibri"/>
            </a:endParaRPr>
          </a:p>
          <a:p>
            <a:pPr marL="285750" indent="-285750" algn="just" fontAlgn="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PT" sz="2000" b="1" dirty="0"/>
          </a:p>
          <a:p>
            <a:pPr marL="285750" indent="-285750" algn="just" fontAlgn="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Ensure interoperability between EPOS GNSS services and EPOS Integrated Core Service</a:t>
            </a:r>
            <a:endParaRPr lang="en-US" sz="2000" b="1" dirty="0">
              <a:cs typeface="Calibri"/>
            </a:endParaRPr>
          </a:p>
          <a:p>
            <a:pPr marL="285750" indent="-285750" algn="just" fontAlgn="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PT" sz="2000" dirty="0"/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Promote multidisciplinary interoperability with other disciplines within EPOS, particularly:</a:t>
            </a:r>
            <a:endParaRPr lang="en-US" sz="2000" b="1" dirty="0">
              <a:cs typeface="Calibri"/>
            </a:endParaRPr>
          </a:p>
          <a:p>
            <a:pPr marL="742950" lvl="1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Near-Fault Observatories</a:t>
            </a:r>
            <a:endParaRPr lang="en-US" sz="2000" b="1" dirty="0">
              <a:cs typeface="Calibri"/>
            </a:endParaRPr>
          </a:p>
          <a:p>
            <a:pPr marL="742950" lvl="1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Volcanoes</a:t>
            </a:r>
            <a:endParaRPr lang="en-PT" sz="2000" dirty="0"/>
          </a:p>
        </p:txBody>
      </p:sp>
      <p:pic>
        <p:nvPicPr>
          <p:cNvPr id="4" name="Picture 3" descr="EUREF Permanent GNSS Network - Mozilla Firefox">
            <a:extLst>
              <a:ext uri="{FF2B5EF4-FFF2-40B4-BE49-F238E27FC236}">
                <a16:creationId xmlns:a16="http://schemas.microsoft.com/office/drawing/2014/main" id="{65C6DB43-8AEC-71C4-F0D8-CEFDFB7741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62" t="13081" r="8391" b="2894"/>
          <a:stretch/>
        </p:blipFill>
        <p:spPr>
          <a:xfrm>
            <a:off x="9401987" y="1146317"/>
            <a:ext cx="2394055" cy="2327844"/>
          </a:xfrm>
          <a:prstGeom prst="rect">
            <a:avLst/>
          </a:prstGeom>
          <a:ln w="12700"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00300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8BF4D3-79B5-4B47-9A12-31739D78FF88}"/>
              </a:ext>
            </a:extLst>
          </p:cNvPr>
          <p:cNvSpPr txBox="1"/>
          <p:nvPr/>
        </p:nvSpPr>
        <p:spPr>
          <a:xfrm>
            <a:off x="1292772" y="231197"/>
            <a:ext cx="10725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>
                <a:solidFill>
                  <a:srgbClr val="275536"/>
                </a:solidFill>
              </a:rPr>
              <a:t>Presenting</a:t>
            </a:r>
            <a:r>
              <a:rPr lang="it-IT" sz="2400" b="1" dirty="0">
                <a:solidFill>
                  <a:srgbClr val="275536"/>
                </a:solidFill>
              </a:rPr>
              <a:t> the </a:t>
            </a:r>
            <a:r>
              <a:rPr lang="it-IT" sz="2400" b="1" dirty="0" err="1">
                <a:solidFill>
                  <a:srgbClr val="275536"/>
                </a:solidFill>
              </a:rPr>
              <a:t>scientific</a:t>
            </a:r>
            <a:r>
              <a:rPr lang="it-IT" sz="2400" b="1" dirty="0">
                <a:solidFill>
                  <a:srgbClr val="275536"/>
                </a:solidFill>
              </a:rPr>
              <a:t> area of the TCS (2/2)</a:t>
            </a:r>
          </a:p>
        </p:txBody>
      </p:sp>
      <p:pic>
        <p:nvPicPr>
          <p:cNvPr id="4" name="Picture 3" descr="A map of europe with pink dots&#10;&#10;Description automatically generated">
            <a:extLst>
              <a:ext uri="{FF2B5EF4-FFF2-40B4-BE49-F238E27FC236}">
                <a16:creationId xmlns:a16="http://schemas.microsoft.com/office/drawing/2014/main" id="{49AFC548-A1E3-E3D5-61A9-BB2CB1291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22" y="1307494"/>
            <a:ext cx="7772400" cy="50613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AEF19E-BC5B-28E0-5377-FC56F2E7528F}"/>
              </a:ext>
            </a:extLst>
          </p:cNvPr>
          <p:cNvSpPr txBox="1"/>
          <p:nvPr/>
        </p:nvSpPr>
        <p:spPr>
          <a:xfrm>
            <a:off x="7884360" y="1602954"/>
            <a:ext cx="4307640" cy="339413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b="1" dirty="0"/>
              <a:t>13 Services:</a:t>
            </a:r>
          </a:p>
          <a:p>
            <a:pPr marL="742950" lvl="1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GNSS Stations with RINEX</a:t>
            </a:r>
            <a:r>
              <a:rPr lang="en-US" b="1"/>
              <a:t>*</a:t>
            </a:r>
            <a:r>
              <a:rPr lang="en-US" b="1" dirty="0"/>
              <a:t> Data</a:t>
            </a:r>
            <a:endParaRPr lang="en-US" b="1">
              <a:cs typeface="Calibri"/>
            </a:endParaRPr>
          </a:p>
          <a:p>
            <a:pPr marL="742950" lvl="1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List RINEX Files search Parameters</a:t>
            </a:r>
            <a:endParaRPr lang="en-US" b="1">
              <a:cs typeface="Calibri"/>
            </a:endParaRPr>
          </a:p>
          <a:p>
            <a:pPr marL="742950" lvl="1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Metadata and </a:t>
            </a:r>
            <a:r>
              <a:rPr lang="en-US" b="1" dirty="0" err="1"/>
              <a:t>url</a:t>
            </a:r>
            <a:r>
              <a:rPr lang="en-US" b="1" dirty="0"/>
              <a:t> of RINEX Files</a:t>
            </a:r>
            <a:endParaRPr lang="en-US" b="1">
              <a:cs typeface="Calibri"/>
            </a:endParaRPr>
          </a:p>
          <a:p>
            <a:pPr marL="742950" lvl="1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b="1" dirty="0"/>
          </a:p>
          <a:p>
            <a:pPr marL="742950" lvl="1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GNSS Stations with Products</a:t>
            </a:r>
            <a:endParaRPr lang="en-US" b="1">
              <a:cs typeface="Calibri"/>
            </a:endParaRPr>
          </a:p>
          <a:p>
            <a:pPr marL="742950" lvl="1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Positions Time-Series (4 providers)</a:t>
            </a:r>
            <a:endParaRPr lang="en-US" b="1">
              <a:cs typeface="Calibri"/>
            </a:endParaRPr>
          </a:p>
          <a:p>
            <a:pPr marL="742950" lvl="1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Velocities Solutions (4 providers)</a:t>
            </a:r>
            <a:endParaRPr lang="en-US" b="1">
              <a:cs typeface="Calibri"/>
            </a:endParaRPr>
          </a:p>
          <a:p>
            <a:pPr marL="742950" lvl="1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Strain Rates (1 Provider)</a:t>
            </a:r>
            <a:endParaRPr lang="en-US" b="1">
              <a:cs typeface="Calibri"/>
            </a:endParaRPr>
          </a:p>
          <a:p>
            <a:pPr marL="742950" lvl="1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E16B5A42-E8A6-EFC9-93FC-AB1D3BD9F695}"/>
              </a:ext>
            </a:extLst>
          </p:cNvPr>
          <p:cNvSpPr txBox="1"/>
          <p:nvPr/>
        </p:nvSpPr>
        <p:spPr>
          <a:xfrm>
            <a:off x="7992568" y="6278920"/>
            <a:ext cx="2748445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1200"/>
              <a:t>*Receiver-Independent Exchange Format</a:t>
            </a:r>
            <a:endParaRPr lang="pt-PT" sz="1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5401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C0C23BCC-51B3-F67A-817D-E84575CD2F40}"/>
              </a:ext>
            </a:extLst>
          </p:cNvPr>
          <p:cNvGrpSpPr/>
          <p:nvPr/>
        </p:nvGrpSpPr>
        <p:grpSpPr>
          <a:xfrm>
            <a:off x="308955" y="926980"/>
            <a:ext cx="5931207" cy="5510083"/>
            <a:chOff x="308955" y="936919"/>
            <a:chExt cx="5931207" cy="551008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A5D98E3-CD0E-BF61-D4F6-0752DC737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8955" y="936919"/>
              <a:ext cx="5931207" cy="5510083"/>
            </a:xfrm>
            <a:prstGeom prst="rect">
              <a:avLst/>
            </a:prstGeom>
          </p:spPr>
        </p:pic>
        <p:sp>
          <p:nvSpPr>
            <p:cNvPr id="14" name="Shape 131">
              <a:extLst>
                <a:ext uri="{FF2B5EF4-FFF2-40B4-BE49-F238E27FC236}">
                  <a16:creationId xmlns:a16="http://schemas.microsoft.com/office/drawing/2014/main" id="{1457F5FB-C876-10A1-67CD-C8184B271D92}"/>
                </a:ext>
              </a:extLst>
            </p:cNvPr>
            <p:cNvSpPr/>
            <p:nvPr/>
          </p:nvSpPr>
          <p:spPr>
            <a:xfrm>
              <a:off x="2801468" y="4390553"/>
              <a:ext cx="162560" cy="168909"/>
            </a:xfrm>
            <a:prstGeom prst="flowChartConnector">
              <a:avLst/>
            </a:prstGeom>
            <a:solidFill>
              <a:srgbClr val="FF0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Shape 133">
              <a:extLst>
                <a:ext uri="{FF2B5EF4-FFF2-40B4-BE49-F238E27FC236}">
                  <a16:creationId xmlns:a16="http://schemas.microsoft.com/office/drawing/2014/main" id="{EFC234D6-0447-0F63-A5BC-EDDA5E8875A3}"/>
                </a:ext>
              </a:extLst>
            </p:cNvPr>
            <p:cNvSpPr/>
            <p:nvPr/>
          </p:nvSpPr>
          <p:spPr>
            <a:xfrm>
              <a:off x="2584573" y="5634754"/>
              <a:ext cx="162560" cy="168909"/>
            </a:xfrm>
            <a:prstGeom prst="flowChartConnector">
              <a:avLst/>
            </a:prstGeom>
            <a:solidFill>
              <a:srgbClr val="FF0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Shape 136">
              <a:extLst>
                <a:ext uri="{FF2B5EF4-FFF2-40B4-BE49-F238E27FC236}">
                  <a16:creationId xmlns:a16="http://schemas.microsoft.com/office/drawing/2014/main" id="{D718DB53-6C15-150D-72DC-3D38004FE063}"/>
                </a:ext>
              </a:extLst>
            </p:cNvPr>
            <p:cNvSpPr/>
            <p:nvPr/>
          </p:nvSpPr>
          <p:spPr>
            <a:xfrm>
              <a:off x="1867163" y="5465845"/>
              <a:ext cx="162560" cy="168909"/>
            </a:xfrm>
            <a:prstGeom prst="flowChartConnector">
              <a:avLst/>
            </a:prstGeom>
            <a:solidFill>
              <a:srgbClr val="FFFF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Shape 137">
              <a:extLst>
                <a:ext uri="{FF2B5EF4-FFF2-40B4-BE49-F238E27FC236}">
                  <a16:creationId xmlns:a16="http://schemas.microsoft.com/office/drawing/2014/main" id="{051210EF-D6CA-8AE9-4D42-2F8D0D072079}"/>
                </a:ext>
              </a:extLst>
            </p:cNvPr>
            <p:cNvSpPr/>
            <p:nvPr/>
          </p:nvSpPr>
          <p:spPr>
            <a:xfrm>
              <a:off x="2613453" y="3374070"/>
              <a:ext cx="162560" cy="168909"/>
            </a:xfrm>
            <a:prstGeom prst="flowChartConnector">
              <a:avLst/>
            </a:prstGeom>
            <a:solidFill>
              <a:schemeClr val="dk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Shape 138">
              <a:extLst>
                <a:ext uri="{FF2B5EF4-FFF2-40B4-BE49-F238E27FC236}">
                  <a16:creationId xmlns:a16="http://schemas.microsoft.com/office/drawing/2014/main" id="{15BACE97-B717-621C-C12B-9A83516323A6}"/>
                </a:ext>
              </a:extLst>
            </p:cNvPr>
            <p:cNvSpPr/>
            <p:nvPr/>
          </p:nvSpPr>
          <p:spPr>
            <a:xfrm>
              <a:off x="2396578" y="5634753"/>
              <a:ext cx="162560" cy="168909"/>
            </a:xfrm>
            <a:prstGeom prst="flowChartConnector">
              <a:avLst/>
            </a:prstGeom>
            <a:solidFill>
              <a:schemeClr val="dk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Shape 139">
              <a:extLst>
                <a:ext uri="{FF2B5EF4-FFF2-40B4-BE49-F238E27FC236}">
                  <a16:creationId xmlns:a16="http://schemas.microsoft.com/office/drawing/2014/main" id="{ABB9B9CC-91EF-EF3C-5F27-4D59A73CC9E5}"/>
                </a:ext>
              </a:extLst>
            </p:cNvPr>
            <p:cNvSpPr/>
            <p:nvPr/>
          </p:nvSpPr>
          <p:spPr>
            <a:xfrm>
              <a:off x="1674603" y="5465845"/>
              <a:ext cx="162560" cy="168909"/>
            </a:xfrm>
            <a:prstGeom prst="flowChartConnector">
              <a:avLst/>
            </a:prstGeom>
            <a:solidFill>
              <a:schemeClr val="dk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Shape 141">
              <a:extLst>
                <a:ext uri="{FF2B5EF4-FFF2-40B4-BE49-F238E27FC236}">
                  <a16:creationId xmlns:a16="http://schemas.microsoft.com/office/drawing/2014/main" id="{9EEF4C65-AF9E-10FD-9B85-23B410E551E4}"/>
                </a:ext>
              </a:extLst>
            </p:cNvPr>
            <p:cNvSpPr/>
            <p:nvPr/>
          </p:nvSpPr>
          <p:spPr>
            <a:xfrm>
              <a:off x="2980109" y="4390553"/>
              <a:ext cx="162560" cy="168909"/>
            </a:xfrm>
            <a:prstGeom prst="flowChartConnector">
              <a:avLst/>
            </a:prstGeom>
            <a:solidFill>
              <a:schemeClr val="dk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Shape 142">
              <a:extLst>
                <a:ext uri="{FF2B5EF4-FFF2-40B4-BE49-F238E27FC236}">
                  <a16:creationId xmlns:a16="http://schemas.microsoft.com/office/drawing/2014/main" id="{DA1463D8-43CE-12E6-9D8D-3C0EAC11457A}"/>
                </a:ext>
              </a:extLst>
            </p:cNvPr>
            <p:cNvSpPr/>
            <p:nvPr/>
          </p:nvSpPr>
          <p:spPr>
            <a:xfrm>
              <a:off x="2283336" y="4475008"/>
              <a:ext cx="162560" cy="168909"/>
            </a:xfrm>
            <a:prstGeom prst="flowChartConnector">
              <a:avLst/>
            </a:prstGeom>
            <a:solidFill>
              <a:schemeClr val="dk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Shape 144">
              <a:extLst>
                <a:ext uri="{FF2B5EF4-FFF2-40B4-BE49-F238E27FC236}">
                  <a16:creationId xmlns:a16="http://schemas.microsoft.com/office/drawing/2014/main" id="{842FD8B5-1550-1652-BD74-105F6E99E623}"/>
                </a:ext>
              </a:extLst>
            </p:cNvPr>
            <p:cNvSpPr/>
            <p:nvPr/>
          </p:nvSpPr>
          <p:spPr>
            <a:xfrm>
              <a:off x="1472931" y="4577163"/>
              <a:ext cx="162560" cy="168909"/>
            </a:xfrm>
            <a:prstGeom prst="flowChartConnector">
              <a:avLst/>
            </a:prstGeom>
            <a:solidFill>
              <a:schemeClr val="dk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Shape 148">
              <a:extLst>
                <a:ext uri="{FF2B5EF4-FFF2-40B4-BE49-F238E27FC236}">
                  <a16:creationId xmlns:a16="http://schemas.microsoft.com/office/drawing/2014/main" id="{F95765DE-2E3B-7E44-5408-54271FFF12A9}"/>
                </a:ext>
              </a:extLst>
            </p:cNvPr>
            <p:cNvSpPr/>
            <p:nvPr/>
          </p:nvSpPr>
          <p:spPr>
            <a:xfrm>
              <a:off x="1865578" y="4577163"/>
              <a:ext cx="162560" cy="168909"/>
            </a:xfrm>
            <a:prstGeom prst="flowChartConnector">
              <a:avLst/>
            </a:prstGeom>
            <a:solidFill>
              <a:srgbClr val="FFFF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" name="Shape 158">
              <a:extLst>
                <a:ext uri="{FF2B5EF4-FFF2-40B4-BE49-F238E27FC236}">
                  <a16:creationId xmlns:a16="http://schemas.microsoft.com/office/drawing/2014/main" id="{A39A697A-6CCA-34EC-9276-D4D43AF37A00}"/>
                </a:ext>
              </a:extLst>
            </p:cNvPr>
            <p:cNvGrpSpPr/>
            <p:nvPr/>
          </p:nvGrpSpPr>
          <p:grpSpPr>
            <a:xfrm>
              <a:off x="1657972" y="1185736"/>
              <a:ext cx="1821136" cy="1373049"/>
              <a:chOff x="36359" y="1864751"/>
              <a:chExt cx="1821136" cy="1373049"/>
            </a:xfrm>
          </p:grpSpPr>
          <p:pic>
            <p:nvPicPr>
              <p:cNvPr id="28" name="Shape 159">
                <a:extLst>
                  <a:ext uri="{FF2B5EF4-FFF2-40B4-BE49-F238E27FC236}">
                    <a16:creationId xmlns:a16="http://schemas.microsoft.com/office/drawing/2014/main" id="{42807740-7751-0225-9FB0-58AFEC405FD0}"/>
                  </a:ext>
                </a:extLst>
              </p:cNvPr>
              <p:cNvPicPr preferRelativeResize="0"/>
              <p:nvPr/>
            </p:nvPicPr>
            <p:blipFill rotWithShape="1">
              <a:blip r:embed="rId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22874" y="1864751"/>
                <a:ext cx="1240259" cy="49758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9" name="Shape 160">
                <a:extLst>
                  <a:ext uri="{FF2B5EF4-FFF2-40B4-BE49-F238E27FC236}">
                    <a16:creationId xmlns:a16="http://schemas.microsoft.com/office/drawing/2014/main" id="{867A12BB-BC59-E041-B784-1FECADEA335A}"/>
                  </a:ext>
                </a:extLst>
              </p:cNvPr>
              <p:cNvSpPr txBox="1"/>
              <p:nvPr/>
            </p:nvSpPr>
            <p:spPr>
              <a:xfrm>
                <a:off x="36359" y="2222137"/>
                <a:ext cx="1821136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r>
                  <a:rPr lang="en-US" sz="2000" b="1">
                    <a:solidFill>
                      <a:srgbClr val="7030A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TCS GNSS Data &amp; Products Community</a:t>
                </a:r>
                <a:endParaRPr/>
              </a:p>
            </p:txBody>
          </p:sp>
        </p:grpSp>
        <p:sp>
          <p:nvSpPr>
            <p:cNvPr id="30" name="Shape 165">
              <a:extLst>
                <a:ext uri="{FF2B5EF4-FFF2-40B4-BE49-F238E27FC236}">
                  <a16:creationId xmlns:a16="http://schemas.microsoft.com/office/drawing/2014/main" id="{0C0CA5D5-C953-899A-3344-F1F83F50149C}"/>
                </a:ext>
              </a:extLst>
            </p:cNvPr>
            <p:cNvSpPr/>
            <p:nvPr/>
          </p:nvSpPr>
          <p:spPr>
            <a:xfrm>
              <a:off x="1755883" y="5109180"/>
              <a:ext cx="162560" cy="168909"/>
            </a:xfrm>
            <a:prstGeom prst="flowChartConnector">
              <a:avLst/>
            </a:prstGeom>
            <a:solidFill>
              <a:srgbClr val="FF0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Shape 166">
              <a:extLst>
                <a:ext uri="{FF2B5EF4-FFF2-40B4-BE49-F238E27FC236}">
                  <a16:creationId xmlns:a16="http://schemas.microsoft.com/office/drawing/2014/main" id="{7F273EB7-EA5A-B365-4737-2F2255C5478A}"/>
                </a:ext>
              </a:extLst>
            </p:cNvPr>
            <p:cNvSpPr/>
            <p:nvPr/>
          </p:nvSpPr>
          <p:spPr>
            <a:xfrm>
              <a:off x="1568763" y="5109179"/>
              <a:ext cx="162560" cy="168909"/>
            </a:xfrm>
            <a:prstGeom prst="flowChartConnector">
              <a:avLst/>
            </a:prstGeom>
            <a:solidFill>
              <a:schemeClr val="dk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Shape 167">
              <a:extLst>
                <a:ext uri="{FF2B5EF4-FFF2-40B4-BE49-F238E27FC236}">
                  <a16:creationId xmlns:a16="http://schemas.microsoft.com/office/drawing/2014/main" id="{FE71F0E0-B1A0-74CB-8036-0D8C30C7B7DC}"/>
                </a:ext>
              </a:extLst>
            </p:cNvPr>
            <p:cNvSpPr/>
            <p:nvPr/>
          </p:nvSpPr>
          <p:spPr>
            <a:xfrm>
              <a:off x="3085948" y="5024725"/>
              <a:ext cx="162560" cy="168909"/>
            </a:xfrm>
            <a:prstGeom prst="flowChartConnector">
              <a:avLst/>
            </a:prstGeom>
            <a:solidFill>
              <a:srgbClr val="FF0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Shape 168">
              <a:extLst>
                <a:ext uri="{FF2B5EF4-FFF2-40B4-BE49-F238E27FC236}">
                  <a16:creationId xmlns:a16="http://schemas.microsoft.com/office/drawing/2014/main" id="{E0070819-6868-A0FC-4120-EE8E61C44E5D}"/>
                </a:ext>
              </a:extLst>
            </p:cNvPr>
            <p:cNvSpPr/>
            <p:nvPr/>
          </p:nvSpPr>
          <p:spPr>
            <a:xfrm>
              <a:off x="2898829" y="5024724"/>
              <a:ext cx="162560" cy="168909"/>
            </a:xfrm>
            <a:prstGeom prst="flowChartConnector">
              <a:avLst/>
            </a:prstGeom>
            <a:solidFill>
              <a:schemeClr val="dk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Shape 173">
              <a:extLst>
                <a:ext uri="{FF2B5EF4-FFF2-40B4-BE49-F238E27FC236}">
                  <a16:creationId xmlns:a16="http://schemas.microsoft.com/office/drawing/2014/main" id="{11CBE417-437C-FBC6-874B-B8D78F1CD5EE}"/>
                </a:ext>
              </a:extLst>
            </p:cNvPr>
            <p:cNvSpPr/>
            <p:nvPr/>
          </p:nvSpPr>
          <p:spPr>
            <a:xfrm>
              <a:off x="643391" y="5724705"/>
              <a:ext cx="162560" cy="168909"/>
            </a:xfrm>
            <a:prstGeom prst="flowChartConnector">
              <a:avLst/>
            </a:prstGeom>
            <a:solidFill>
              <a:srgbClr val="FFFF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Shape 174">
              <a:extLst>
                <a:ext uri="{FF2B5EF4-FFF2-40B4-BE49-F238E27FC236}">
                  <a16:creationId xmlns:a16="http://schemas.microsoft.com/office/drawing/2014/main" id="{31D8A8A2-0249-7058-3858-2B3B5DDD72AA}"/>
                </a:ext>
              </a:extLst>
            </p:cNvPr>
            <p:cNvSpPr/>
            <p:nvPr/>
          </p:nvSpPr>
          <p:spPr>
            <a:xfrm>
              <a:off x="450832" y="5724705"/>
              <a:ext cx="162560" cy="168909"/>
            </a:xfrm>
            <a:prstGeom prst="flowChartConnector">
              <a:avLst/>
            </a:prstGeom>
            <a:solidFill>
              <a:schemeClr val="dk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Shape 132">
              <a:extLst>
                <a:ext uri="{FF2B5EF4-FFF2-40B4-BE49-F238E27FC236}">
                  <a16:creationId xmlns:a16="http://schemas.microsoft.com/office/drawing/2014/main" id="{B8B87A4E-EFF1-21F2-C895-3FA0F961FC2E}"/>
                </a:ext>
              </a:extLst>
            </p:cNvPr>
            <p:cNvSpPr/>
            <p:nvPr/>
          </p:nvSpPr>
          <p:spPr>
            <a:xfrm>
              <a:off x="1674603" y="4574924"/>
              <a:ext cx="162560" cy="168909"/>
            </a:xfrm>
            <a:prstGeom prst="flowChartConnector">
              <a:avLst/>
            </a:prstGeom>
            <a:solidFill>
              <a:srgbClr val="FF0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8BF4D3-79B5-4B47-9A12-31739D78FF88}"/>
              </a:ext>
            </a:extLst>
          </p:cNvPr>
          <p:cNvSpPr txBox="1"/>
          <p:nvPr/>
        </p:nvSpPr>
        <p:spPr>
          <a:xfrm>
            <a:off x="1338766" y="137383"/>
            <a:ext cx="8715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275536"/>
                </a:solidFill>
              </a:rPr>
              <a:t>TCS Governance  (1/3) </a:t>
            </a:r>
          </a:p>
        </p:txBody>
      </p:sp>
      <p:sp>
        <p:nvSpPr>
          <p:cNvPr id="11" name="Shape 125">
            <a:extLst>
              <a:ext uri="{FF2B5EF4-FFF2-40B4-BE49-F238E27FC236}">
                <a16:creationId xmlns:a16="http://schemas.microsoft.com/office/drawing/2014/main" id="{861DAB35-75CA-0031-5332-762E860DD8F2}"/>
              </a:ext>
            </a:extLst>
          </p:cNvPr>
          <p:cNvSpPr/>
          <p:nvPr/>
        </p:nvSpPr>
        <p:spPr>
          <a:xfrm>
            <a:off x="6072976" y="4293044"/>
            <a:ext cx="3778619" cy="904537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76198"/>
            <a:r>
              <a:rPr lang="en-US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5 Product Centers</a:t>
            </a: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3 Portals  (M3G, Data, Products)</a:t>
            </a:r>
            <a:endParaRPr/>
          </a:p>
          <a:p>
            <a:r>
              <a:rPr lang="en-US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11 Service Providers</a:t>
            </a:r>
          </a:p>
        </p:txBody>
      </p:sp>
      <p:sp>
        <p:nvSpPr>
          <p:cNvPr id="12" name="Shape 128">
            <a:extLst>
              <a:ext uri="{FF2B5EF4-FFF2-40B4-BE49-F238E27FC236}">
                <a16:creationId xmlns:a16="http://schemas.microsoft.com/office/drawing/2014/main" id="{749298A3-586A-EDC6-813A-656C17DD4938}"/>
              </a:ext>
            </a:extLst>
          </p:cNvPr>
          <p:cNvSpPr txBox="1"/>
          <p:nvPr/>
        </p:nvSpPr>
        <p:spPr>
          <a:xfrm>
            <a:off x="6405468" y="786805"/>
            <a:ext cx="4651553" cy="553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/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GNSS TCS (EPOS-ERIC) Partners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13" name="Shape 130">
            <a:extLst>
              <a:ext uri="{FF2B5EF4-FFF2-40B4-BE49-F238E27FC236}">
                <a16:creationId xmlns:a16="http://schemas.microsoft.com/office/drawing/2014/main" id="{06B8F395-2CEE-8146-9B25-816BC28D11F2}"/>
              </a:ext>
            </a:extLst>
          </p:cNvPr>
          <p:cNvSpPr txBox="1"/>
          <p:nvPr/>
        </p:nvSpPr>
        <p:spPr>
          <a:xfrm>
            <a:off x="5543629" y="1262242"/>
            <a:ext cx="6648372" cy="3150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 of Pan-European Service Providers:</a:t>
            </a:r>
            <a:endParaRPr lang="pt-PT">
              <a:solidFill>
                <a:schemeClr val="dk1"/>
              </a:solidFill>
            </a:endParaRPr>
          </a:p>
          <a:p>
            <a:pPr marL="75565"/>
            <a:r>
              <a:rPr lang="en-US" b="1">
                <a:solidFill>
                  <a:schemeClr val="bg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BKG</a:t>
            </a:r>
            <a:r>
              <a:rPr lang="en-US">
                <a:solidFill>
                  <a:schemeClr val="bg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err="1">
                <a:solidFill>
                  <a:schemeClr val="bg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Bundesamt</a:t>
            </a:r>
            <a:r>
              <a:rPr lang="en-US">
                <a:solidFill>
                  <a:schemeClr val="bg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für </a:t>
            </a:r>
            <a:r>
              <a:rPr lang="en-US" err="1">
                <a:solidFill>
                  <a:schemeClr val="bg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Kartographie</a:t>
            </a:r>
            <a:r>
              <a:rPr lang="en-US">
                <a:solidFill>
                  <a:schemeClr val="bg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und </a:t>
            </a:r>
            <a:r>
              <a:rPr lang="en-US" err="1">
                <a:solidFill>
                  <a:schemeClr val="bg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Geodäsie</a:t>
            </a:r>
            <a:r>
              <a:rPr lang="en-US">
                <a:solidFill>
                  <a:schemeClr val="bg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, DE </a:t>
            </a:r>
            <a:endParaRPr lang="en-US">
              <a:solidFill>
                <a:schemeClr val="bg1">
                  <a:lumMod val="75000"/>
                </a:schemeClr>
              </a:solidFill>
              <a:ea typeface="Calibri"/>
              <a:cs typeface="Calibri"/>
            </a:endParaRPr>
          </a:p>
          <a:p>
            <a:pPr marL="75565"/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CNRS-OCA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Observatoire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Cote d’Azur, FR</a:t>
            </a:r>
            <a:endParaRPr lang="pt-PT">
              <a:solidFill>
                <a:schemeClr val="dk1"/>
              </a:solidFill>
              <a:ea typeface="Calibri" panose="020F0502020204030204"/>
              <a:cs typeface="Calibri" panose="020F0502020204030204"/>
            </a:endParaRPr>
          </a:p>
          <a:p>
            <a:pPr marL="75565"/>
            <a:r>
              <a:rPr lang="en-US" b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CNRS-UGA</a:t>
            </a:r>
            <a:r>
              <a:rPr lang="en-US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Université Grenoble Alpes, FR</a:t>
            </a:r>
            <a:endParaRPr lang="en-US">
              <a:solidFill>
                <a:schemeClr val="dk1"/>
              </a:solidFill>
              <a:ea typeface="Calibri"/>
              <a:cs typeface="Calibri"/>
            </a:endParaRPr>
          </a:p>
          <a:p>
            <a:pPr marL="75565"/>
            <a:r>
              <a:rPr lang="en-US" b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INGV</a:t>
            </a:r>
            <a:r>
              <a:rPr lang="en-US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Istituto</a:t>
            </a:r>
            <a:r>
              <a:rPr lang="en-US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Nazionale di Geofisica e </a:t>
            </a:r>
            <a:r>
              <a:rPr lang="en-US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Vulcanologia</a:t>
            </a:r>
            <a:r>
              <a:rPr lang="en-US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IT</a:t>
            </a:r>
            <a:endParaRPr lang="en-US">
              <a:solidFill>
                <a:schemeClr val="dk1"/>
              </a:solidFill>
              <a:ea typeface="Calibri" panose="020F0502020204030204"/>
              <a:cs typeface="Calibri" panose="020F0502020204030204"/>
            </a:endParaRPr>
          </a:p>
          <a:p>
            <a:pPr marL="75565"/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LM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Lantmäteriet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SE</a:t>
            </a:r>
            <a:endParaRPr>
              <a:solidFill>
                <a:schemeClr val="dk1"/>
              </a:solidFill>
              <a:ea typeface="Calibri" panose="020F0502020204030204"/>
              <a:cs typeface="Calibri" panose="020F0502020204030204"/>
            </a:endParaRPr>
          </a:p>
          <a:p>
            <a:pPr marL="75565"/>
            <a:r>
              <a:rPr lang="en-US" b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LTK-SGO </a:t>
            </a:r>
            <a:r>
              <a:rPr lang="en-US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Space Geodetic Observatory, HU </a:t>
            </a:r>
            <a:endParaRPr lang="en-US">
              <a:solidFill>
                <a:schemeClr val="dk1"/>
              </a:solidFill>
              <a:ea typeface="Calibri"/>
              <a:cs typeface="Calibri"/>
            </a:endParaRPr>
          </a:p>
          <a:p>
            <a:pPr marL="75565"/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ROB 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Royal Observatory of Belgium, BE</a:t>
            </a:r>
            <a:endParaRPr lang="pt-PT">
              <a:solidFill>
                <a:schemeClr val="dk1"/>
              </a:solidFill>
              <a:ea typeface="Calibri" panose="020F0502020204030204"/>
              <a:cs typeface="Calibri" panose="020F0502020204030204"/>
            </a:endParaRPr>
          </a:p>
          <a:p>
            <a:pPr marL="75565"/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UBI/C4G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U. Beira Interior/</a:t>
            </a:r>
            <a:r>
              <a:rPr lang="en-US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Colaboratory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Geosciences, PT</a:t>
            </a:r>
            <a:endParaRPr lang="pt-PT">
              <a:solidFill>
                <a:schemeClr val="dk1"/>
              </a:solidFill>
              <a:ea typeface="Calibri" panose="020F0502020204030204"/>
              <a:cs typeface="Calibri" panose="020F0502020204030204"/>
            </a:endParaRPr>
          </a:p>
          <a:p>
            <a:pPr marL="75565"/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WUT 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Warsaw University of Technology, PL</a:t>
            </a:r>
            <a:endParaRPr lang="pt-PT">
              <a:solidFill>
                <a:schemeClr val="dk1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15" name="Shape 132">
            <a:extLst>
              <a:ext uri="{FF2B5EF4-FFF2-40B4-BE49-F238E27FC236}">
                <a16:creationId xmlns:a16="http://schemas.microsoft.com/office/drawing/2014/main" id="{83C573C3-6724-4910-2843-7E6628E8C8F4}"/>
              </a:ext>
            </a:extLst>
          </p:cNvPr>
          <p:cNvSpPr/>
          <p:nvPr/>
        </p:nvSpPr>
        <p:spPr>
          <a:xfrm>
            <a:off x="5828505" y="4392743"/>
            <a:ext cx="162560" cy="168909"/>
          </a:xfrm>
          <a:prstGeom prst="flowChartConnector">
            <a:avLst/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Shape 135">
            <a:extLst>
              <a:ext uri="{FF2B5EF4-FFF2-40B4-BE49-F238E27FC236}">
                <a16:creationId xmlns:a16="http://schemas.microsoft.com/office/drawing/2014/main" id="{6A6B52C7-91F2-395A-93EA-4A83B90333C8}"/>
              </a:ext>
            </a:extLst>
          </p:cNvPr>
          <p:cNvSpPr/>
          <p:nvPr/>
        </p:nvSpPr>
        <p:spPr>
          <a:xfrm>
            <a:off x="5828505" y="4666668"/>
            <a:ext cx="162560" cy="168909"/>
          </a:xfrm>
          <a:prstGeom prst="flowChartConnector">
            <a:avLst/>
          </a:prstGeom>
          <a:solidFill>
            <a:srgbClr val="FFFF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Shape 157">
            <a:extLst>
              <a:ext uri="{FF2B5EF4-FFF2-40B4-BE49-F238E27FC236}">
                <a16:creationId xmlns:a16="http://schemas.microsoft.com/office/drawing/2014/main" id="{8DEA6320-F46F-58BA-E26B-668525391AC0}"/>
              </a:ext>
            </a:extLst>
          </p:cNvPr>
          <p:cNvSpPr/>
          <p:nvPr/>
        </p:nvSpPr>
        <p:spPr>
          <a:xfrm>
            <a:off x="5828505" y="4921706"/>
            <a:ext cx="162560" cy="168909"/>
          </a:xfrm>
          <a:prstGeom prst="flowChartConnector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Shape 130">
            <a:extLst>
              <a:ext uri="{FF2B5EF4-FFF2-40B4-BE49-F238E27FC236}">
                <a16:creationId xmlns:a16="http://schemas.microsoft.com/office/drawing/2014/main" id="{7C9F21D6-6A2A-69B1-27D7-FFCBCEACED56}"/>
              </a:ext>
            </a:extLst>
          </p:cNvPr>
          <p:cNvSpPr txBox="1"/>
          <p:nvPr/>
        </p:nvSpPr>
        <p:spPr>
          <a:xfrm>
            <a:off x="5696505" y="5325298"/>
            <a:ext cx="6088035" cy="1333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PT" b="1"/>
              <a:t>+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PT" b="1"/>
              <a:t>Data </a:t>
            </a:r>
            <a:r>
              <a:rPr lang="pt-PT" b="1" err="1"/>
              <a:t>Providers</a:t>
            </a:r>
            <a:r>
              <a:rPr lang="pt-PT"/>
              <a:t> (</a:t>
            </a:r>
            <a:r>
              <a:rPr lang="pt-PT" err="1"/>
              <a:t>National</a:t>
            </a:r>
            <a:r>
              <a:rPr lang="pt-PT"/>
              <a:t> Research </a:t>
            </a:r>
            <a:r>
              <a:rPr lang="pt-PT" err="1"/>
              <a:t>Infrastructures</a:t>
            </a:r>
            <a:r>
              <a:rPr lang="pt-PT"/>
              <a:t>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PT" b="1"/>
              <a:t>EUREF</a:t>
            </a:r>
            <a:r>
              <a:rPr lang="pt-PT"/>
              <a:t> (Data, Data </a:t>
            </a:r>
            <a:r>
              <a:rPr lang="pt-PT" err="1"/>
              <a:t>Products</a:t>
            </a:r>
            <a:r>
              <a:rPr lang="pt-PT"/>
              <a:t> &amp; </a:t>
            </a:r>
            <a:r>
              <a:rPr lang="pt-PT" err="1"/>
              <a:t>Services</a:t>
            </a:r>
            <a:r>
              <a:rPr lang="pt-PT"/>
              <a:t>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4217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8BF4D3-79B5-4B47-9A12-31739D78FF88}"/>
              </a:ext>
            </a:extLst>
          </p:cNvPr>
          <p:cNvSpPr txBox="1"/>
          <p:nvPr/>
        </p:nvSpPr>
        <p:spPr>
          <a:xfrm>
            <a:off x="1407415" y="198708"/>
            <a:ext cx="10577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275536"/>
                </a:solidFill>
              </a:rPr>
              <a:t>TCS Governance (2/3)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FD5F66-95DC-2C45-ABEC-2156D80D97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7339" y="1106885"/>
            <a:ext cx="9258065" cy="546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127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8BF4D3-79B5-4B47-9A12-31739D78FF88}"/>
              </a:ext>
            </a:extLst>
          </p:cNvPr>
          <p:cNvSpPr txBox="1"/>
          <p:nvPr/>
        </p:nvSpPr>
        <p:spPr>
          <a:xfrm>
            <a:off x="1366344" y="209218"/>
            <a:ext cx="10651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275536"/>
                </a:solidFill>
              </a:rPr>
              <a:t>TCS Governance (3/3)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58854D-E757-DEFC-DB19-EE6D4CCFB198}"/>
              </a:ext>
            </a:extLst>
          </p:cNvPr>
          <p:cNvSpPr txBox="1"/>
          <p:nvPr/>
        </p:nvSpPr>
        <p:spPr>
          <a:xfrm>
            <a:off x="407503" y="1230945"/>
            <a:ext cx="11062254" cy="48320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u="sng" dirty="0"/>
              <a:t>GNSS TCS created a new infrastructure operating solely for EPOS.</a:t>
            </a:r>
          </a:p>
          <a:p>
            <a:pPr marL="742950" lvl="1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All nodes and Data &amp; Product Portals are solely operated for EPOS (big effort)</a:t>
            </a:r>
            <a:endParaRPr lang="en-US" sz="2000" b="1" u="sng" dirty="0"/>
          </a:p>
          <a:p>
            <a:pPr algn="just">
              <a:lnSpc>
                <a:spcPct val="120000"/>
              </a:lnSpc>
            </a:pPr>
            <a:endParaRPr lang="en-US" sz="2000" b="1" dirty="0"/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The long-term sustainability of many of the existing services is not guaranteed since most of the partners rely on soft money from projects (e.g., EPOS-SP, Geo-INQUIRE, EPOS-ON). </a:t>
            </a:r>
            <a:endParaRPr lang="pt-PT" dirty="0"/>
          </a:p>
          <a:p>
            <a:pPr marL="742950" lvl="1" indent="-285750" algn="just">
              <a:lnSpc>
                <a:spcPct val="120000"/>
              </a:lnSpc>
              <a:buFont typeface="Courier New" panose="020B0604020202020204" pitchFamily="34" charset="0"/>
              <a:buChar char="o"/>
            </a:pPr>
            <a:r>
              <a:rPr lang="en-US" sz="2000" b="1" dirty="0">
                <a:ea typeface="Calibri"/>
                <a:cs typeface="Calibri"/>
              </a:rPr>
              <a:t>Money to be used for R&amp;D, not for operating services</a:t>
            </a:r>
            <a:endParaRPr lang="en-US" sz="2000" b="1" dirty="0"/>
          </a:p>
          <a:p>
            <a:pPr marL="742950" lvl="1" indent="-285750" algn="just">
              <a:lnSpc>
                <a:spcPct val="120000"/>
              </a:lnSpc>
              <a:buFont typeface="Courier New" panose="020B0604020202020204" pitchFamily="34" charset="0"/>
              <a:buChar char="o"/>
            </a:pPr>
            <a:r>
              <a:rPr lang="en-US" sz="2000" b="1" dirty="0"/>
              <a:t>The implication is that is extremely difficult to hire Human Resources with long term contracts.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Several of the partners do not have the institutional responsibility at national level to provide similar services (e.g., management of observation files; estimation of products). </a:t>
            </a:r>
          </a:p>
          <a:p>
            <a:pPr marL="742950" lvl="1" indent="-285750" algn="just">
              <a:lnSpc>
                <a:spcPct val="120000"/>
              </a:lnSpc>
              <a:buFont typeface="Courier New" panose="020B0604020202020204" pitchFamily="34" charset="0"/>
              <a:buChar char="o"/>
            </a:pPr>
            <a:r>
              <a:rPr lang="en-US" sz="2000" b="1" dirty="0">
                <a:cs typeface="Calibri"/>
              </a:rPr>
              <a:t>The implication is that most of the GNSS TCS services do not have secured long term funding.</a:t>
            </a:r>
          </a:p>
          <a:p>
            <a:endParaRPr lang="en-GB" sz="2000" dirty="0"/>
          </a:p>
          <a:p>
            <a:pPr algn="just" fontAlgn="t">
              <a:lnSpc>
                <a:spcPct val="120000"/>
              </a:lnSpc>
            </a:pP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936055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8BF4D3-79B5-4B47-9A12-31739D78FF88}"/>
              </a:ext>
            </a:extLst>
          </p:cNvPr>
          <p:cNvSpPr txBox="1"/>
          <p:nvPr/>
        </p:nvSpPr>
        <p:spPr>
          <a:xfrm>
            <a:off x="1429406" y="177687"/>
            <a:ext cx="10588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275536"/>
                </a:solidFill>
              </a:rPr>
              <a:t>TCS Services (1/2)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193B6D-D266-2A67-1CD9-3C160C168A12}"/>
              </a:ext>
            </a:extLst>
          </p:cNvPr>
          <p:cNvSpPr txBox="1"/>
          <p:nvPr/>
        </p:nvSpPr>
        <p:spPr>
          <a:xfrm>
            <a:off x="233756" y="1259154"/>
            <a:ext cx="11297577" cy="44996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Governance (UBI, ROB, CNRS-OCA, CNRS-UGA)</a:t>
            </a:r>
            <a:endParaRPr lang="en-US" sz="2000" b="1" dirty="0">
              <a:cs typeface="Calibri"/>
            </a:endParaRPr>
          </a:p>
          <a:p>
            <a:pPr marL="742950" lvl="1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000" b="1" dirty="0"/>
              <a:t>Governance: Consortium Board (2x/year), Executive Board (each 6-8 weeks), User Feedback Group, Data Providers Committee	</a:t>
            </a:r>
          </a:p>
          <a:p>
            <a:pPr marL="742950" lvl="1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000" b="1" dirty="0"/>
              <a:t>EPOS-GNSS coordinators in charge of day-to-day operation of the EPOS’ GNSS infrastructure/services and contributing agencies</a:t>
            </a:r>
          </a:p>
          <a:p>
            <a:pPr marL="742950" lvl="1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ea typeface="Calibri"/>
                <a:cs typeface="Calibri"/>
              </a:rPr>
              <a:t>Communication and outreach</a:t>
            </a:r>
            <a:endParaRPr lang="en-GB" sz="2000" b="1" dirty="0"/>
          </a:p>
          <a:p>
            <a:pPr marL="742950" lvl="1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GB" sz="2000" b="1" dirty="0"/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Services (UBI, ROB, CNRS-OCA, CNRS-UGA, INGV, SGO)</a:t>
            </a:r>
          </a:p>
          <a:p>
            <a:pPr marL="742950" lvl="1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ea typeface="Calibri"/>
                <a:cs typeface="Calibri"/>
              </a:rPr>
              <a:t>Station network (Communication with existing and new Data Providers) </a:t>
            </a:r>
          </a:p>
          <a:p>
            <a:pPr marL="742950" lvl="1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ea typeface="Calibri"/>
                <a:cs typeface="Calibri"/>
              </a:rPr>
              <a:t>Data nodes (Ensure the link between Portals (including ICS) and existing and new Repositories)</a:t>
            </a:r>
          </a:p>
          <a:p>
            <a:pPr marL="742950" lvl="1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ea typeface="Calibri"/>
                <a:cs typeface="Calibri"/>
              </a:rPr>
              <a:t>Products (Generation of dedicated products)</a:t>
            </a:r>
          </a:p>
          <a:p>
            <a:pPr marL="742950" lvl="1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ea typeface="Calibri"/>
                <a:cs typeface="Calibri"/>
              </a:rPr>
              <a:t>Software (Maintenance and Development of GLASS)</a:t>
            </a:r>
          </a:p>
        </p:txBody>
      </p:sp>
    </p:spTree>
    <p:extLst>
      <p:ext uri="{BB962C8B-B14F-4D97-AF65-F5344CB8AC3E}">
        <p14:creationId xmlns:p14="http://schemas.microsoft.com/office/powerpoint/2010/main" val="2265781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8BF4D3-79B5-4B47-9A12-31739D78FF88}"/>
              </a:ext>
            </a:extLst>
          </p:cNvPr>
          <p:cNvSpPr txBox="1"/>
          <p:nvPr/>
        </p:nvSpPr>
        <p:spPr>
          <a:xfrm>
            <a:off x="1639613" y="182981"/>
            <a:ext cx="10357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27553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TCS Services (2/2)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3E8D2C-2EE0-6184-5882-D43C8C01698D}"/>
              </a:ext>
            </a:extLst>
          </p:cNvPr>
          <p:cNvSpPr txBox="1"/>
          <p:nvPr/>
        </p:nvSpPr>
        <p:spPr>
          <a:xfrm>
            <a:off x="564873" y="1179153"/>
            <a:ext cx="11062254" cy="44996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Main accomplishment:</a:t>
            </a:r>
          </a:p>
          <a:p>
            <a:pPr marL="742950" lvl="1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GLASS - unique software installed in the data and product nodes to make GNSS data &amp; products available in harmonized way</a:t>
            </a:r>
            <a:endParaRPr lang="en-US" sz="2000" b="1" dirty="0">
              <a:cs typeface="Calibri"/>
            </a:endParaRPr>
          </a:p>
          <a:p>
            <a:pPr marL="742950" lvl="1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ea typeface="Calibri"/>
                <a:cs typeface="Calibri"/>
              </a:rPr>
              <a:t>Monitoring tools </a:t>
            </a:r>
            <a:endParaRPr lang="en-US" sz="2000" b="1" dirty="0"/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Weakest Point (apart from funding):</a:t>
            </a:r>
            <a:endParaRPr lang="en-US" sz="2000" b="1" dirty="0">
              <a:cs typeface="Calibri"/>
            </a:endParaRPr>
          </a:p>
          <a:p>
            <a:pPr marL="742950" lvl="1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GLASS – because it is new and needs to be continuously improved</a:t>
            </a:r>
            <a:endParaRPr lang="en-US" sz="2000" b="1" dirty="0">
              <a:cs typeface="Calibri"/>
            </a:endParaRPr>
          </a:p>
          <a:p>
            <a:pPr marL="742950" lvl="1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ea typeface="Calibri" panose="020F0502020204030204"/>
                <a:cs typeface="Calibri" panose="020F0502020204030204"/>
              </a:rPr>
              <a:t>Data Management. Due to the Human Resources need to respond to the monitoring alerts</a:t>
            </a:r>
          </a:p>
          <a:p>
            <a:pPr marL="742950" lvl="1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2000" b="1" dirty="0">
              <a:ea typeface="Calibri" panose="020F0502020204030204"/>
              <a:cs typeface="Calibri" panose="020F0502020204030204"/>
            </a:endParaRP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Plans for future:</a:t>
            </a:r>
          </a:p>
          <a:p>
            <a:pPr marL="742950" lvl="1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Make available High-Rate data (1 sec)</a:t>
            </a:r>
            <a:endParaRPr lang="en-US" sz="2000" b="1" dirty="0">
              <a:cs typeface="Calibri"/>
            </a:endParaRPr>
          </a:p>
          <a:p>
            <a:pPr marL="742950" lvl="1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Near real-time processing of the data</a:t>
            </a:r>
            <a:endParaRPr lang="en-US" sz="2000" b="1" dirty="0">
              <a:cs typeface="Calibri"/>
            </a:endParaRPr>
          </a:p>
          <a:p>
            <a:pPr marL="742950" lvl="1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Real-time data (need more resources and more partners)</a:t>
            </a:r>
            <a:endParaRPr lang="en-US" sz="2000" b="1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257742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OS_Presentation_template_2023_july" id="{49BA37EF-9699-E040-9EB7-F0FF2F546B67}" vid="{636534C0-F136-A541-A717-E0CCC80CE2A4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</TotalTime>
  <Words>1039</Words>
  <Application>Microsoft Macintosh PowerPoint</Application>
  <PresentationFormat>Widescreen</PresentationFormat>
  <Paragraphs>123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Courier New</vt:lpstr>
      <vt:lpstr>Open Sans</vt:lpstr>
      <vt:lpstr>Tema di Office</vt:lpstr>
      <vt:lpstr>GNSS Data &amp; Products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Rui Fernandes</cp:lastModifiedBy>
  <cp:revision>4</cp:revision>
  <dcterms:created xsi:type="dcterms:W3CDTF">2021-05-05T12:54:12Z</dcterms:created>
  <dcterms:modified xsi:type="dcterms:W3CDTF">2024-03-10T22:05:33Z</dcterms:modified>
</cp:coreProperties>
</file>