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166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7514">
          <p15:clr>
            <a:srgbClr val="A4A3A4"/>
          </p15:clr>
        </p15:guide>
        <p15:guide id="5" pos="6630">
          <p15:clr>
            <a:srgbClr val="A4A3A4"/>
          </p15:clr>
        </p15:guide>
        <p15:guide id="6" pos="3545">
          <p15:clr>
            <a:srgbClr val="A4A3A4"/>
          </p15:clr>
        </p15:guide>
        <p15:guide id="7" pos="3953">
          <p15:clr>
            <a:srgbClr val="A4A3A4"/>
          </p15:clr>
        </p15:guide>
        <p15:guide id="8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2" roundtripDataSignature="AMtx7mj9T0/EpGt3i51YyyMWqh9Fs3EI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6"/>
        <p:guide pos="346" orient="horz"/>
        <p:guide pos="3997" orient="horz"/>
        <p:guide pos="7514"/>
        <p:guide pos="6630"/>
        <p:guide pos="3545"/>
        <p:guide pos="3953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.fntdata"/><Relationship Id="rId6" Type="http://schemas.openxmlformats.org/officeDocument/2006/relationships/slide" Target="slides/slide1.xml"/><Relationship Id="rId18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contenuto">
  <p:cSld name="1_Titolo e contenuto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831850" y="7953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831850" y="3829610"/>
            <a:ext cx="10515600" cy="2233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b="1" i="0" sz="4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reactive.infp.ro/" TargetMode="External"/><Relationship Id="rId4" Type="http://schemas.openxmlformats.org/officeDocument/2006/relationships/hyperlink" Target="https://geosymposium.org/" TargetMode="External"/><Relationship Id="rId5" Type="http://schemas.openxmlformats.org/officeDocument/2006/relationships/image" Target="../media/image14.jpg"/><Relationship Id="rId6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11.jp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4000"/>
              <a:buFont typeface="Calibri"/>
              <a:buNone/>
            </a:pPr>
            <a:r>
              <a:rPr lang="en-GB" sz="40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NFO-TCS</a:t>
            </a:r>
            <a:r>
              <a:rPr lang="en-GB" sz="32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 - EPOS Days </a:t>
            </a:r>
            <a:endParaRPr sz="3200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Carattere, cerchio, Elementi grafici, logo&#10;&#10;Descrizione generata automaticamente" id="59" name="Google Shape;5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21800" y="3429000"/>
            <a:ext cx="2692400" cy="26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/>
          <p:nvPr/>
        </p:nvSpPr>
        <p:spPr>
          <a:xfrm>
            <a:off x="-1657886" y="127687"/>
            <a:ext cx="117840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TCS Communication and Dissemination (1/1)</a:t>
            </a:r>
            <a:endParaRPr>
              <a:solidFill>
                <a:srgbClr val="385623"/>
              </a:solidFill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1052186" y="-1019944"/>
            <a:ext cx="1059701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Max.1 slide, minimum font 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Summary of MYCA activities in 2023 and plans for the near future.</a:t>
            </a:r>
            <a:endParaRPr/>
          </a:p>
        </p:txBody>
      </p:sp>
      <p:sp>
        <p:nvSpPr>
          <p:cNvPr id="201" name="Google Shape;201;p10"/>
          <p:cNvSpPr txBox="1"/>
          <p:nvPr/>
        </p:nvSpPr>
        <p:spPr>
          <a:xfrm>
            <a:off x="92671" y="678508"/>
            <a:ext cx="11784000" cy="52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Dissemination and communication activities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Communication TCS activities within the EPOS community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Increasing EPOS visibility within diverse communities via institutional social media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Participation EPOS Communication TCS meetings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Interaction with EPOS communication team about EPOS website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Updating the TCS-specific minisite and NFO TCS leaflet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Workshops organization (Italy, Romania)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5A00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Dissemination of EPOS infrastructure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80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REactive project launch conference, March 2023  (</a:t>
            </a:r>
            <a:r>
              <a:rPr lang="en-GB" sz="1600" u="sng">
                <a:latin typeface="Calibri"/>
                <a:ea typeface="Calibri"/>
                <a:cs typeface="Calibri"/>
                <a:sym typeface="Calibri"/>
                <a:hlinkClick r:id="rId3"/>
              </a:rPr>
              <a:t>www.reactive.infp.ro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, universities and private companies)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80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aseline="30000" lang="en-GB" sz="160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 edition of the Geoscience International Symposium, Bucharest, November 2023, (scientists, university representatives, private companies, </a:t>
            </a:r>
            <a:r>
              <a:rPr lang="en-GB" sz="1600" u="sng">
                <a:latin typeface="Calibri"/>
                <a:ea typeface="Calibri"/>
                <a:cs typeface="Calibri"/>
                <a:sym typeface="Calibri"/>
                <a:hlinkClick r:id="rId4"/>
              </a:rPr>
              <a:t>https://geosymposium.org/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285750" lvl="0" marL="285750" marR="0" rtl="0" algn="l">
              <a:spcBef>
                <a:spcPts val="8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b="1" i="0" lang="en-GB" sz="1800">
                <a:latin typeface="Calibri"/>
                <a:ea typeface="Calibri"/>
                <a:cs typeface="Calibri"/>
                <a:sym typeface="Calibri"/>
              </a:rPr>
              <a:t>EPOS Data Portal Webinar 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through institutional media channels [more than 180 participants (50%) were from Romania]</a:t>
            </a:r>
            <a:endParaRPr/>
          </a:p>
          <a:p>
            <a:pPr indent="0" lvl="0" marL="0" marR="0" rtl="0" algn="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-GB" sz="1800">
                <a:latin typeface="Calibri"/>
                <a:ea typeface="Calibri"/>
                <a:cs typeface="Calibri"/>
                <a:sym typeface="Calibri"/>
              </a:rPr>
              <a:t>Future acts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0" lang="en-GB" sz="1600">
                <a:latin typeface="Calibri"/>
                <a:ea typeface="Calibri"/>
                <a:cs typeface="Calibri"/>
                <a:sym typeface="Calibri"/>
              </a:rPr>
              <a:t>Expand </a:t>
            </a:r>
            <a:r>
              <a:rPr b="1" i="0" lang="en-GB" sz="1600">
                <a:latin typeface="Calibri"/>
                <a:ea typeface="Calibri"/>
                <a:cs typeface="Calibri"/>
                <a:sym typeface="Calibri"/>
              </a:rPr>
              <a:t>outreach</a:t>
            </a:r>
            <a:r>
              <a:rPr i="0" lang="en-GB" sz="1600">
                <a:latin typeface="Calibri"/>
                <a:ea typeface="Calibri"/>
                <a:cs typeface="Calibri"/>
                <a:sym typeface="Calibri"/>
              </a:rPr>
              <a:t> within universities via t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raining sessions dedicated to EPOS presentation</a:t>
            </a:r>
            <a:endParaRPr/>
          </a:p>
          <a:p>
            <a:pPr indent="0" lvl="0" marL="0" marR="0" rtl="0" algn="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-GB" sz="1600">
                <a:latin typeface="Calibri"/>
                <a:ea typeface="Calibri"/>
                <a:cs typeface="Calibri"/>
                <a:sym typeface="Calibri"/>
              </a:rPr>
              <a:t>Disseminate NFO knowledge </a:t>
            </a:r>
            <a:r>
              <a:rPr i="0" lang="en-GB" sz="1600">
                <a:latin typeface="Calibri"/>
                <a:ea typeface="Calibri"/>
                <a:cs typeface="Calibri"/>
                <a:sym typeface="Calibri"/>
              </a:rPr>
              <a:t>through educational materials</a:t>
            </a:r>
            <a:endParaRPr/>
          </a:p>
          <a:p>
            <a:pPr indent="0" lvl="0" marL="0" marR="0" rtl="0" algn="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Training programs </a:t>
            </a:r>
            <a:r>
              <a:rPr i="0" lang="en-GB" sz="1600">
                <a:latin typeface="Calibri"/>
                <a:ea typeface="Calibri"/>
                <a:cs typeface="Calibri"/>
                <a:sym typeface="Calibri"/>
              </a:rPr>
              <a:t>for researchers and various stakeholders 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to familiarize them with </a:t>
            </a:r>
            <a:r>
              <a:rPr b="1" lang="en-GB" sz="1600">
                <a:latin typeface="Calibri"/>
                <a:ea typeface="Calibri"/>
                <a:cs typeface="Calibri"/>
                <a:sym typeface="Calibri"/>
              </a:rPr>
              <a:t>EPOS tools </a:t>
            </a:r>
            <a:endParaRPr/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5">
            <a:alphaModFix/>
          </a:blip>
          <a:srcRect b="0" l="11203" r="6807" t="0"/>
          <a:stretch/>
        </p:blipFill>
        <p:spPr>
          <a:xfrm>
            <a:off x="7335122" y="196951"/>
            <a:ext cx="4850324" cy="272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6">
            <a:alphaModFix/>
          </a:blip>
          <a:srcRect b="0" l="0" r="10434" t="0"/>
          <a:stretch/>
        </p:blipFill>
        <p:spPr>
          <a:xfrm>
            <a:off x="129993" y="4594902"/>
            <a:ext cx="3439268" cy="193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0" y="6037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The EPOS operational phase: TCS findings (1/1) </a:t>
            </a:r>
            <a:endParaRPr>
              <a:solidFill>
                <a:srgbClr val="385623"/>
              </a:solidFill>
            </a:endParaRPr>
          </a:p>
        </p:txBody>
      </p:sp>
      <p:pic>
        <p:nvPicPr>
          <p:cNvPr id="210" name="Google Shape;210;p11"/>
          <p:cNvPicPr preferRelativeResize="0"/>
          <p:nvPr/>
        </p:nvPicPr>
        <p:blipFill rotWithShape="1">
          <a:blip r:embed="rId3">
            <a:alphaModFix amt="31000"/>
          </a:blip>
          <a:srcRect b="0" l="0" r="0" t="0"/>
          <a:stretch/>
        </p:blipFill>
        <p:spPr>
          <a:xfrm>
            <a:off x="241884" y="5850514"/>
            <a:ext cx="6037881" cy="61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 b="7750" l="-1" r="22794" t="15040"/>
          <a:stretch/>
        </p:blipFill>
        <p:spPr>
          <a:xfrm>
            <a:off x="94197" y="940114"/>
            <a:ext cx="8429870" cy="474196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 txBox="1"/>
          <p:nvPr/>
        </p:nvSpPr>
        <p:spPr>
          <a:xfrm>
            <a:off x="5882714" y="816444"/>
            <a:ext cx="6095999" cy="5034070"/>
          </a:xfrm>
          <a:prstGeom prst="rect">
            <a:avLst/>
          </a:prstGeom>
          <a:solidFill>
            <a:srgbClr val="BFBFBF">
              <a:alpha val="9686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Strength points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0094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EPOS Data Portal provides an additional entry point for NFO data and products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0094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Discovery of NFO data and products portfolio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0094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Data download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0094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Time series visualization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Opportunities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0094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Connecting data to CREW for EEW performance evaluation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0094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Use of AI for seismic catalog enhancement (ICS-D)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0094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Multidisciplinary time series comparison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0094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A0094"/>
                </a:solidFill>
                <a:latin typeface="Open Sans"/>
                <a:ea typeface="Open Sans"/>
                <a:cs typeface="Open Sans"/>
                <a:sym typeface="Open Sans"/>
              </a:rPr>
              <a:t>Enlarge DDSS portfolio</a:t>
            </a:r>
            <a:endParaRPr/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37360" y="2705286"/>
            <a:ext cx="2421696" cy="78968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800474" y="-1136430"/>
            <a:ext cx="109585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Max.1 slide, minimum font 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TCS comments regarding e.g. impact of the EPOS Data Portal launch, met/unmet expectations, recommendations, …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Remarks</a:t>
            </a:r>
            <a:endParaRPr b="1" sz="2400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 amt="31000"/>
          </a:blip>
          <a:srcRect b="0" l="0" r="0" t="0"/>
          <a:stretch/>
        </p:blipFill>
        <p:spPr>
          <a:xfrm>
            <a:off x="1939332" y="5680033"/>
            <a:ext cx="8042868" cy="81968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761147" y="2157818"/>
            <a:ext cx="7576800" cy="24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One key goal in the near future is to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grow the community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by opening up as much as possible to new infrastructure on the European (and global) territory,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writing projects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together but also trying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to align DDSS offerings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as much as possible among all NFOs.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We believe that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EPOS future lies in the availability of data and scientific products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pic>
        <p:nvPicPr>
          <p:cNvPr descr="Immagine che contiene Carattere, cerchio, Elementi grafici, logo&#10;&#10;Descrizione generata automaticamente" id="222" name="Google Shape;222;p12"/>
          <p:cNvPicPr preferRelativeResize="0"/>
          <p:nvPr/>
        </p:nvPicPr>
        <p:blipFill rotWithShape="1">
          <a:blip r:embed="rId4">
            <a:alphaModFix amt="51000"/>
          </a:blip>
          <a:srcRect b="0" l="0" r="0" t="0"/>
          <a:stretch/>
        </p:blipFill>
        <p:spPr>
          <a:xfrm>
            <a:off x="8677469" y="1848885"/>
            <a:ext cx="2753384" cy="275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/>
        </p:nvSpPr>
        <p:spPr>
          <a:xfrm>
            <a:off x="0" y="661163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TCS Participants attending the EPOS Days and role in the TCS</a:t>
            </a:r>
            <a:endParaRPr>
              <a:solidFill>
                <a:srgbClr val="385623"/>
              </a:solidFill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814562" y="1997839"/>
            <a:ext cx="63213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Lauro Chiaraluce – Chair Executive Committee (Italy)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Alexandru Marmureanu – Chair Service Committee (Romania)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Oliviu Jianu – IT group (Romania)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Luca Elia – IT group (Italy)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Ivano Matiddi – IT group (Italy)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Gaetano Festa – Chair NFO Board (Italy)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Antonio Scala – TNA proxy (Italy)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Mihaela Dragan – Dissemination office (Romania)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Arianna Cuius – Early career scientist (Italy)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Stanka Šebela - Member of NFO Observer (Slovenia)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Magdalena Aljančič - Member of NFO Observer (Slovenia)</a:t>
            </a:r>
            <a:endParaRPr/>
          </a:p>
        </p:txBody>
      </p:sp>
      <p:pic>
        <p:nvPicPr>
          <p:cNvPr descr="Immagine che contiene Carattere, cerchio, Elementi grafici, logo&#10;&#10;Descrizione generata automaticamente" id="67" name="Google Shape;67;p2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7179013" y="1365272"/>
            <a:ext cx="3893766" cy="3893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/>
          <p:nvPr/>
        </p:nvSpPr>
        <p:spPr>
          <a:xfrm>
            <a:off x="453878" y="-33066"/>
            <a:ext cx="1178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Scientific area</a:t>
            </a:r>
            <a:endParaRPr>
              <a:solidFill>
                <a:srgbClr val="385623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  Toward a better understanding of the multi-scale, physical/chemical processes responsible for the earthquakes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" name="Google Shape;73;p3"/>
          <p:cNvGrpSpPr/>
          <p:nvPr/>
        </p:nvGrpSpPr>
        <p:grpSpPr>
          <a:xfrm>
            <a:off x="2074565" y="1022139"/>
            <a:ext cx="8042869" cy="4813721"/>
            <a:chOff x="1415400" y="649222"/>
            <a:chExt cx="9052221" cy="5286881"/>
          </a:xfrm>
        </p:grpSpPr>
        <p:pic>
          <p:nvPicPr>
            <p:cNvPr descr="Immagine che contiene mappa&#10;&#10;Descrizione generata automaticamente" id="74" name="Google Shape;74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15400" y="649222"/>
              <a:ext cx="9052221" cy="52868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3"/>
            <p:cNvGrpSpPr/>
            <p:nvPr/>
          </p:nvGrpSpPr>
          <p:grpSpPr>
            <a:xfrm>
              <a:off x="4408237" y="1755836"/>
              <a:ext cx="4804776" cy="2275636"/>
              <a:chOff x="4408237" y="1755836"/>
              <a:chExt cx="4804776" cy="2275636"/>
            </a:xfrm>
          </p:grpSpPr>
          <p:pic>
            <p:nvPicPr>
              <p:cNvPr descr="Immagine che contiene Carattere, cerchio, Elementi grafici, logo&#10;&#10;Descrizione generata automaticamente" id="76" name="Google Shape;76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284591" y="2997937"/>
                <a:ext cx="183253" cy="183253"/>
              </a:xfrm>
              <a:prstGeom prst="rect">
                <a:avLst/>
              </a:prstGeom>
              <a:solidFill>
                <a:srgbClr val="FF7E79"/>
              </a:solidFill>
              <a:ln>
                <a:noFill/>
              </a:ln>
            </p:spPr>
          </p:pic>
          <p:pic>
            <p:nvPicPr>
              <p:cNvPr descr="Immagine che contiene Carattere, cerchio, Elementi grafici, logo&#10;&#10;Descrizione generata automaticamente" id="77" name="Google Shape;77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377652" y="3586355"/>
                <a:ext cx="186647" cy="186647"/>
              </a:xfrm>
              <a:prstGeom prst="rect">
                <a:avLst/>
              </a:prstGeom>
              <a:solidFill>
                <a:srgbClr val="FF7E79"/>
              </a:solidFill>
              <a:ln>
                <a:noFill/>
              </a:ln>
            </p:spPr>
          </p:pic>
          <p:pic>
            <p:nvPicPr>
              <p:cNvPr descr="Immagine che contiene Carattere, cerchio, Elementi grafici, logo&#10;&#10;Descrizione generata automaticamente" id="78" name="Google Shape;78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745117" y="2611482"/>
                <a:ext cx="215444" cy="215444"/>
              </a:xfrm>
              <a:prstGeom prst="rect">
                <a:avLst/>
              </a:prstGeom>
              <a:solidFill>
                <a:srgbClr val="FF7E79"/>
              </a:solidFill>
              <a:ln>
                <a:noFill/>
              </a:ln>
            </p:spPr>
          </p:pic>
          <p:pic>
            <p:nvPicPr>
              <p:cNvPr descr="Immagine che contiene Carattere, cerchio, Elementi grafici, logo&#10;&#10;Descrizione generata automaticamente" id="79" name="Google Shape;79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238142" y="3105659"/>
                <a:ext cx="215445" cy="215445"/>
              </a:xfrm>
              <a:prstGeom prst="rect">
                <a:avLst/>
              </a:prstGeom>
              <a:solidFill>
                <a:srgbClr val="FF7E79"/>
              </a:solidFill>
              <a:ln>
                <a:noFill/>
              </a:ln>
            </p:spPr>
          </p:pic>
          <p:pic>
            <p:nvPicPr>
              <p:cNvPr descr="Immagine che contiene Carattere, cerchio, Elementi grafici, logo&#10;&#10;Descrizione generata automaticamente" id="80" name="Google Shape;80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797800" y="2075937"/>
                <a:ext cx="215444" cy="215444"/>
              </a:xfrm>
              <a:prstGeom prst="rect">
                <a:avLst/>
              </a:prstGeom>
              <a:solidFill>
                <a:srgbClr val="8DA9DB"/>
              </a:solidFill>
              <a:ln>
                <a:noFill/>
              </a:ln>
            </p:spPr>
          </p:pic>
          <p:pic>
            <p:nvPicPr>
              <p:cNvPr descr="Immagine che contiene Carattere, cerchio, Elementi grafici, logo&#10;&#10;Descrizione generata automaticamente" id="81" name="Google Shape;81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118465" y="2151092"/>
                <a:ext cx="186804" cy="186804"/>
              </a:xfrm>
              <a:prstGeom prst="rect">
                <a:avLst/>
              </a:prstGeom>
              <a:solidFill>
                <a:srgbClr val="8DA9DB"/>
              </a:solidFill>
              <a:ln>
                <a:noFill/>
              </a:ln>
            </p:spPr>
          </p:pic>
          <p:pic>
            <p:nvPicPr>
              <p:cNvPr descr="Immagine che contiene Carattere, cerchio, Elementi grafici, logo&#10;&#10;Descrizione generata automaticamente" id="82" name="Google Shape;82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055426" y="2029050"/>
                <a:ext cx="215444" cy="215444"/>
              </a:xfrm>
              <a:prstGeom prst="rect">
                <a:avLst/>
              </a:prstGeom>
              <a:solidFill>
                <a:srgbClr val="FF7E79"/>
              </a:solidFill>
              <a:ln>
                <a:noFill/>
              </a:ln>
            </p:spPr>
          </p:pic>
          <p:pic>
            <p:nvPicPr>
              <p:cNvPr descr="Immagine che contiene Carattere, cerchio, Elementi grafici, logo&#10;&#10;Descrizione generata automaticamente" id="83" name="Google Shape;83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681214" y="2023555"/>
                <a:ext cx="189056" cy="189056"/>
              </a:xfrm>
              <a:prstGeom prst="rect">
                <a:avLst/>
              </a:prstGeom>
              <a:solidFill>
                <a:srgbClr val="FF7E79"/>
              </a:solidFill>
              <a:ln>
                <a:noFill/>
              </a:ln>
            </p:spPr>
          </p:pic>
          <p:sp>
            <p:nvSpPr>
              <p:cNvPr id="84" name="Google Shape;84;p3"/>
              <p:cNvSpPr txBox="1"/>
              <p:nvPr/>
            </p:nvSpPr>
            <p:spPr>
              <a:xfrm>
                <a:off x="8545844" y="3079009"/>
                <a:ext cx="667169" cy="21544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0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MARMARA</a:t>
                </a:r>
                <a:endParaRPr/>
              </a:p>
            </p:txBody>
          </p:sp>
          <p:sp>
            <p:nvSpPr>
              <p:cNvPr id="85" name="Google Shape;85;p3"/>
              <p:cNvSpPr txBox="1"/>
              <p:nvPr/>
            </p:nvSpPr>
            <p:spPr>
              <a:xfrm>
                <a:off x="7508646" y="3816028"/>
                <a:ext cx="575799" cy="21544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0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CORINTH</a:t>
                </a:r>
                <a:endParaRPr/>
              </a:p>
            </p:txBody>
          </p:sp>
          <p:sp>
            <p:nvSpPr>
              <p:cNvPr id="86" name="Google Shape;86;p3"/>
              <p:cNvSpPr txBox="1"/>
              <p:nvPr/>
            </p:nvSpPr>
            <p:spPr>
              <a:xfrm>
                <a:off x="7822315" y="2256841"/>
                <a:ext cx="599844" cy="21544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0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VRANCEA</a:t>
                </a:r>
                <a:endParaRPr/>
              </a:p>
            </p:txBody>
          </p:sp>
          <p:sp>
            <p:nvSpPr>
              <p:cNvPr id="87" name="Google Shape;87;p3"/>
              <p:cNvSpPr txBox="1"/>
              <p:nvPr/>
            </p:nvSpPr>
            <p:spPr>
              <a:xfrm>
                <a:off x="5685197" y="3408019"/>
                <a:ext cx="508473" cy="21544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0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IRPINIA</a:t>
                </a:r>
                <a:endParaRPr/>
              </a:p>
            </p:txBody>
          </p:sp>
          <p:sp>
            <p:nvSpPr>
              <p:cNvPr id="88" name="Google Shape;88;p3"/>
              <p:cNvSpPr txBox="1"/>
              <p:nvPr/>
            </p:nvSpPr>
            <p:spPr>
              <a:xfrm>
                <a:off x="5077313" y="2626869"/>
                <a:ext cx="494046" cy="21544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0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TABOO</a:t>
                </a:r>
                <a:endParaRPr/>
              </a:p>
            </p:txBody>
          </p:sp>
          <p:sp>
            <p:nvSpPr>
              <p:cNvPr id="89" name="Google Shape;89;p3"/>
              <p:cNvSpPr txBox="1"/>
              <p:nvPr/>
            </p:nvSpPr>
            <p:spPr>
              <a:xfrm>
                <a:off x="4408237" y="2112439"/>
                <a:ext cx="489236" cy="21544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0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VALAIS</a:t>
                </a:r>
                <a:endParaRPr/>
              </a:p>
            </p:txBody>
          </p:sp>
          <p:sp>
            <p:nvSpPr>
              <p:cNvPr id="90" name="Google Shape;90;p3"/>
              <p:cNvSpPr txBox="1"/>
              <p:nvPr/>
            </p:nvSpPr>
            <p:spPr>
              <a:xfrm>
                <a:off x="5674876" y="1755836"/>
                <a:ext cx="457176" cy="21544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0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NITRO</a:t>
                </a:r>
                <a:endParaRPr/>
              </a:p>
            </p:txBody>
          </p:sp>
          <p:sp>
            <p:nvSpPr>
              <p:cNvPr id="91" name="Google Shape;91;p3"/>
              <p:cNvSpPr txBox="1"/>
              <p:nvPr/>
            </p:nvSpPr>
            <p:spPr>
              <a:xfrm>
                <a:off x="6456802" y="2008512"/>
                <a:ext cx="460382" cy="21544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0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KARST</a:t>
                </a:r>
                <a:endParaRPr/>
              </a:p>
            </p:txBody>
          </p:sp>
        </p:grpSp>
      </p:grpSp>
      <p:sp>
        <p:nvSpPr>
          <p:cNvPr id="92" name="Google Shape;92;p3"/>
          <p:cNvSpPr txBox="1"/>
          <p:nvPr/>
        </p:nvSpPr>
        <p:spPr>
          <a:xfrm>
            <a:off x="104903" y="812791"/>
            <a:ext cx="2559900" cy="5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When studying earthquakes we consider phenomena intersecting different research fields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To this end we settled modern and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multidisciplinary infrastructures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near active faults in different tectonic contexts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The collection of raw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 high-resolution data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at dense networks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allow the generation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innovative scientific products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9887875" y="787391"/>
            <a:ext cx="2222100" cy="56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FRIDGE</a:t>
            </a:r>
            <a:r>
              <a:rPr lang="en-GB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- Federated </a:t>
            </a:r>
            <a:r>
              <a:rPr b="1" lang="en-GB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data gateway </a:t>
            </a:r>
            <a:r>
              <a:rPr lang="en-GB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for sharing multidisciplinary data and scientific products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8006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We develop tools for scientific analysis, target-oriented alert systems and decision modules for risk mitigation actions</a:t>
            </a:r>
            <a:r>
              <a:rPr lang="en-GB" sz="18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8006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CREW </a:t>
            </a:r>
            <a:r>
              <a:rPr lang="en-GB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– testing centre for earthquake </a:t>
            </a:r>
            <a:r>
              <a:rPr b="1" lang="en-GB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early warning systems </a:t>
            </a:r>
            <a:r>
              <a:rPr lang="en-GB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comparison on benchmarked datasets</a:t>
            </a:r>
            <a:endParaRPr/>
          </a:p>
        </p:txBody>
      </p:sp>
      <p:sp>
        <p:nvSpPr>
          <p:cNvPr id="94" name="Google Shape;94;p3"/>
          <p:cNvSpPr txBox="1"/>
          <p:nvPr/>
        </p:nvSpPr>
        <p:spPr>
          <a:xfrm>
            <a:off x="55950" y="6224530"/>
            <a:ext cx="121819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Connections: </a:t>
            </a:r>
            <a:r>
              <a:rPr lang="en-GB" sz="18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Seismology</a:t>
            </a:r>
            <a:r>
              <a:rPr lang="en-GB" sz="18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Geodesy</a:t>
            </a:r>
            <a:r>
              <a:rPr lang="en-GB" sz="18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Satellite</a:t>
            </a:r>
            <a:r>
              <a:rPr lang="en-GB" sz="18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Anthropogenic Hazard </a:t>
            </a:r>
            <a:r>
              <a:rPr lang="en-GB" sz="18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Volcanology</a:t>
            </a:r>
            <a:endParaRPr/>
          </a:p>
        </p:txBody>
      </p:sp>
      <p:pic>
        <p:nvPicPr>
          <p:cNvPr id="95" name="Google Shape;9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6274" y="5907967"/>
            <a:ext cx="438152" cy="43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68313" y="5888045"/>
            <a:ext cx="458074" cy="4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23278" y="5898006"/>
            <a:ext cx="458074" cy="4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71731" y="5907967"/>
            <a:ext cx="458074" cy="45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cerchio, design, illustrazione&#10;&#10;Descrizione generata automaticamente" id="99" name="Google Shape;99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07454" y="5905893"/>
            <a:ext cx="381199" cy="38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/>
        </p:nvSpPr>
        <p:spPr>
          <a:xfrm>
            <a:off x="353913" y="120594"/>
            <a:ext cx="117840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Services in operation on the EPOS Data Portal</a:t>
            </a:r>
            <a:endParaRPr>
              <a:solidFill>
                <a:srgbClr val="385623"/>
              </a:solidFill>
            </a:endParaRPr>
          </a:p>
        </p:txBody>
      </p:sp>
      <p:pic>
        <p:nvPicPr>
          <p:cNvPr descr="Immagine che contiene testo, schermata&#10;&#10;Descrizione generata automaticamente"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039" y="735435"/>
            <a:ext cx="11172334" cy="57711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 txBox="1"/>
          <p:nvPr/>
        </p:nvSpPr>
        <p:spPr>
          <a:xfrm>
            <a:off x="7560477" y="6123646"/>
            <a:ext cx="45775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http://creativecommons.org/licenses/by/4.0/</a:t>
            </a:r>
            <a:endParaRPr/>
          </a:p>
        </p:txBody>
      </p:sp>
      <p:pic>
        <p:nvPicPr>
          <p:cNvPr descr="Immagine che contiene Policromia, cerchio, Elementi grafici, diagramma&#10;&#10;Descrizione generata automaticamente" id="107" name="Google Shape;10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19572" y="48546"/>
            <a:ext cx="1718413" cy="149352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108" name="Google Shape;108;p4"/>
          <p:cNvSpPr txBox="1"/>
          <p:nvPr/>
        </p:nvSpPr>
        <p:spPr>
          <a:xfrm>
            <a:off x="11223514" y="313773"/>
            <a:ext cx="6463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GEOKEM</a:t>
            </a:r>
            <a:endParaRPr/>
          </a:p>
        </p:txBody>
      </p:sp>
      <p:sp>
        <p:nvSpPr>
          <p:cNvPr id="109" name="Google Shape;109;p4"/>
          <p:cNvSpPr txBox="1"/>
          <p:nvPr/>
        </p:nvSpPr>
        <p:spPr>
          <a:xfrm>
            <a:off x="11144581" y="1046037"/>
            <a:ext cx="50366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SEISM</a:t>
            </a:r>
            <a:endParaRPr/>
          </a:p>
        </p:txBody>
      </p:sp>
      <p:sp>
        <p:nvSpPr>
          <p:cNvPr id="110" name="Google Shape;110;p4"/>
          <p:cNvSpPr txBox="1"/>
          <p:nvPr/>
        </p:nvSpPr>
        <p:spPr>
          <a:xfrm>
            <a:off x="10705886" y="186592"/>
            <a:ext cx="55175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GEODE</a:t>
            </a:r>
            <a:endParaRPr/>
          </a:p>
        </p:txBody>
      </p:sp>
      <p:sp>
        <p:nvSpPr>
          <p:cNvPr id="111" name="Google Shape;111;p4"/>
          <p:cNvSpPr txBox="1"/>
          <p:nvPr/>
        </p:nvSpPr>
        <p:spPr>
          <a:xfrm>
            <a:off x="10553099" y="672195"/>
            <a:ext cx="67518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GEOPHYS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/>
          <p:nvPr/>
        </p:nvSpPr>
        <p:spPr>
          <a:xfrm>
            <a:off x="233756" y="105377"/>
            <a:ext cx="117840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TCS Governance  (1/3) </a:t>
            </a:r>
            <a:endParaRPr>
              <a:solidFill>
                <a:srgbClr val="385623"/>
              </a:solidFill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 amt="31000"/>
          </a:blip>
          <a:srcRect b="0" l="0" r="0" t="0"/>
          <a:stretch/>
        </p:blipFill>
        <p:spPr>
          <a:xfrm>
            <a:off x="2842352" y="6105761"/>
            <a:ext cx="4561901" cy="464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5"/>
          <p:cNvGrpSpPr/>
          <p:nvPr/>
        </p:nvGrpSpPr>
        <p:grpSpPr>
          <a:xfrm>
            <a:off x="412259" y="643354"/>
            <a:ext cx="8891537" cy="5406078"/>
            <a:chOff x="412259" y="643354"/>
            <a:chExt cx="8891537" cy="5406078"/>
          </a:xfrm>
        </p:grpSpPr>
        <p:sp>
          <p:nvSpPr>
            <p:cNvPr id="119" name="Google Shape;119;p5"/>
            <p:cNvSpPr/>
            <p:nvPr/>
          </p:nvSpPr>
          <p:spPr>
            <a:xfrm>
              <a:off x="2990395" y="1866895"/>
              <a:ext cx="3464174" cy="358455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-15999" r="-15998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412259" y="643354"/>
              <a:ext cx="1607157" cy="1607157"/>
            </a:xfrm>
            <a:custGeom>
              <a:rect b="b" l="l" r="r" t="t"/>
              <a:pathLst>
                <a:path extrusionOk="0" h="1607157" w="1607157">
                  <a:moveTo>
                    <a:pt x="0" y="803579"/>
                  </a:moveTo>
                  <a:cubicBezTo>
                    <a:pt x="0" y="359775"/>
                    <a:pt x="359775" y="0"/>
                    <a:pt x="803579" y="0"/>
                  </a:cubicBezTo>
                  <a:cubicBezTo>
                    <a:pt x="1247383" y="0"/>
                    <a:pt x="1607158" y="359775"/>
                    <a:pt x="1607158" y="803579"/>
                  </a:cubicBezTo>
                  <a:cubicBezTo>
                    <a:pt x="1607158" y="1247383"/>
                    <a:pt x="1247383" y="1607158"/>
                    <a:pt x="803579" y="1607158"/>
                  </a:cubicBezTo>
                  <a:cubicBezTo>
                    <a:pt x="359775" y="1607158"/>
                    <a:pt x="0" y="1247383"/>
                    <a:pt x="0" y="803579"/>
                  </a:cubicBezTo>
                  <a:close/>
                </a:path>
              </a:pathLst>
            </a:cu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54400" lIns="254400" spcFirstLastPara="1" rIns="254400" wrap="square" tIns="254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GB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ExCom</a:t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7696639" y="1729735"/>
              <a:ext cx="1607157" cy="1607157"/>
            </a:xfrm>
            <a:custGeom>
              <a:rect b="b" l="l" r="r" t="t"/>
              <a:pathLst>
                <a:path extrusionOk="0" h="1607157" w="1607157">
                  <a:moveTo>
                    <a:pt x="0" y="803579"/>
                  </a:moveTo>
                  <a:cubicBezTo>
                    <a:pt x="0" y="359775"/>
                    <a:pt x="359775" y="0"/>
                    <a:pt x="803579" y="0"/>
                  </a:cubicBezTo>
                  <a:cubicBezTo>
                    <a:pt x="1247383" y="0"/>
                    <a:pt x="1607158" y="359775"/>
                    <a:pt x="1607158" y="803579"/>
                  </a:cubicBezTo>
                  <a:cubicBezTo>
                    <a:pt x="1607158" y="1247383"/>
                    <a:pt x="1247383" y="1607158"/>
                    <a:pt x="803579" y="1607158"/>
                  </a:cubicBezTo>
                  <a:cubicBezTo>
                    <a:pt x="359775" y="1607158"/>
                    <a:pt x="0" y="1247383"/>
                    <a:pt x="0" y="803579"/>
                  </a:cubicBezTo>
                  <a:close/>
                </a:path>
              </a:pathLst>
            </a:custGeom>
            <a:solidFill>
              <a:srgbClr val="54813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67725" lIns="267725" spcFirstLastPara="1" rIns="267725" wrap="square" tIns="267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GB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</a:t>
              </a:r>
              <a:endPara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7152903" y="4442275"/>
              <a:ext cx="1607157" cy="1607157"/>
            </a:xfrm>
            <a:custGeom>
              <a:rect b="b" l="l" r="r" t="t"/>
              <a:pathLst>
                <a:path extrusionOk="0" h="1607157" w="1607157">
                  <a:moveTo>
                    <a:pt x="0" y="803579"/>
                  </a:moveTo>
                  <a:cubicBezTo>
                    <a:pt x="0" y="359775"/>
                    <a:pt x="359775" y="0"/>
                    <a:pt x="803579" y="0"/>
                  </a:cubicBezTo>
                  <a:cubicBezTo>
                    <a:pt x="1247383" y="0"/>
                    <a:pt x="1607158" y="359775"/>
                    <a:pt x="1607158" y="803579"/>
                  </a:cubicBezTo>
                  <a:cubicBezTo>
                    <a:pt x="1607158" y="1247383"/>
                    <a:pt x="1247383" y="1607158"/>
                    <a:pt x="803579" y="1607158"/>
                  </a:cubicBezTo>
                  <a:cubicBezTo>
                    <a:pt x="359775" y="1607158"/>
                    <a:pt x="0" y="1247383"/>
                    <a:pt x="0" y="803579"/>
                  </a:cubicBezTo>
                  <a:close/>
                </a:path>
              </a:pathLst>
            </a:custGeom>
            <a:solidFill>
              <a:srgbClr val="FF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267725" lIns="267725" spcFirstLastPara="1" rIns="267725" wrap="square" tIns="267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GB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AdB</a:t>
              </a:r>
              <a:endPara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5"/>
          <p:cNvSpPr txBox="1"/>
          <p:nvPr/>
        </p:nvSpPr>
        <p:spPr>
          <a:xfrm>
            <a:off x="2112189" y="808567"/>
            <a:ext cx="5651757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Executive Committee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Supervision for implementation of the Work Programmes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L. Chiaraluce</a:t>
            </a: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(Chair), E. Sokos, G. Festa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1800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387772" y="2773787"/>
            <a:ext cx="3741012" cy="2954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Consortium Board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UNINA</a:t>
            </a: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(Chair, Info, IT)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INGV (Taboo, IT)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INFP (Vrancea, RO)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CNRS  (CRL, GR)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NOA - NKUA - UPAT (CRL, GR)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KOERI (Marmara, TR)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ETHZ (Valais, CH)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Observers</a:t>
            </a: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ZRC-SAZU (Slo-Karst, SLO)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OGS - UNITS (Nitro, IT</a:t>
            </a:r>
            <a:r>
              <a:rPr lang="en-GB" sz="1800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cxnSp>
        <p:nvCxnSpPr>
          <p:cNvPr id="125" name="Google Shape;125;p5"/>
          <p:cNvCxnSpPr/>
          <p:nvPr/>
        </p:nvCxnSpPr>
        <p:spPr>
          <a:xfrm>
            <a:off x="1858139" y="1923331"/>
            <a:ext cx="1330036" cy="907886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126" name="Google Shape;126;p5"/>
          <p:cNvCxnSpPr/>
          <p:nvPr/>
        </p:nvCxnSpPr>
        <p:spPr>
          <a:xfrm flipH="1" rot="10800000">
            <a:off x="6404825" y="2706873"/>
            <a:ext cx="1365786" cy="596654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127" name="Google Shape;127;p5"/>
          <p:cNvCxnSpPr/>
          <p:nvPr/>
        </p:nvCxnSpPr>
        <p:spPr>
          <a:xfrm>
            <a:off x="6173807" y="4586245"/>
            <a:ext cx="979096" cy="42067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28" name="Google Shape;128;p5"/>
          <p:cNvSpPr txBox="1"/>
          <p:nvPr/>
        </p:nvSpPr>
        <p:spPr>
          <a:xfrm>
            <a:off x="8118299" y="989351"/>
            <a:ext cx="39230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Service Committee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Provide a technical view on the services</a:t>
            </a:r>
            <a:endParaRPr/>
          </a:p>
        </p:txBody>
      </p:sp>
      <p:sp>
        <p:nvSpPr>
          <p:cNvPr id="129" name="Google Shape;129;p5"/>
          <p:cNvSpPr txBox="1"/>
          <p:nvPr/>
        </p:nvSpPr>
        <p:spPr>
          <a:xfrm>
            <a:off x="9509945" y="1708870"/>
            <a:ext cx="285652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A. Marmureanu </a:t>
            </a:r>
            <a:r>
              <a:rPr i="1" lang="en-GB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(Chair)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1 IT Person per NFO; core group NIEP, INGV, UNINA</a:t>
            </a:r>
            <a:endParaRPr/>
          </a:p>
        </p:txBody>
      </p:sp>
      <p:sp>
        <p:nvSpPr>
          <p:cNvPr id="130" name="Google Shape;130;p5"/>
          <p:cNvSpPr txBox="1"/>
          <p:nvPr/>
        </p:nvSpPr>
        <p:spPr>
          <a:xfrm>
            <a:off x="8094805" y="3829064"/>
            <a:ext cx="39230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Advisory Board: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Provide user perspective on the services</a:t>
            </a:r>
            <a:endParaRPr/>
          </a:p>
        </p:txBody>
      </p:sp>
      <p:sp>
        <p:nvSpPr>
          <p:cNvPr id="131" name="Google Shape;131;p5"/>
          <p:cNvSpPr txBox="1"/>
          <p:nvPr/>
        </p:nvSpPr>
        <p:spPr>
          <a:xfrm>
            <a:off x="8942391" y="4746312"/>
            <a:ext cx="309893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S. Ergintav </a:t>
            </a:r>
            <a:r>
              <a:rPr i="1" lang="en-GB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(Chair)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External people changing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each year</a:t>
            </a:r>
            <a:endParaRPr/>
          </a:p>
        </p:txBody>
      </p:sp>
      <p:sp>
        <p:nvSpPr>
          <p:cNvPr id="132" name="Google Shape;132;p5"/>
          <p:cNvSpPr txBox="1"/>
          <p:nvPr/>
        </p:nvSpPr>
        <p:spPr>
          <a:xfrm>
            <a:off x="1420809" y="-1054413"/>
            <a:ext cx="105970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Max.1 slide, minimum font 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Presentation of the TCS consortium (e.g. participants, governance structure, new members, activities of boards/committees)</a:t>
            </a:r>
            <a:endParaRPr/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0655" y="3342691"/>
            <a:ext cx="1636674" cy="79800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/>
          <p:nvPr/>
        </p:nvSpPr>
        <p:spPr>
          <a:xfrm>
            <a:off x="3281708" y="2262312"/>
            <a:ext cx="2949241" cy="789746"/>
          </a:xfrm>
          <a:prstGeom prst="bevel">
            <a:avLst>
              <a:gd fmla="val 12500" name="adj"/>
            </a:avLst>
          </a:prstGeom>
          <a:solidFill>
            <a:srgbClr val="7F6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3929641" y="2468336"/>
            <a:ext cx="16235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NFO Consortium</a:t>
            </a:r>
            <a:endParaRPr/>
          </a:p>
        </p:txBody>
      </p:sp>
      <p:pic>
        <p:nvPicPr>
          <p:cNvPr descr="Immagine che contiene testo, Carattere, logo, schermata&#10;&#10;Descrizione generata automaticamente" id="136" name="Google Shape;13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4306" y="85166"/>
            <a:ext cx="3923023" cy="6291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/>
          <p:nvPr/>
        </p:nvSpPr>
        <p:spPr>
          <a:xfrm>
            <a:off x="233756" y="96177"/>
            <a:ext cx="117840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TCS Governance (2/3) </a:t>
            </a:r>
            <a:endParaRPr>
              <a:solidFill>
                <a:srgbClr val="385623"/>
              </a:solidFill>
            </a:endParaRPr>
          </a:p>
        </p:txBody>
      </p:sp>
      <p:sp>
        <p:nvSpPr>
          <p:cNvPr id="142" name="Google Shape;142;p6"/>
          <p:cNvSpPr txBox="1"/>
          <p:nvPr/>
        </p:nvSpPr>
        <p:spPr>
          <a:xfrm>
            <a:off x="1187652" y="-952211"/>
            <a:ext cx="1059701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Max.1 slide, minimum font 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Summary of MYCA activities in 2023</a:t>
            </a:r>
            <a:endParaRPr/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 amt="31000"/>
          </a:blip>
          <a:srcRect b="0" l="0" r="0" t="0"/>
          <a:stretch/>
        </p:blipFill>
        <p:spPr>
          <a:xfrm>
            <a:off x="1939332" y="5798564"/>
            <a:ext cx="8042868" cy="81968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4792133" y="196426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1400" y="3059699"/>
            <a:ext cx="4616623" cy="24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233756" y="786999"/>
            <a:ext cx="11882400" cy="4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Activities performed in 2023 – MYCA Governance and Coordination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Management of the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Collaboration Agreements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(TCS vs ERIC, intra-TCS)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Consortium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Board meetings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(4 meetings, 2 in presence, Gubbio –IT; Bucharest – RO)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Revision of the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Cost Bo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ok and financial issues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TCS – ICS interactions (7 meetings)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Service committee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meetings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Quality control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documentation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and revision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Attracting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new members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(2 NFO Observers – KARST - NITRO)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Communication and Dissemination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74E1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Open Sans"/>
              <a:buNone/>
            </a:pPr>
            <a:r>
              <a:rPr b="1" lang="en-GB" sz="1800">
                <a:solidFill>
                  <a:srgbClr val="274E13"/>
                </a:solidFill>
                <a:latin typeface="Open Sans"/>
                <a:ea typeface="Open Sans"/>
                <a:cs typeface="Open Sans"/>
                <a:sym typeface="Open Sans"/>
              </a:rPr>
              <a:t>Funded Institutions: </a:t>
            </a:r>
            <a:r>
              <a:rPr b="1" lang="en-GB" sz="1800">
                <a:solidFill>
                  <a:srgbClr val="A61C00"/>
                </a:solidFill>
                <a:latin typeface="Open Sans"/>
                <a:ea typeface="Open Sans"/>
                <a:cs typeface="Open Sans"/>
                <a:sym typeface="Open Sans"/>
              </a:rPr>
              <a:t>INGV</a:t>
            </a:r>
            <a:r>
              <a:rPr b="1" lang="en-GB" sz="1800">
                <a:solidFill>
                  <a:srgbClr val="274E13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b="1" lang="en-GB" sz="1800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NIEP</a:t>
            </a:r>
            <a:r>
              <a:rPr b="1" lang="en-GB" sz="1800">
                <a:solidFill>
                  <a:srgbClr val="274E13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b="1" lang="en-GB" sz="1800">
                <a:solidFill>
                  <a:srgbClr val="3C78D8"/>
                </a:solidFill>
                <a:latin typeface="Open Sans"/>
                <a:ea typeface="Open Sans"/>
                <a:cs typeface="Open Sans"/>
                <a:sym typeface="Open Sans"/>
              </a:rPr>
              <a:t>UNINA</a:t>
            </a:r>
            <a:endParaRPr b="1" sz="1800">
              <a:solidFill>
                <a:srgbClr val="3C78D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Immagine che contiene Carattere, cerchio, Elementi grafici, logo&#10;&#10;Descrizione generata automaticamente" id="147" name="Google Shape;14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85042" y="96177"/>
            <a:ext cx="1232786" cy="1232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7"/>
          <p:cNvGrpSpPr/>
          <p:nvPr/>
        </p:nvGrpSpPr>
        <p:grpSpPr>
          <a:xfrm>
            <a:off x="137196" y="1247218"/>
            <a:ext cx="9844257" cy="3886590"/>
            <a:chOff x="745" y="1337077"/>
            <a:chExt cx="9844257" cy="3886590"/>
          </a:xfrm>
        </p:grpSpPr>
        <p:sp>
          <p:nvSpPr>
            <p:cNvPr id="153" name="Google Shape;153;p7"/>
            <p:cNvSpPr/>
            <p:nvPr/>
          </p:nvSpPr>
          <p:spPr>
            <a:xfrm>
              <a:off x="745" y="1375749"/>
              <a:ext cx="3206598" cy="3847918"/>
            </a:xfrm>
            <a:prstGeom prst="roundRect">
              <a:avLst>
                <a:gd fmla="val 5000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7"/>
            <p:cNvSpPr txBox="1"/>
            <p:nvPr/>
          </p:nvSpPr>
          <p:spPr>
            <a:xfrm rot="-5400000">
              <a:off x="-1256241" y="2632736"/>
              <a:ext cx="3155293" cy="641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02225" wrap="square" tIns="788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NFO Infrastructure</a:t>
              </a: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42064" y="1375749"/>
              <a:ext cx="2388916" cy="3847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7"/>
            <p:cNvSpPr txBox="1"/>
            <p:nvPr/>
          </p:nvSpPr>
          <p:spPr>
            <a:xfrm>
              <a:off x="642064" y="1375749"/>
              <a:ext cx="2388916" cy="3847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78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Human resources /maintenance </a:t>
              </a:r>
              <a:r>
                <a:rPr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from in-kind contribution and soft money (Eu/national projects)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Developments</a:t>
              </a:r>
              <a:r>
                <a:rPr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from competitive projects and ERC</a:t>
              </a: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3319575" y="1337077"/>
              <a:ext cx="3206598" cy="3847918"/>
            </a:xfrm>
            <a:prstGeom prst="roundRect">
              <a:avLst>
                <a:gd fmla="val 5000" name="adj"/>
              </a:avLst>
            </a:prstGeom>
            <a:solidFill>
              <a:srgbClr val="00B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7"/>
            <p:cNvSpPr txBox="1"/>
            <p:nvPr/>
          </p:nvSpPr>
          <p:spPr>
            <a:xfrm rot="-5400000">
              <a:off x="2062588" y="2594064"/>
              <a:ext cx="3155293" cy="641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02225" wrap="square" tIns="788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NFO DDSS distribution</a:t>
              </a: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 rot="5400000">
              <a:off x="3052749" y="4396594"/>
              <a:ext cx="565716" cy="480989"/>
            </a:xfrm>
            <a:prstGeom prst="flowChartExtract">
              <a:avLst/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3960894" y="1337077"/>
              <a:ext cx="2388916" cy="3847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7"/>
            <p:cNvSpPr txBox="1"/>
            <p:nvPr/>
          </p:nvSpPr>
          <p:spPr>
            <a:xfrm>
              <a:off x="3960894" y="1337077"/>
              <a:ext cx="2388916" cy="3847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78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Human resources/ maintenance </a:t>
              </a:r>
              <a:r>
                <a:rPr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from in-kind contribution, national funding to EPOS and EPOS-ERIC</a:t>
              </a:r>
              <a:endParaRPr b="1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Developments</a:t>
              </a:r>
              <a:r>
                <a:rPr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from national/EU projects</a:t>
              </a: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6638404" y="1337077"/>
              <a:ext cx="3206598" cy="3847918"/>
            </a:xfrm>
            <a:prstGeom prst="roundRect">
              <a:avLst>
                <a:gd fmla="val 5000" name="adj"/>
              </a:avLst>
            </a:prstGeom>
            <a:solidFill>
              <a:srgbClr val="00206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7"/>
            <p:cNvSpPr txBox="1"/>
            <p:nvPr/>
          </p:nvSpPr>
          <p:spPr>
            <a:xfrm rot="-5400000">
              <a:off x="5381418" y="2594064"/>
              <a:ext cx="3155293" cy="641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02225" wrap="square" tIns="788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NFO portals and facilities</a:t>
              </a: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 rot="5400000">
              <a:off x="6371579" y="4396594"/>
              <a:ext cx="565716" cy="480989"/>
            </a:xfrm>
            <a:prstGeom prst="flowChartExtract">
              <a:avLst/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7279724" y="1337077"/>
              <a:ext cx="2388916" cy="3847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7"/>
            <p:cNvSpPr txBox="1"/>
            <p:nvPr/>
          </p:nvSpPr>
          <p:spPr>
            <a:xfrm>
              <a:off x="7279724" y="1337077"/>
              <a:ext cx="2388916" cy="3847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78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Human resources/ maintenance </a:t>
              </a:r>
              <a:r>
                <a:rPr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from national funding to EPOS and EPOS-ERIC</a:t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t/>
              </a:r>
              <a:endParaRPr b="1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b="1"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Developments</a:t>
              </a:r>
              <a:r>
                <a:rPr lang="en-GB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from national/EU projects</a:t>
              </a:r>
              <a:endParaRPr/>
            </a:p>
          </p:txBody>
        </p:sp>
      </p:grpSp>
      <p:sp>
        <p:nvSpPr>
          <p:cNvPr id="167" name="Google Shape;167;p7"/>
          <p:cNvSpPr txBox="1"/>
          <p:nvPr/>
        </p:nvSpPr>
        <p:spPr>
          <a:xfrm>
            <a:off x="-1" y="96177"/>
            <a:ext cx="121919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TCS Governance (3/3)</a:t>
            </a:r>
            <a:r>
              <a:rPr b="1" lang="en-GB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-1" y="494728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Open Sans"/>
                <a:ea typeface="Open Sans"/>
                <a:cs typeface="Open Sans"/>
                <a:sym typeface="Open Sans"/>
              </a:rPr>
              <a:t>NFO sustainability </a:t>
            </a: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9982200" y="4369981"/>
            <a:ext cx="484632" cy="484632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10336622" y="4373524"/>
            <a:ext cx="484632" cy="484632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9983749" y="1435407"/>
            <a:ext cx="484632" cy="484632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10338171" y="1438950"/>
            <a:ext cx="484632" cy="484632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10985045" y="1211062"/>
            <a:ext cx="955317" cy="3818138"/>
          </a:xfrm>
          <a:prstGeom prst="foldedCorner">
            <a:avLst>
              <a:gd fmla="val 50000" name="adj"/>
            </a:avLst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 rot="-5400000">
            <a:off x="9792444" y="2403631"/>
            <a:ext cx="3340480" cy="9553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EPOS – ICS </a:t>
            </a:r>
            <a:endParaRPr/>
          </a:p>
        </p:txBody>
      </p:sp>
      <p:pic>
        <p:nvPicPr>
          <p:cNvPr descr="Immagine che contiene testo, logo, Carattere, Elementi grafici&#10;&#10;Descrizione generata automaticamente" id="175" name="Google Shape;17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0670704" y="4204308"/>
            <a:ext cx="1141780" cy="51619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 txBox="1"/>
          <p:nvPr/>
        </p:nvSpPr>
        <p:spPr>
          <a:xfrm>
            <a:off x="29792" y="5429177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Different landscape for different countries about financial resources and organizations (national consortia)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/>
          <p:nvPr/>
        </p:nvSpPr>
        <p:spPr>
          <a:xfrm>
            <a:off x="0" y="127447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TCS Services (1/2)</a:t>
            </a:r>
            <a:endParaRPr>
              <a:solidFill>
                <a:srgbClr val="385623"/>
              </a:solidFill>
            </a:endParaRPr>
          </a:p>
        </p:txBody>
      </p:sp>
      <p:sp>
        <p:nvSpPr>
          <p:cNvPr id="182" name="Google Shape;182;p8"/>
          <p:cNvSpPr txBox="1"/>
          <p:nvPr/>
        </p:nvSpPr>
        <p:spPr>
          <a:xfrm>
            <a:off x="1086052" y="-1121544"/>
            <a:ext cx="1059701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Max.1 slide, minimum font 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Summary of MYCA activities in 2023</a:t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8"/>
          <p:cNvPicPr preferRelativeResize="0"/>
          <p:nvPr/>
        </p:nvPicPr>
        <p:blipFill rotWithShape="1">
          <a:blip r:embed="rId3">
            <a:alphaModFix amt="31000"/>
          </a:blip>
          <a:srcRect b="0" l="0" r="0" t="0"/>
          <a:stretch/>
        </p:blipFill>
        <p:spPr>
          <a:xfrm>
            <a:off x="1939332" y="5680033"/>
            <a:ext cx="8042868" cy="819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 txBox="1"/>
          <p:nvPr/>
        </p:nvSpPr>
        <p:spPr>
          <a:xfrm>
            <a:off x="281916" y="799440"/>
            <a:ext cx="11706000" cy="48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Activities performed in 2023 – MYCA Service and Data provision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Provision, maintenance and enhancement of the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access to data and products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via webservices in compliance with the FAIR data principles (via EPOS portal and FRIDGE)</a:t>
            </a:r>
            <a:endParaRPr/>
          </a:p>
          <a:p>
            <a:pPr indent="-285750" lvl="0" marL="28575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Implementation Level Matrix,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Stress test</a:t>
            </a:r>
            <a:endParaRPr/>
          </a:p>
          <a:p>
            <a:pPr indent="-285750" lvl="0" marL="28575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Provision and maintenance of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metadata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in compliance with the EPOS metadata format</a:t>
            </a:r>
            <a:endParaRPr/>
          </a:p>
          <a:p>
            <a:pPr indent="-285750" lvl="0" marL="28575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Provision of online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documentation for web services</a:t>
            </a:r>
            <a:endParaRPr/>
          </a:p>
          <a:p>
            <a:pPr indent="-285750" lvl="0" marL="28575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Active participation of the nominated TCS IT representatives to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ICS-TCS activity and meetings</a:t>
            </a:r>
            <a:endParaRPr/>
          </a:p>
          <a:p>
            <a:pPr indent="-285750" lvl="0" marL="28575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Integration plans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into ICS-C for TCS services currently distributed through TCS portals only</a:t>
            </a:r>
            <a:endParaRPr/>
          </a:p>
          <a:p>
            <a:pPr indent="-285750" lvl="0" marL="285750" marR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Assessment by the TCS of the representativeness of the data provided through the EPOS Data Portal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Working on the continuous 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increase of data assortment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to enlarge the DDSS portfolio guaranteeing standard formats, description and access through web-services based on community portals (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CRL - MARMARA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).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74E13"/>
                </a:solidFill>
                <a:latin typeface="Open Sans"/>
                <a:ea typeface="Open Sans"/>
                <a:cs typeface="Open Sans"/>
                <a:sym typeface="Open Sans"/>
              </a:rPr>
              <a:t>Funded Institutions: </a:t>
            </a:r>
            <a:r>
              <a:rPr b="1" lang="en-GB" sz="1800">
                <a:solidFill>
                  <a:srgbClr val="A61C00"/>
                </a:solidFill>
                <a:latin typeface="Open Sans"/>
                <a:ea typeface="Open Sans"/>
                <a:cs typeface="Open Sans"/>
                <a:sym typeface="Open Sans"/>
              </a:rPr>
              <a:t>INGV</a:t>
            </a:r>
            <a:r>
              <a:rPr b="1" lang="en-GB" sz="1800">
                <a:solidFill>
                  <a:srgbClr val="274E13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b="1" lang="en-GB" sz="1800">
                <a:solidFill>
                  <a:srgbClr val="1C4587"/>
                </a:solidFill>
                <a:latin typeface="Open Sans"/>
                <a:ea typeface="Open Sans"/>
                <a:cs typeface="Open Sans"/>
                <a:sym typeface="Open Sans"/>
              </a:rPr>
              <a:t>CNRS</a:t>
            </a:r>
            <a:r>
              <a:rPr b="1" lang="en-GB" sz="1800">
                <a:solidFill>
                  <a:srgbClr val="274E13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b="1" lang="en-GB" sz="1800">
                <a:solidFill>
                  <a:srgbClr val="3C78D8"/>
                </a:solidFill>
                <a:latin typeface="Open Sans"/>
                <a:ea typeface="Open Sans"/>
                <a:cs typeface="Open Sans"/>
                <a:sym typeface="Open Sans"/>
              </a:rPr>
              <a:t>KOERI</a:t>
            </a:r>
            <a:endParaRPr/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4875" y="0"/>
            <a:ext cx="4187125" cy="1867546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pic>
        <p:nvPicPr>
          <p:cNvPr descr="Immagine che contiene Carattere, cerchio, Elementi grafici, logo&#10;&#10;Descrizione generata automaticamente" id="186" name="Google Shape;18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54433" y="1867546"/>
            <a:ext cx="1355651" cy="135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/>
          <p:nvPr/>
        </p:nvSpPr>
        <p:spPr>
          <a:xfrm>
            <a:off x="233756" y="127447"/>
            <a:ext cx="117840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TCS Services (2/2)</a:t>
            </a:r>
            <a:endParaRPr>
              <a:solidFill>
                <a:srgbClr val="385623"/>
              </a:solidFill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233756" y="838707"/>
            <a:ext cx="9494400" cy="5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00"/>
              <a:buFont typeface="Calibri"/>
              <a:buNone/>
            </a:pPr>
            <a:r>
              <a:rPr b="1" i="0" lang="en-GB" sz="2300" u="none" cap="none" strike="noStrike">
                <a:latin typeface="Calibri"/>
                <a:ea typeface="Calibri"/>
                <a:cs typeface="Calibri"/>
                <a:sym typeface="Calibri"/>
              </a:rPr>
              <a:t>Workplan 2024 - Services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Improvement existing services and interoperability - </a:t>
            </a: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harmonization of DDSS across the TCSs and ICS, plus increase service robustness through improved interoperability layer (FRIDGE)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Enlarging the DDSS portfolio through new services -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services development for new products like </a:t>
            </a: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Velocity and attenuation models  (1D-2D-3D); 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Enhanced earthquakes catalogues.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ourier New"/>
              <a:buChar char="o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Integration of DDSS from Observer NFOs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n-GB" sz="1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NITRO</a:t>
            </a:r>
            <a:r>
              <a:rPr lang="en-GB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-GB" sz="1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KARST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).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New tools -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Visualization of multidisciplinary time series for comparison and analysis,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software </a:t>
            </a: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for specific data/products quality assurance.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206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300" u="none" cap="none" strike="noStrike">
                <a:latin typeface="Calibri"/>
                <a:ea typeface="Calibri"/>
                <a:cs typeface="Calibri"/>
                <a:sym typeface="Calibri"/>
              </a:rPr>
              <a:t>Plans for the future</a:t>
            </a:r>
            <a:endParaRPr b="1" i="0" sz="2300" u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Integrate the </a:t>
            </a:r>
            <a:r>
              <a:rPr b="1" i="0" lang="en-GB" sz="1800" u="none" strike="noStrike">
                <a:latin typeface="Calibri"/>
                <a:ea typeface="Calibri"/>
                <a:cs typeface="Calibri"/>
                <a:sym typeface="Calibri"/>
              </a:rPr>
              <a:t>TNA</a:t>
            </a: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 experience from external projects (e.g., GeoInquire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) into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the Access offer of the NFOs and participate to TNA calls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i="0" lang="en-GB" sz="1800" u="none" strike="noStrike">
                <a:latin typeface="Calibri"/>
                <a:ea typeface="Calibri"/>
                <a:cs typeface="Calibri"/>
                <a:sym typeface="Calibri"/>
              </a:rPr>
              <a:t>New service </a:t>
            </a: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for EPOS grounded on innovative geochemical technology 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(isotopes of gases: EPOS-ON)</a:t>
            </a:r>
            <a:endParaRPr b="0" i="0" sz="1800" u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Extend the TCS participation to </a:t>
            </a:r>
            <a:r>
              <a:rPr b="1" i="0" lang="en-GB" sz="1800" u="none" strike="noStrike">
                <a:latin typeface="Calibri"/>
                <a:ea typeface="Calibri"/>
                <a:cs typeface="Calibri"/>
                <a:sym typeface="Calibri"/>
              </a:rPr>
              <a:t>new NFOs across Europe </a:t>
            </a: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(contacts from Spain, Israel)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Interaction with international initiatives </a:t>
            </a:r>
            <a:r>
              <a:rPr b="1" i="0" lang="en-GB" sz="1800" u="none" strike="noStrike">
                <a:latin typeface="Calibri"/>
                <a:ea typeface="Calibri"/>
                <a:cs typeface="Calibri"/>
                <a:sym typeface="Calibri"/>
              </a:rPr>
              <a:t>worldwide</a:t>
            </a: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 (United States  Rupture and Fault Zone Observatory (RuFZO) – EPOS - ON)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Connecting </a:t>
            </a:r>
            <a:r>
              <a:rPr b="1" i="0" lang="en-GB" sz="1800" u="none" strike="noStrike">
                <a:latin typeface="Calibri"/>
                <a:ea typeface="Calibri"/>
                <a:cs typeface="Calibri"/>
                <a:sym typeface="Calibri"/>
              </a:rPr>
              <a:t>EEW facility </a:t>
            </a:r>
            <a:r>
              <a:rPr b="0" i="0" lang="en-GB" sz="1800" u="none" strike="noStrike">
                <a:latin typeface="Calibri"/>
                <a:ea typeface="Calibri"/>
                <a:cs typeface="Calibri"/>
                <a:sym typeface="Calibri"/>
              </a:rPr>
              <a:t>CREW with data provision from different NFOs (EPOS- ON)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DOI for Virtual Networks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pic>
        <p:nvPicPr>
          <p:cNvPr descr="Immagine che contiene schermata, testo, diagramma, cerchio&#10;&#10;Descrizione generata automaticamente" id="193" name="Google Shape;1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6916" y="2278110"/>
            <a:ext cx="3263900" cy="1715554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Immagine che contiene testo, Carattere, schermata, logo&#10;&#10;Descrizione generata automaticamente" id="194" name="Google Shape;194;p9"/>
          <p:cNvPicPr preferRelativeResize="0"/>
          <p:nvPr/>
        </p:nvPicPr>
        <p:blipFill rotWithShape="1">
          <a:blip r:embed="rId4">
            <a:alphaModFix amt="92000"/>
          </a:blip>
          <a:srcRect b="0" l="0" r="0" t="0"/>
          <a:stretch/>
        </p:blipFill>
        <p:spPr>
          <a:xfrm>
            <a:off x="9880897" y="2582911"/>
            <a:ext cx="1409697" cy="31269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2021-05-05T12:54:12Z</dcterms:created>
  <dc:creator>Microsoft Office User</dc:creator>
</cp:coreProperties>
</file>