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66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537" userDrawn="1">
          <p15:clr>
            <a:srgbClr val="A4A3A4"/>
          </p15:clr>
        </p15:guide>
        <p15:guide id="5" pos="6630">
          <p15:clr>
            <a:srgbClr val="A4A3A4"/>
          </p15:clr>
        </p15:guide>
        <p15:guide id="6" pos="3568">
          <p15:clr>
            <a:srgbClr val="A4A3A4"/>
          </p15:clr>
        </p15:guide>
        <p15:guide id="7" pos="3953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5UskrPzBqnnsW8In5Iibb4wHS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Cauzzi" initials="" lastIdx="3" clrIdx="0"/>
  <p:cmAuthor id="1" name="Fatemeh Jalay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F21BA1-8B63-4BC5-A402-CB0CC2D42340}">
  <a:tblStyle styleId="{28F21BA1-8B63-4BC5-A402-CB0CC2D423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/>
    <p:restoredTop sz="94674"/>
  </p:normalViewPr>
  <p:slideViewPr>
    <p:cSldViewPr snapToGrid="0">
      <p:cViewPr>
        <p:scale>
          <a:sx n="91" d="100"/>
          <a:sy n="91" d="100"/>
        </p:scale>
        <p:origin x="416" y="792"/>
      </p:cViewPr>
      <p:guideLst>
        <p:guide pos="166"/>
        <p:guide orient="horz" pos="346"/>
        <p:guide orient="horz" pos="3974"/>
        <p:guide pos="7537"/>
        <p:guide pos="6630"/>
        <p:guide pos="3568"/>
        <p:guide pos="39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29" Type="http://customschemas.google.com/relationships/presentationmetadata" Target="metadata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8T07:58:37.918" idx="1">
    <p:pos x="613" y="2799"/>
    <p:text>Meaning?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8W9vAo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4T17:26:37.935" idx="1">
    <p:pos x="1638" y="125"/>
    <p:text>I just modified this table to reflect the changes in the EFEHR governance.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ihLMvg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8T08:58:42.082" idx="2">
    <p:pos x="3989" y="707"/>
    <p:text>Add others 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8W9vA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8T13:58:25.552" idx="3">
    <p:pos x="452" y="939"/>
    <p:text>Rather: "how the EPOS community should be best placed in competitive funding and how the EPOS-ERIC can support the community in implementing the actions without conflicts"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99Wlv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f35db522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f35db522f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bf35db522f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0e99673cf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0e99673cf_13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c0e99673cf_13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652463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80" cy="391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652463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80" cy="391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/>
              <a:t>Make a point on missing data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/>
              <a:t>New web services coming (process to integrate in ICS?)</a:t>
            </a:r>
            <a:endParaRPr/>
          </a:p>
        </p:txBody>
      </p:sp>
      <p:sp>
        <p:nvSpPr>
          <p:cNvPr id="112" name="Google Shape;112;p6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652463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80" cy="391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/>
          </a:p>
        </p:txBody>
      </p:sp>
      <p:sp>
        <p:nvSpPr>
          <p:cNvPr id="128" name="Google Shape;128;p7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2">
  <p:cSld name="Titelfolie 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411941" y="1211547"/>
            <a:ext cx="11371509" cy="38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20000"/>
              </a:lnSpc>
              <a:spcBef>
                <a:spcPts val="1587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646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4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411942" y="1638256"/>
            <a:ext cx="11371509" cy="38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64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17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646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17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646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217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64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217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646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7350" algn="l">
              <a:lnSpc>
                <a:spcPct val="72000"/>
              </a:lnSpc>
              <a:spcBef>
                <a:spcPts val="1217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Verdana"/>
              <a:buChar char="•"/>
              <a:defRPr sz="2646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7350" algn="l">
              <a:lnSpc>
                <a:spcPct val="72000"/>
              </a:lnSpc>
              <a:spcBef>
                <a:spcPts val="529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Verdana"/>
              <a:buChar char="•"/>
              <a:defRPr sz="264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7350" algn="l">
              <a:lnSpc>
                <a:spcPct val="72000"/>
              </a:lnSpc>
              <a:spcBef>
                <a:spcPts val="1587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Char char="•"/>
              <a:defRPr sz="2646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7350" algn="l">
              <a:lnSpc>
                <a:spcPct val="72000"/>
              </a:lnSpc>
              <a:spcBef>
                <a:spcPts val="529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Char char="•"/>
              <a:defRPr sz="2646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/>
          <p:nvPr/>
        </p:nvSpPr>
        <p:spPr>
          <a:xfrm>
            <a:off x="9104295" y="6537591"/>
            <a:ext cx="3087705" cy="32036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2"/>
              <a:buFont typeface="Arial"/>
              <a:buNone/>
            </a:pPr>
            <a:r>
              <a:rPr lang="en-US" sz="1482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48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RFEUS / EPOS SEIS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2_Titolo e contenu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hyperlink" Target="http://www.orfeus-eu.org/data/" TargetMode="External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orfeus-eu.org/rrms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s://shakemapeu.ingv.it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1790475" y="1448798"/>
            <a:ext cx="91440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TCS Seismology at EPOS Days  </a:t>
            </a:r>
            <a:endParaRPr sz="320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410388" y="2606323"/>
            <a:ext cx="100467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A3E28"/>
                </a:solidFill>
                <a:latin typeface="Calibri"/>
                <a:ea typeface="Calibri"/>
                <a:cs typeface="Calibri"/>
                <a:sym typeface="Calibri"/>
              </a:rPr>
              <a:t>Margarita Segou</a:t>
            </a:r>
            <a:endParaRPr sz="2000" b="1" dirty="0">
              <a:solidFill>
                <a:srgbClr val="1A3E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A3E28"/>
                </a:solidFill>
                <a:latin typeface="Calibri"/>
                <a:ea typeface="Calibri"/>
                <a:cs typeface="Calibri"/>
                <a:sym typeface="Calibri"/>
              </a:rPr>
              <a:t>Senior Researcher, British Geological Survey, </a:t>
            </a:r>
            <a:r>
              <a:rPr lang="en-US" sz="2000" i="1" dirty="0">
                <a:solidFill>
                  <a:srgbClr val="1A3E28"/>
                </a:solidFill>
                <a:latin typeface="Calibri"/>
                <a:ea typeface="Calibri"/>
                <a:cs typeface="Calibri"/>
                <a:sym typeface="Calibri"/>
              </a:rPr>
              <a:t>Chair, EPOS-Seismology</a:t>
            </a:r>
            <a:r>
              <a:rPr lang="en-US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EPOS Seismology Consortium</a:t>
            </a: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Assembly </a:t>
            </a:r>
            <a:endParaRPr sz="2000" b="1" dirty="0">
              <a:solidFill>
                <a:srgbClr val="38562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8562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Anastasia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Kiratzi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(EPOS Seismology Secretary)</a:t>
            </a:r>
            <a:endParaRPr sz="2000" b="1" i="1" dirty="0">
              <a:solidFill>
                <a:srgbClr val="38562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ORFEUS: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Carlo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Cauzzi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Susana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Custodio</a:t>
            </a:r>
            <a:endParaRPr sz="2000" dirty="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EMSC: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Rémy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Bossu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Paivi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Mantyniemi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Margarita Segou  </a:t>
            </a: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EFEHR: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Fatemeh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Jalayer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Laurentiu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Danciu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Roberto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Basili</a:t>
            </a:r>
            <a:endParaRPr sz="2000" dirty="0">
              <a:solidFill>
                <a:srgbClr val="38562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Community representatives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Irene Molinari</a:t>
            </a:r>
            <a:r>
              <a:rPr lang="en-US" sz="20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Adrien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Oth</a:t>
            </a:r>
            <a:endParaRPr sz="2000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 descr="creenshot 2024-02-28 at 16.01.13.png"/>
          <p:cNvPicPr preferRelativeResize="0"/>
          <p:nvPr/>
        </p:nvPicPr>
        <p:blipFill rotWithShape="1">
          <a:blip r:embed="rId3">
            <a:alphaModFix/>
          </a:blip>
          <a:srcRect r="4838"/>
          <a:stretch/>
        </p:blipFill>
        <p:spPr>
          <a:xfrm>
            <a:off x="6723231" y="747175"/>
            <a:ext cx="5360520" cy="58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203968" y="201988"/>
            <a:ext cx="1178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Services in operation on the EPOS Data Portal (EFEHR)</a:t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263525" y="545807"/>
            <a:ext cx="8033400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EFEHR Coordinates Six Federated Installations for Seismic Hazard and Risk Models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Arial"/>
              </a:rPr>
              <a:t>Seismic Hazard Portal and Data Access (ETH Zurich, CH)*</a:t>
            </a:r>
            <a:endParaRPr sz="2000"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dirty="0"/>
              <a:t>European Seismic Risk Services</a:t>
            </a:r>
            <a:r>
              <a:rPr lang="en-US" sz="2000" b="0" i="0" u="none" strike="noStrike" cap="none" dirty="0">
                <a:solidFill>
                  <a:srgbClr val="000000"/>
                </a:solidFill>
                <a:sym typeface="Arial"/>
              </a:rPr>
              <a:t> (EUCENTRE Pavia, IT)</a:t>
            </a:r>
            <a:endParaRPr sz="2000"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Arial"/>
              </a:rPr>
              <a:t>Historical Earthquake Catalogue (INGV Milano, IT)</a:t>
            </a:r>
            <a:endParaRPr sz="2000"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Arial"/>
              </a:rPr>
              <a:t>Instrumental Earthquake Catalogue (GFZ Potsdam, DE)</a:t>
            </a:r>
            <a:endParaRPr sz="2000"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Arial"/>
              </a:rPr>
              <a:t>European Databases of Seismogenic Faults (INGV Rome, IT)</a:t>
            </a:r>
            <a:endParaRPr sz="2000"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Arial"/>
              </a:rPr>
              <a:t>Ground Motion Shaking Models(GFZ Potsdam, DE)</a:t>
            </a:r>
            <a:endParaRPr sz="2000" b="0" i="0" u="sng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activities in 2023: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the corporate design for all EFEHR services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Harmonize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look and feel of the web-page services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the proper use/citation of these services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Coordinate with WP3 in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GeoINQUIRE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harmonize KPIs,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/>
              <a:t>C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ommunity standards and interoperability with research infrastructures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Participate in the EPOS-ICS technical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harmonisation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implementation of geo-hazard output definition and display</a:t>
            </a:r>
            <a:endParaRPr sz="18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168" name="Google Shape;168;p10"/>
          <p:cNvSpPr txBox="1"/>
          <p:nvPr/>
        </p:nvSpPr>
        <p:spPr>
          <a:xfrm>
            <a:off x="-1195754" y="378069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203993" y="178238"/>
            <a:ext cx="1178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TCS Seismology Governance  </a:t>
            </a:r>
            <a:endParaRPr sz="180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25" y="849975"/>
            <a:ext cx="8898575" cy="56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8928475" y="14762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Anastasia Kiratzi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(EPOS S</a:t>
            </a:r>
            <a:r>
              <a:rPr lang="en-US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eismology Secretary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6" name="Google Shape;176;p11"/>
          <p:cNvSpPr/>
          <p:nvPr/>
        </p:nvSpPr>
        <p:spPr>
          <a:xfrm rot="10800000">
            <a:off x="8098081" y="2142428"/>
            <a:ext cx="3830400" cy="527400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8230008" y="2142514"/>
            <a:ext cx="3698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25" tIns="53325" rIns="99550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ORFEUS: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Carlo Cauzzi, Susana Custodio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 rot="-3596474">
            <a:off x="7626828" y="2200967"/>
            <a:ext cx="319233" cy="319233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 rot="10800000">
            <a:off x="7877524" y="2736944"/>
            <a:ext cx="4031700" cy="43620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7986683" y="2736949"/>
            <a:ext cx="39225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25" tIns="53325" rIns="99550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EMSC: Rémy Bossu, Margarita Segou, (</a:t>
            </a:r>
            <a:r>
              <a:rPr lang="en-US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EPOS Seismology Chair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Paivi Mantyniemi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7586850" y="3261331"/>
            <a:ext cx="319200" cy="3192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 rot="10800000">
            <a:off x="7907559" y="3254369"/>
            <a:ext cx="3985200" cy="4776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CA8D7E"/>
              </a:gs>
              <a:gs pos="50000">
                <a:srgbClr val="C77C69"/>
              </a:gs>
              <a:gs pos="100000">
                <a:srgbClr val="B56A57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8026977" y="3254395"/>
            <a:ext cx="38658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25" tIns="53325" rIns="99550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EFEHR: Laurentiu Danciu, Jalayer Fatemeh,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Roberto Basili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7586850" y="2773764"/>
            <a:ext cx="319200" cy="3192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 rot="10800000">
            <a:off x="8513665" y="3814784"/>
            <a:ext cx="3274200" cy="319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8593538" y="3814848"/>
            <a:ext cx="31944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25" tIns="53325" rIns="99550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representatives</a:t>
            </a:r>
            <a:r>
              <a:rPr lang="en-US"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Irene Molinari &amp; Adrien Oth (ESC)</a:t>
            </a:r>
            <a:endParaRPr sz="14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7847662" y="3869721"/>
            <a:ext cx="319200" cy="3192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8053896" y="4216123"/>
            <a:ext cx="319200" cy="3192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2601248" y="199475"/>
            <a:ext cx="798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Governance in 2023</a:t>
            </a:r>
            <a:endParaRPr sz="2400" b="1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4" name="Google Shape;194;p12"/>
          <p:cNvGraphicFramePr/>
          <p:nvPr>
            <p:extLst>
              <p:ext uri="{D42A27DB-BD31-4B8C-83A1-F6EECF244321}">
                <p14:modId xmlns:p14="http://schemas.microsoft.com/office/powerpoint/2010/main" val="676190082"/>
              </p:ext>
            </p:extLst>
          </p:nvPr>
        </p:nvGraphicFramePr>
        <p:xfrm>
          <a:off x="1032864" y="1435288"/>
          <a:ext cx="10195371" cy="5119847"/>
        </p:xfrm>
        <a:graphic>
          <a:graphicData uri="http://schemas.openxmlformats.org/drawingml/2006/table">
            <a:tbl>
              <a:tblPr firstRow="1" firstCol="1">
                <a:noFill/>
                <a:tableStyleId>{28F21BA1-8B63-4BC5-A402-CB0CC2D42340}</a:tableStyleId>
              </a:tblPr>
              <a:tblGrid>
                <a:gridCol w="4950872"/>
                <a:gridCol w="5244499"/>
              </a:tblGrid>
              <a:tr h="26596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Activity and/or contribution</a:t>
                      </a:r>
                      <a:r>
                        <a:rPr lang="en-US" sz="1700" u="none" strike="noStrike" cap="none" baseline="30000"/>
                        <a:t>1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host institution</a:t>
                      </a:r>
                      <a:r>
                        <a:rPr lang="en-US" sz="1700" u="none" strike="noStrike" cap="none" baseline="30000"/>
                        <a:t>2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26596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EPOS Seismology Governance and Coordination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 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EPOS Seismology Secretary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AUTH, Aristotle University of Thessaloniki 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ORFEUS Secretary General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ETH Zürich, Swiss Seismological Service SED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EMSC Secretary General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/>
                        <a:t>EMSC</a:t>
                      </a:r>
                      <a:endParaRPr sz="17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EFEHR </a:t>
                      </a:r>
                      <a:r>
                        <a:rPr lang="en-US" sz="1700"/>
                        <a:t>Consortium </a:t>
                      </a:r>
                      <a:r>
                        <a:rPr lang="en-US" sz="1700" u="none" strike="noStrike" cap="none"/>
                        <a:t>Secretary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ETH Zürich, Swiss Seismological Service SED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611722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EFEHR governance and coordination support  (Chair of EFEHR Consortium)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UCL, Institute for Risk and Disaster Reduction, UK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611722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EFEHR governance and coordination support  (EFEHR </a:t>
                      </a:r>
                      <a:r>
                        <a:rPr lang="en-US" sz="1700"/>
                        <a:t>EDSF Service</a:t>
                      </a:r>
                      <a:r>
                        <a:rPr lang="en-US" sz="1700" u="none" strike="noStrike" cap="none"/>
                        <a:t>) 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INGV, Rome, Italy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EPOS Communication and Dissemination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 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EPOS Seismology overall coordination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AUTH, Aristotle University of Thessaloniki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ORFEUS contribution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ETH Zürich, Swiss Seismological Service SED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EMSC contribution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EMSC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lphaLcParenBoth"/>
                      </a:pPr>
                      <a:r>
                        <a:rPr lang="en-US" sz="1700" u="none" strike="noStrike" cap="none"/>
                        <a:t>EFEHR contribution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ETH Zürich, Swiss Seismological Service SED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 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UCL, Institute for Risk and Disaster Reduction, UK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  <a:tr h="305861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 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87" marR="66487" marT="0" marB="0"/>
                </a:tc>
              </a:tr>
            </a:tbl>
          </a:graphicData>
        </a:graphic>
      </p:graphicFrame>
      <p:sp>
        <p:nvSpPr>
          <p:cNvPr id="195" name="Google Shape;195;p12"/>
          <p:cNvSpPr txBox="1"/>
          <p:nvPr/>
        </p:nvSpPr>
        <p:spPr>
          <a:xfrm>
            <a:off x="99688" y="694231"/>
            <a:ext cx="1186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and Services are distributed across different Institutions as required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multi-domain nature of the TCS.</a:t>
            </a:r>
            <a:endParaRPr sz="2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/>
        </p:nvSpPr>
        <p:spPr>
          <a:xfrm>
            <a:off x="263531" y="122813"/>
            <a:ext cx="1178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TCS Services (1/2)</a:t>
            </a:r>
            <a:endParaRPr/>
          </a:p>
        </p:txBody>
      </p:sp>
      <p:graphicFrame>
        <p:nvGraphicFramePr>
          <p:cNvPr id="201" name="Google Shape;201;p14"/>
          <p:cNvGraphicFramePr/>
          <p:nvPr/>
        </p:nvGraphicFramePr>
        <p:xfrm>
          <a:off x="834378" y="851116"/>
          <a:ext cx="3000000" cy="3000000"/>
        </p:xfrm>
        <a:graphic>
          <a:graphicData uri="http://schemas.openxmlformats.org/drawingml/2006/table">
            <a:tbl>
              <a:tblPr firstRow="1" firstCol="1">
                <a:noFill/>
                <a:tableStyleId>{28F21BA1-8B63-4BC5-A402-CB0CC2D42340}</a:tableStyleId>
              </a:tblPr>
              <a:tblGrid>
                <a:gridCol w="5105600"/>
                <a:gridCol w="4819750"/>
              </a:tblGrid>
              <a:tr h="2137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Activity and/or contribution</a:t>
                      </a:r>
                      <a:r>
                        <a:rPr lang="en-US" sz="1800" u="none" strike="noStrike" cap="none" baseline="30000"/>
                        <a:t>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host institution</a:t>
                      </a:r>
                      <a:r>
                        <a:rPr lang="en-US" sz="1800" u="none" strike="noStrike" cap="none" baseline="30000"/>
                        <a:t>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Waveform services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EIDA data and metadata access – IT Hub &amp; Admin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GFZ, CNRS-RESIF, NOA, KNMI as Participants of ORFEUS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EIDA data and metadata access - node operation &amp; service maintenance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ORFEUS/KNMI, </a:t>
                      </a:r>
                      <a:r>
                        <a:rPr lang="en-US" sz="1800" u="none" strike="noStrike" cap="none"/>
                        <a:t>GFZ, INGV, CNRS-RESIF, ETHZ, NOA, BOUN, BGR, INFP, UIB-NORSAR, LMU, ICGC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EIDA data and metadata federated access - service maintenance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ETH Zürich / SED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ODC products and services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ORFEUS/KNMI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 row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European Strong Motion Data &amp; Products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ORFEUS/KNMI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INGV Milano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</a:tbl>
          </a:graphicData>
        </a:graphic>
      </p:graphicFrame>
      <p:pic>
        <p:nvPicPr>
          <p:cNvPr id="202" name="Google Shape;2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50" y="4588425"/>
            <a:ext cx="5791026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975" y="4208191"/>
            <a:ext cx="5992676" cy="230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/>
        </p:nvSpPr>
        <p:spPr>
          <a:xfrm>
            <a:off x="222875" y="3874463"/>
            <a:ext cx="1186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waveform data delivered by “dataselect” segregated by month and country.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TCS Services (2/2)</a:t>
            </a:r>
            <a:endParaRPr/>
          </a:p>
        </p:txBody>
      </p:sp>
      <p:graphicFrame>
        <p:nvGraphicFramePr>
          <p:cNvPr id="210" name="Google Shape;210;p15"/>
          <p:cNvGraphicFramePr/>
          <p:nvPr/>
        </p:nvGraphicFramePr>
        <p:xfrm>
          <a:off x="429932" y="1234716"/>
          <a:ext cx="9925350" cy="3332988"/>
        </p:xfrm>
        <a:graphic>
          <a:graphicData uri="http://schemas.openxmlformats.org/drawingml/2006/table">
            <a:tbl>
              <a:tblPr firstRow="1" firstCol="1">
                <a:noFill/>
                <a:tableStyleId>{28F21BA1-8B63-4BC5-A402-CB0CC2D42340}</a:tableStyleId>
              </a:tblPr>
              <a:tblGrid>
                <a:gridCol w="4124475"/>
                <a:gridCol w="5800875"/>
              </a:tblGrid>
              <a:tr h="2137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Activity and/or contribution</a:t>
                      </a:r>
                      <a:r>
                        <a:rPr lang="en-US" sz="1800" u="none" strike="noStrike" cap="none" baseline="30000"/>
                        <a:t>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host institution</a:t>
                      </a:r>
                      <a:r>
                        <a:rPr lang="en-US" sz="1800" u="none" strike="noStrike" cap="none" baseline="30000"/>
                        <a:t>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Seismological products services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EMSC earthquake parameter information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EMSC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EMSC seismological products platform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EMSC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AHEAD historical earthquake data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INGV Milano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223400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Seismic hazard and risk services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EFEHR EDSF service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INGV Rome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EFEHR ground motion service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GFZ Potsdam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EFEHR hazard platform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ETH Zürich / SED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  <a:tr h="194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EFEHR risk platform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EUCENTRE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725" marR="64725" marT="0" marB="0"/>
                </a:tc>
              </a:tr>
            </a:tbl>
          </a:graphicData>
        </a:graphic>
      </p:graphicFrame>
      <p:pic>
        <p:nvPicPr>
          <p:cNvPr id="211" name="Google Shape;2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833" y="2166701"/>
            <a:ext cx="5805995" cy="34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5"/>
          <p:cNvSpPr txBox="1"/>
          <p:nvPr/>
        </p:nvSpPr>
        <p:spPr>
          <a:xfrm>
            <a:off x="7854534" y="6017114"/>
            <a:ext cx="3551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EMSC Felt Reports: A truly global service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203968" y="194088"/>
            <a:ext cx="1178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TCS Communication and Dissemination 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263525" y="535842"/>
            <a:ext cx="5604439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Core activities in 2023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by 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all “Pillars”: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Contributions and </a:t>
            </a:r>
            <a:r>
              <a:rPr lang="en-US" sz="2000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organisations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of technical and scientific sessions at major international and national conferences in Europe and beyond, including: EGU 2023, </a:t>
            </a:r>
            <a:r>
              <a:rPr lang="en-US" sz="20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IUGG 2023, SSA 2023</a:t>
            </a:r>
            <a:r>
              <a:rPr lang="en-US" sz="2000" i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2CroCEE</a:t>
            </a:r>
          </a:p>
          <a:p>
            <a:pPr marL="914400" lvl="1" indent="-361950" algn="just"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EFHR </a:t>
            </a:r>
            <a:r>
              <a:rPr lang="en-US" sz="2000" i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EGU 2023</a:t>
            </a:r>
            <a:r>
              <a:rPr lang="en-US" sz="2000" i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IUGG </a:t>
            </a:r>
            <a:r>
              <a:rPr lang="en-US" sz="2000" i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2023, Berlin: Analysis and discussions on the European Seismic Hazard and Risk Models post the </a:t>
            </a:r>
            <a:r>
              <a:rPr lang="en-US" sz="2000" i="1" dirty="0" err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Türkiye</a:t>
            </a:r>
            <a:r>
              <a:rPr lang="en-US" sz="2000" i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earthquakes</a:t>
            </a:r>
            <a:r>
              <a:rPr lang="en-US" sz="2000" i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sz="20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361950" algn="just"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EPOS Seismology Workshop, Podgorica. ORFEUS Forum and </a:t>
            </a:r>
            <a:r>
              <a:rPr lang="en-US" sz="2000" dirty="0" err="1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ReadTheDocs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framework</a:t>
            </a:r>
          </a:p>
          <a:p>
            <a:pPr marL="914400" lvl="1" indent="-361950" algn="just"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EFHR </a:t>
            </a: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Harmonize the look and feel of the web-page 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services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Other Workshops 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and training events: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1371600" marR="0" lvl="2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■"/>
            </a:pP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EFEHR/GEM training on vulnerability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modelling ~100 participants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1371600" marR="0" lvl="2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■"/>
            </a:pP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ORFEUS  community workshops and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webinar</a:t>
            </a:r>
          </a:p>
          <a:p>
            <a:pPr marL="45720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6096000" y="5239475"/>
            <a:ext cx="5608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5867964" y="594385"/>
            <a:ext cx="6064272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Plans for 2024 (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evolving):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AdriaArray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workshop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during EPOS Days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Presence @EGU, SSA, WCEE, ESC in 2024</a:t>
            </a:r>
            <a:endParaRPr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2024 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EFEHR Scientific Session </a:t>
            </a: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ORFEUS </a:t>
            </a:r>
            <a:r>
              <a:rPr lang="en-US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Annual Workshop + Geo-INQUIRE Large-N workshop (4-8.11, Helsinki, Finland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)</a:t>
            </a: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ESC 2024 will hold the </a:t>
            </a: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EMSC Anniversary session  !!!!!!!</a:t>
            </a:r>
            <a:endParaRPr lang="en-US" sz="2000" dirty="0" smtClean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  <a:sym typeface="Calibri"/>
            </a:endParaRPr>
          </a:p>
          <a:p>
            <a:pPr marL="914400" marR="0" lvl="1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EPOS-</a:t>
            </a:r>
            <a:r>
              <a:rPr lang="en-US" sz="2000" b="1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Seis</a:t>
            </a:r>
            <a:r>
              <a:rPr lang="en-US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 Community event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with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being considered broad topic on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the </a:t>
            </a:r>
            <a:r>
              <a:rPr lang="en-US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Future of </a:t>
            </a:r>
            <a:r>
              <a:rPr lang="en-US" sz="2000" b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Seismological </a:t>
            </a:r>
            <a:r>
              <a:rPr lang="en-US" sz="2000" b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RIs</a:t>
            </a:r>
            <a:r>
              <a:rPr lang="en-US" sz="200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,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Invited </a:t>
            </a:r>
            <a:r>
              <a:rPr lang="en-US" sz="2000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Earthscope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, CEO, Becks </a:t>
            </a:r>
            <a:r>
              <a:rPr lang="en-US" sz="2000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Bendick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, </a:t>
            </a:r>
            <a:r>
              <a:rPr lang="en-US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Engage Early-Careers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(e.g. live polling for arising matters, streaming), offer </a:t>
            </a:r>
            <a:r>
              <a:rPr lang="en-US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Scientific motivation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of the discussion with leading ML and cloud experts (programme and practical details </a:t>
            </a:r>
            <a:r>
              <a:rPr lang="en-US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  <a:sym typeface="Calibri"/>
              </a:rPr>
              <a:t>TBD within the CA)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/>
        </p:nvSpPr>
        <p:spPr>
          <a:xfrm>
            <a:off x="233756" y="661163"/>
            <a:ext cx="1178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The EPOS operational phase: selected challenges, thoughts, recommendations, </a:t>
            </a:r>
            <a:endParaRPr sz="2400" b="1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and a bit of vision (1/2)</a:t>
            </a:r>
            <a:endParaRPr sz="2400" b="1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629267" y="1717246"/>
            <a:ext cx="11299208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Personnel and service costs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are rising with TCS </a:t>
            </a:r>
            <a:r>
              <a:rPr lang="en-US" sz="2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Seis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and its Pillars; long-term sustainability of data and services remains the key goal and effort.</a:t>
            </a:r>
            <a:endParaRPr sz="2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Administrative work is rising (</a:t>
            </a:r>
            <a:r>
              <a:rPr lang="en-US" sz="2000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staff hires, document review, meetings), and remaining agile and updated requires optimization and effort</a:t>
            </a:r>
          </a:p>
          <a:p>
            <a:pPr marL="457200" lvl="0" indent="-3556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required for requesting EPOS support for community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activities (e.g. workshops): via EPOS ERIC or via TCS funds? </a:t>
            </a:r>
            <a:endParaRPr lang="en-US" sz="2000" dirty="0" smtClean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How EPOS 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&amp; EPOS-Seismology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will be best placed (role,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scheme selection)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in </a:t>
            </a:r>
            <a:r>
              <a:rPr lang="en-US" sz="2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competitive funding </a:t>
            </a:r>
            <a:r>
              <a:rPr lang="en-US" sz="2000" b="1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schemes</a:t>
            </a:r>
            <a:r>
              <a:rPr lang="en-US" sz="2000" b="1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and how the EPOS-ERIC 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9"/>
                  </a:ext>
                </a:extLst>
              </a:rPr>
              <a:t>could support  proposed implementation actions,</a:t>
            </a:r>
            <a:endParaRPr lang="en-US" sz="2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How will the </a:t>
            </a:r>
            <a:r>
              <a:rPr lang="en-US" sz="2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EC funds will be allocated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 the TCSs and ICS activities? </a:t>
            </a:r>
          </a:p>
          <a:p>
            <a:pPr marL="457200" indent="-35560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Interface and communication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EPOS governing 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bodies (ECO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SCC, ICS, </a:t>
            </a: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TCS) should be improved with the ICS-TCS interactions being more strategic in nature</a:t>
            </a:r>
            <a:endParaRPr sz="2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TCSs should remain the key interface to data and services integration in EPOS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2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35db522f_1_40"/>
          <p:cNvSpPr txBox="1"/>
          <p:nvPr/>
        </p:nvSpPr>
        <p:spPr>
          <a:xfrm>
            <a:off x="715350" y="964775"/>
            <a:ext cx="10761300" cy="560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lang="en-US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and </a:t>
            </a:r>
            <a:r>
              <a:rPr lang="en-US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services within 2024-2028 targeting data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and management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inc.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cloud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services)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support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AI/ML applications,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users’ 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(benefits: decrease download times,  avoid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replication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services) to increase our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visibility for data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 and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sponsorship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are global challenges for RIs. Communication of those improvements to the community is critical.</a:t>
            </a:r>
          </a:p>
          <a:p>
            <a:pPr marL="457200" lvl="0" indent="-361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global collaborations capitalizing also on EPOS efforts and support our growth beyond current activities and aforementioned plans. In EPOS Days,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welcome the participation in the International session @</a:t>
            </a:r>
            <a:r>
              <a:rPr lang="en-US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Wed_AM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Earthscope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Auscope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colleagues from GNS New Zealand. </a:t>
            </a: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Ask,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EPOS scientific strategy could stand poised to address hot topics while focused on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consolidation and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growth, underpinned by the community especially in cross-disciplinary initiatives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Honored</a:t>
            </a:r>
            <a:r>
              <a:rPr lang="en-U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part of, and keen to support EPOS. </a:t>
            </a:r>
            <a:r>
              <a:rPr lang="en-US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TCS Seismology holds a unique founding role in EPOS and our continuing </a:t>
            </a:r>
            <a:r>
              <a:rPr lang="en-US" sz="21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reflects </a:t>
            </a:r>
            <a:r>
              <a:rPr lang="en-US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success of the  microcosmos of data and services we see possible. We make a great TCS to model the EPOS vision.</a:t>
            </a:r>
            <a:endParaRPr dirty="0"/>
          </a:p>
        </p:txBody>
      </p:sp>
      <p:sp>
        <p:nvSpPr>
          <p:cNvPr id="234" name="Google Shape;234;g2bf35db522f_1_40"/>
          <p:cNvSpPr txBox="1"/>
          <p:nvPr/>
        </p:nvSpPr>
        <p:spPr>
          <a:xfrm>
            <a:off x="383388" y="549275"/>
            <a:ext cx="1178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The EPOS operational phase: selected challenges, thoughts, recommendations, </a:t>
            </a:r>
            <a:endParaRPr sz="2400" b="1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and a bit of vision (1/2)</a:t>
            </a:r>
            <a:endParaRPr sz="2400" b="1" dirty="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0e99673cf_13_6"/>
          <p:cNvSpPr txBox="1"/>
          <p:nvPr/>
        </p:nvSpPr>
        <p:spPr>
          <a:xfrm>
            <a:off x="1907375" y="321475"/>
            <a:ext cx="921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TCS Participants in EPOS Days and their role</a:t>
            </a:r>
            <a:endParaRPr sz="28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g2c0e99673cf_13_6"/>
          <p:cNvSpPr txBox="1"/>
          <p:nvPr/>
        </p:nvSpPr>
        <p:spPr>
          <a:xfrm>
            <a:off x="66000" y="1741700"/>
            <a:ext cx="12126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Anastasia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Kiratzi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(EPOS Seismology Secretary)</a:t>
            </a:r>
            <a:endParaRPr sz="2000" b="1" i="1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ORFEUS: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Carlo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Cauzzi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, Susana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Custodio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EMSC: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Rémy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Bossu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Paivi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Manty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niemi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Margarita Segou </a:t>
            </a:r>
            <a:r>
              <a:rPr lang="en-US" sz="2000" dirty="0" smtClean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(EPOS Seismology Chair)</a:t>
            </a: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EFEHR: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Fatemeh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Jalayer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Laurentiu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Danciu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Roberto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Basili</a:t>
            </a:r>
            <a:endParaRPr sz="2000" dirty="0">
              <a:solidFill>
                <a:srgbClr val="38562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Community representatives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Irene Molinari</a:t>
            </a: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Adrien </a:t>
            </a:r>
            <a:r>
              <a:rPr lang="en-US" sz="2000" dirty="0" err="1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Oth</a:t>
            </a:r>
            <a:endParaRPr sz="2000" dirty="0">
              <a:solidFill>
                <a:srgbClr val="38562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Early-career researcher</a:t>
            </a:r>
            <a:r>
              <a:rPr lang="en-US" sz="2000" dirty="0">
                <a:solidFill>
                  <a:srgbClr val="38562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: Mi</a:t>
            </a:r>
            <a:r>
              <a:rPr lang="en-US" sz="2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guel Neves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974363" y="4444663"/>
            <a:ext cx="581618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cooperation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Science, FAIR data management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User Strategy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Societal value of EPOS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857" y="3116295"/>
            <a:ext cx="3579370" cy="337578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78" name="Google Shape;78;p3"/>
          <p:cNvSpPr txBox="1"/>
          <p:nvPr/>
        </p:nvSpPr>
        <p:spPr>
          <a:xfrm>
            <a:off x="1263374" y="256775"/>
            <a:ext cx="1018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Scientific area &amp; mission of the TCS </a:t>
            </a:r>
            <a:r>
              <a:rPr lang="en-US" sz="3200" b="1" i="1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Seismology</a:t>
            </a:r>
            <a:endParaRPr sz="3200" b="1" i="1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2067501" y="1580931"/>
            <a:ext cx="7890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Enhance </a:t>
            </a:r>
            <a:r>
              <a:rPr lang="en-US" sz="2400" b="1" i="1">
                <a:solidFill>
                  <a:srgbClr val="1F3864"/>
                </a:solidFill>
              </a:rPr>
              <a:t>seismological</a:t>
            </a:r>
            <a:r>
              <a:rPr lang="en-US" sz="2400" b="1" i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research through the development and maintenance of infrastructure, data services, data products, and collaborative initiatives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5415153" y="830650"/>
            <a:ext cx="549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pivotal component of the foundation of EPOS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5334967" y="1957704"/>
            <a:ext cx="927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4813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EPOS-Seismology </a:t>
            </a:r>
            <a:r>
              <a:rPr lang="en-US" sz="2400" b="1" dirty="0" smtClean="0">
                <a:solidFill>
                  <a:srgbClr val="54813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pillars</a:t>
            </a:r>
            <a:endParaRPr sz="2400" dirty="0">
              <a:solidFill>
                <a:srgbClr val="54813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8221673" y="4158223"/>
            <a:ext cx="3762300" cy="646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European-Mediterranean Seismological Centre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8221674" y="2384798"/>
            <a:ext cx="3706800" cy="646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Facilities for Earthquake Hazard and Risk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8169850" y="5601267"/>
            <a:ext cx="370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Observatories &amp; Research Facilities for European Seismology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88554"/>
            <a:ext cx="7782036" cy="43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9;p3"/>
          <p:cNvSpPr txBox="1"/>
          <p:nvPr/>
        </p:nvSpPr>
        <p:spPr>
          <a:xfrm>
            <a:off x="1718900" y="785926"/>
            <a:ext cx="7890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Enhance </a:t>
            </a:r>
            <a:r>
              <a:rPr lang="en-US" sz="2400" b="1" i="1" dirty="0">
                <a:solidFill>
                  <a:srgbClr val="1F3864"/>
                </a:solidFill>
              </a:rPr>
              <a:t>seismological</a:t>
            </a:r>
            <a:r>
              <a:rPr lang="en-US" sz="2400" b="1" i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research through the development and maintenance of infrastructure, data services, data products, and collaborative initiatives</a:t>
            </a:r>
            <a:endParaRPr dirty="0"/>
          </a:p>
        </p:txBody>
      </p:sp>
      <p:sp>
        <p:nvSpPr>
          <p:cNvPr id="10" name="Google Shape;78;p3"/>
          <p:cNvSpPr txBox="1"/>
          <p:nvPr/>
        </p:nvSpPr>
        <p:spPr>
          <a:xfrm>
            <a:off x="831496" y="31453"/>
            <a:ext cx="1018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Scientific area &amp; mission of the TCS </a:t>
            </a:r>
            <a:r>
              <a:rPr lang="en-US" sz="3200" b="1" i="1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Seismology</a:t>
            </a:r>
            <a:endParaRPr sz="3200" b="1" i="1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0;p3"/>
          <p:cNvSpPr txBox="1"/>
          <p:nvPr/>
        </p:nvSpPr>
        <p:spPr>
          <a:xfrm>
            <a:off x="6698100" y="453351"/>
            <a:ext cx="549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pivotal component of the foundation of EPOS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574058" y="1213180"/>
            <a:ext cx="6146889" cy="3406693"/>
          </a:xfrm>
          <a:prstGeom prst="ellipse">
            <a:avLst/>
          </a:prstGeom>
          <a:solidFill>
            <a:srgbClr val="92D050">
              <a:alpha val="29019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415638" y="1213180"/>
            <a:ext cx="6091029" cy="3406694"/>
          </a:xfrm>
          <a:prstGeom prst="ellipse">
            <a:avLst/>
          </a:prstGeom>
          <a:solidFill>
            <a:srgbClr val="92D050">
              <a:alpha val="29019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789710" y="1559833"/>
            <a:ext cx="51940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Integrated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waveform Data Archive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023288" y="1572385"/>
            <a:ext cx="572536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Strong-motion databases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2400"/>
            </a:pPr>
            <a:r>
              <a:rPr lang="en-US" sz="2400" i="0" u="none" strike="noStrike" cap="none" dirty="0">
                <a:solidFill>
                  <a:srgbClr val="000000"/>
                </a:solidFill>
                <a:sym typeface="Arial"/>
              </a:rPr>
              <a:t>(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sym typeface="Arial"/>
              </a:rPr>
              <a:t>RRSM=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Rapid-Raw Strong-Motion Database </a:t>
            </a:r>
            <a:endParaRPr lang="en-US" sz="2400" dirty="0"/>
          </a:p>
          <a:p>
            <a:pPr lvl="0" algn="ctr">
              <a:buSzPts val="2400"/>
            </a:pPr>
            <a:r>
              <a:rPr lang="en-US" sz="2400" i="0" u="none" strike="noStrike" cap="none" dirty="0" smtClean="0">
                <a:solidFill>
                  <a:srgbClr val="000000"/>
                </a:solidFill>
                <a:sym typeface="Arial"/>
              </a:rPr>
              <a:t> ESM=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Engineering Strong-Motion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sym typeface="Arial"/>
              </a:rPr>
              <a:t>)</a:t>
            </a:r>
            <a:endParaRPr sz="140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219200" y="134575"/>
            <a:ext cx="10972800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 ORFEUS: Current and future service domains</a:t>
            </a:r>
            <a:endParaRPr sz="2400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5601766" y="3028896"/>
            <a:ext cx="6146889" cy="3406693"/>
          </a:xfrm>
          <a:prstGeom prst="ellipse">
            <a:avLst/>
          </a:prstGeom>
          <a:solidFill>
            <a:srgbClr val="FFC000">
              <a:alpha val="29019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415637" y="3036991"/>
            <a:ext cx="6091029" cy="3406694"/>
          </a:xfrm>
          <a:prstGeom prst="ellipse">
            <a:avLst/>
          </a:prstGeom>
          <a:solidFill>
            <a:srgbClr val="92D050">
              <a:alpha val="29019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874199" y="3422640"/>
            <a:ext cx="519409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Pools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(onshore &amp; offshore)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SMC!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6095999" y="3458292"/>
            <a:ext cx="5680363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Emerging focus groups: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ML, Big Data,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CompSeis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data types &amp; disciplines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waveform seismology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experiments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 rot="-5400000">
            <a:off x="5293553" y="3589892"/>
            <a:ext cx="1552879" cy="4308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0000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TRAINING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97900" y="812975"/>
            <a:ext cx="1186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existing data services are integrated in the EPOS data portal, and more will be, as they become available.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00" y="752300"/>
            <a:ext cx="7607822" cy="56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7952507" y="751374"/>
            <a:ext cx="3720382" cy="80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50" rIns="96750" bIns="48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http://www.orfeus-eu.org/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data/eida/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4695291" y="0"/>
            <a:ext cx="7496708" cy="571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uropean Integrated Waveform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 Archive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6" descr="http://www.orfeus-eu.org/images/eida_nodes_logos_a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08" y="1827020"/>
            <a:ext cx="3720381" cy="118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 descr="Credentis LMU-Logo - Credent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2509" y="3085728"/>
            <a:ext cx="845128" cy="42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descr="Institut Cartogràfic i Geològic de Catalunya (ICGC) – HEIMDA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5347" y="3099583"/>
            <a:ext cx="95250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7952508" y="3694697"/>
            <a:ext cx="3720382" cy="270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50" rIns="96750" bIns="483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Federation: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650+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 distributed across 10+2 nodes; ~ 22,050 stations; ~450 networks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Standardised services for data discovery, access &amp; download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272200" y="3939381"/>
            <a:ext cx="2734235" cy="21011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6750" tIns="48350" rIns="96750" bIns="48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4"/>
              <a:buFont typeface="Arial"/>
              <a:buNone/>
            </a:pPr>
            <a:r>
              <a:rPr lang="en-US" sz="190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Acknowledgement of data providers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4"/>
              <a:buFont typeface="Arial"/>
              <a:buNone/>
            </a:pPr>
            <a:r>
              <a:rPr lang="en-US" sz="1904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(MoUs, ToRs, DOIs)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4"/>
              <a:buFont typeface="Arial"/>
              <a:buNone/>
            </a:pPr>
            <a:endParaRPr sz="1904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4"/>
              <a:buFont typeface="Arial"/>
              <a:buNone/>
            </a:pPr>
            <a:endParaRPr sz="180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4"/>
              <a:buFont typeface="Arial"/>
              <a:buNone/>
            </a:pPr>
            <a:r>
              <a:rPr lang="en-US" sz="1904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http://www.orfeus-eu.org/data/</a:t>
            </a:r>
            <a:endParaRPr sz="1904" b="0" i="0" u="sng" strike="noStrike" cap="non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4"/>
              <a:buFont typeface="Arial"/>
              <a:buNone/>
            </a:pPr>
            <a:r>
              <a:rPr lang="en-US" sz="1904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eida/networks/</a:t>
            </a:r>
            <a:endParaRPr sz="1904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6111" y="2292601"/>
            <a:ext cx="29591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5509124" y="2566804"/>
            <a:ext cx="2370900" cy="3834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750" tIns="48350" rIns="96750" bIns="483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EIDA node in the UK in 2024.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AFAD being integrated.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expected in </a:t>
            </a: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Portugal, Spain, Iceland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97285" y="93520"/>
            <a:ext cx="1157652" cy="384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 descr="A map of europe with many do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90" y="2732314"/>
            <a:ext cx="5466253" cy="211182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261290" y="1721502"/>
            <a:ext cx="5600786" cy="449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6750" tIns="48350" rIns="96750" bIns="48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http://www.orfeus-eu.org/rrms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2778075" y="0"/>
            <a:ext cx="9414000" cy="571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Strong-motion (= </a:t>
            </a:r>
            <a:r>
              <a:rPr lang="en-US" sz="2400" b="1">
                <a:solidFill>
                  <a:schemeClr val="dk1"/>
                </a:solidFill>
              </a:rPr>
              <a:t>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vent-based) databases and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80340" y="783569"/>
            <a:ext cx="5628152" cy="830997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Rapid-Raw Strong-Motion Database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Associated Services</a:t>
            </a:r>
            <a:endParaRPr dirty="0"/>
          </a:p>
        </p:txBody>
      </p:sp>
      <p:sp>
        <p:nvSpPr>
          <p:cNvPr id="134" name="Google Shape;134;p7"/>
          <p:cNvSpPr txBox="1"/>
          <p:nvPr/>
        </p:nvSpPr>
        <p:spPr>
          <a:xfrm>
            <a:off x="6361023" y="783570"/>
            <a:ext cx="5628152" cy="830997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Strong-Motion Database and Associated Services</a:t>
            </a:r>
            <a:endParaRPr dirty="0"/>
          </a:p>
        </p:txBody>
      </p:sp>
      <p:sp>
        <p:nvSpPr>
          <p:cNvPr id="135" name="Google Shape;135;p7"/>
          <p:cNvSpPr txBox="1"/>
          <p:nvPr/>
        </p:nvSpPr>
        <p:spPr>
          <a:xfrm>
            <a:off x="6419488" y="1721502"/>
            <a:ext cx="5600786" cy="449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6750" tIns="48350" rIns="96750" bIns="48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http://www.orfeus-eu.org/</a:t>
            </a: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0649" y="2836213"/>
            <a:ext cx="257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11650 events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(4700) /22000 stations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0347" y="2616659"/>
            <a:ext cx="2349927" cy="224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1023" y="2277709"/>
            <a:ext cx="2415468" cy="256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6658710" y="2873302"/>
            <a:ext cx="31331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4100 sta.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3235078" y="5098469"/>
            <a:ext cx="5764026" cy="1446509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ShakeMap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System, </a:t>
            </a:r>
            <a:r>
              <a:rPr lang="en-US" sz="2000" dirty="0"/>
              <a:t>integrating new countries/institutions within the </a:t>
            </a:r>
            <a:endParaRPr lang="en-US" sz="2000" dirty="0" smtClean="0"/>
          </a:p>
          <a:p>
            <a:pPr lvl="0" algn="ctr"/>
            <a:r>
              <a:rPr lang="en-US" sz="2000" dirty="0" err="1" smtClean="0"/>
              <a:t>GeoInquire</a:t>
            </a:r>
            <a:r>
              <a:rPr lang="en-US" sz="2000" dirty="0" smtClean="0"/>
              <a:t> </a:t>
            </a:r>
            <a:r>
              <a:rPr lang="en-US" sz="2000" dirty="0"/>
              <a:t>project 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https://shakemapeu.ingv.it/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7393" y="2305030"/>
            <a:ext cx="2659142" cy="253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0033" y="2291370"/>
            <a:ext cx="2659142" cy="253911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9169261" y="2870184"/>
            <a:ext cx="2671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6600 events </a:t>
            </a:r>
            <a:endParaRPr/>
          </a:p>
        </p:txBody>
      </p:sp>
      <p:cxnSp>
        <p:nvCxnSpPr>
          <p:cNvPr id="144" name="Google Shape;144;p7"/>
          <p:cNvCxnSpPr>
            <a:endCxn id="140" idx="0"/>
          </p:cNvCxnSpPr>
          <p:nvPr/>
        </p:nvCxnSpPr>
        <p:spPr>
          <a:xfrm flipH="1">
            <a:off x="6117091" y="783569"/>
            <a:ext cx="24820" cy="431490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145;p7"/>
          <p:cNvCxnSpPr>
            <a:stCxn id="133" idx="3"/>
            <a:endCxn id="134" idx="1"/>
          </p:cNvCxnSpPr>
          <p:nvPr/>
        </p:nvCxnSpPr>
        <p:spPr>
          <a:xfrm>
            <a:off x="5808492" y="1199068"/>
            <a:ext cx="552600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263531" y="318438"/>
            <a:ext cx="1178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Services in operation of the EPOS Data Portal (EMSC)</a:t>
            </a:r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807" y="1122828"/>
            <a:ext cx="4030947" cy="538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4941841" y="1234715"/>
            <a:ext cx="66744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Provide rapid information on global earthquakes and their effects to the scientific community, the public and emergency responders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non-profit NGO: 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established: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1975,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en-US" sz="2000" b="1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anniversary during the ESC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2000"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(75 Institutes from 56 countries as members and 1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contributors) 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(24/7) 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visible (10M visits/month on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LastQuake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system) </a:t>
            </a:r>
            <a:endParaRPr sz="2000" dirty="0"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main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webservices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(2023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kpi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FDSN event (108.5k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9 300 stations; 431k daily requests)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 reports (450k collected; 10 min median collecting time, 4.3k daily requests)</a:t>
            </a:r>
            <a:endParaRPr sz="2000" dirty="0"/>
          </a:p>
        </p:txBody>
      </p:sp>
      <p:pic>
        <p:nvPicPr>
          <p:cNvPr id="153" name="Google Shape;153;p8" descr="U:\FIG_Workflow\Logo\Logo_EMS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7102" y="397879"/>
            <a:ext cx="1198075" cy="60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233756" y="203963"/>
            <a:ext cx="1178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AHEAD, the European Archive of Historical Earthquakes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516610" y="783777"/>
            <a:ext cx="11592600" cy="5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AHEAD is a pan-European, common, and open platform to support the research on historical earthquake data and the compilation of earthqu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 catalogues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gathers and distributes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updated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European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pre-instrumental seismicity (1000-1899)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parametric earthquake catalogues, macroseismic intensity data and histori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macrosei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 studies.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60000" marR="0" lvl="0" indent="-26999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AHEAD provides the EPOS Data Portal with: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60000" marR="0" lvl="0" indent="-3206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of historical earthquakes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60000" marR="0" lvl="0" indent="-32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Macroseismic intensity data for historical earthquakes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60000" marR="0" lvl="0" indent="-32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 for historical earthquakes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AHEAD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framework of the EC FP6 NERIES (2006-2010),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since then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infrastructure is run by INGV and maintained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participating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various projects.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structure, aims, functions, and roles are defined in a MoU, periodically renewed.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MoU update of March 2024 includes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organisations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12 EU countries.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50" y="2283725"/>
            <a:ext cx="4249726" cy="26759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1533</Words>
  <Application>Microsoft Macintosh PowerPoint</Application>
  <PresentationFormat>Widescreen</PresentationFormat>
  <Paragraphs>242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Narrow</vt:lpstr>
      <vt:lpstr>Calibri</vt:lpstr>
      <vt:lpstr>Noto Sans Symbols</vt:lpstr>
      <vt:lpstr>Open Sans</vt:lpstr>
      <vt:lpstr>Times New Roman</vt:lpstr>
      <vt:lpstr>Verdana</vt:lpstr>
      <vt:lpstr>Arial</vt:lpstr>
      <vt:lpstr>Tema di Office</vt:lpstr>
      <vt:lpstr>TCS Seismology at EPOS Days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TCS Seismology at EPOS Days  </dc:title>
  <dc:creator>Microsoft Office User</dc:creator>
  <cp:lastModifiedBy>Margarita Segou - BGS</cp:lastModifiedBy>
  <cp:revision>94</cp:revision>
  <dcterms:created xsi:type="dcterms:W3CDTF">2021-05-05T12:54:12Z</dcterms:created>
  <dcterms:modified xsi:type="dcterms:W3CDTF">2024-03-11T13:28:04Z</dcterms:modified>
</cp:coreProperties>
</file>